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 id="278" r:id="rId24"/>
  </p:sldIdLst>
  <p:sldSz cx="9144000" cy="6858000" type="screen4x3"/>
  <p:notesSz cx="6858000" cy="9144000"/>
  <p:embeddedFontLst>
    <p:embeddedFont>
      <p:font typeface="メイリオ" panose="020B0604030504040204" pitchFamily="50" charset="-128"/>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24" autoAdjust="0"/>
    <p:restoredTop sz="94660"/>
  </p:normalViewPr>
  <p:slideViewPr>
    <p:cSldViewPr>
      <p:cViewPr varScale="1">
        <p:scale>
          <a:sx n="93" d="100"/>
          <a:sy n="93" d="100"/>
        </p:scale>
        <p:origin x="-10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292929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417996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164972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181191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91246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361077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31367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20780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225875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152479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68B2A1-059D-4322-A7D5-59E228CD3337}" type="datetimeFigureOut">
              <a:rPr kumimoji="1" lang="ja-JP" altLang="en-US" smtClean="0"/>
              <a:t>2015/2/25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100984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8B2A1-059D-4322-A7D5-59E228CD3337}" type="datetimeFigureOut">
              <a:rPr kumimoji="1" lang="ja-JP" altLang="en-US" smtClean="0"/>
              <a:t>2015/2/25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4F71B-7098-476E-A3CF-39284D6E43DD}" type="slidenum">
              <a:rPr kumimoji="1" lang="ja-JP" altLang="en-US" smtClean="0"/>
              <a:t>‹#›</a:t>
            </a:fld>
            <a:endParaRPr kumimoji="1" lang="ja-JP" altLang="en-US"/>
          </a:p>
        </p:txBody>
      </p:sp>
    </p:spTree>
    <p:extLst>
      <p:ext uri="{BB962C8B-B14F-4D97-AF65-F5344CB8AC3E}">
        <p14:creationId xmlns:p14="http://schemas.microsoft.com/office/powerpoint/2010/main" val="3665181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star.bris.ac.uk/~mbt/topc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tar.bris.ac.uk/~mbt/topcat/#instal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star.bristol.ac.uk/~mbt/topcat/#docs" TargetMode="External"/><Relationship Id="rId2" Type="http://schemas.openxmlformats.org/officeDocument/2006/relationships/hyperlink" Target="http://jvo.nao.ac.jp/vos2015a/" TargetMode="Externa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euro-vo.org/?q=science/scientific-tutorial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6652" y="1196752"/>
            <a:ext cx="7772400" cy="1470025"/>
          </a:xfrm>
        </p:spPr>
        <p:txBody>
          <a:bodyPr/>
          <a:lstStyle/>
          <a:p>
            <a:r>
              <a:rPr kumimoji="1" lang="en-US" altLang="ja-JP" dirty="0" smtClean="0"/>
              <a:t>VO </a:t>
            </a:r>
            <a:r>
              <a:rPr kumimoji="1" lang="ja-JP" altLang="en-US" dirty="0" smtClean="0"/>
              <a:t>ツール利用法</a:t>
            </a:r>
            <a:r>
              <a:rPr kumimoji="1" lang="en-US" altLang="ja-JP" dirty="0" smtClean="0"/>
              <a:t/>
            </a:r>
            <a:br>
              <a:rPr kumimoji="1" lang="en-US" altLang="ja-JP" dirty="0" smtClean="0"/>
            </a:br>
            <a:r>
              <a:rPr kumimoji="1" lang="en-US" altLang="ja-JP" dirty="0" smtClean="0"/>
              <a:t>TOPCAT</a:t>
            </a:r>
            <a:endParaRPr kumimoji="1" lang="ja-JP" altLang="en-US" dirty="0"/>
          </a:p>
        </p:txBody>
      </p:sp>
      <p:sp>
        <p:nvSpPr>
          <p:cNvPr id="3" name="サブタイトル 2"/>
          <p:cNvSpPr>
            <a:spLocks noGrp="1"/>
          </p:cNvSpPr>
          <p:nvPr>
            <p:ph type="subTitle" idx="1"/>
          </p:nvPr>
        </p:nvSpPr>
        <p:spPr>
          <a:xfrm>
            <a:off x="1282452" y="4581128"/>
            <a:ext cx="6400800" cy="1198984"/>
          </a:xfrm>
        </p:spPr>
        <p:txBody>
          <a:bodyPr/>
          <a:lstStyle/>
          <a:p>
            <a:r>
              <a:rPr lang="ja-JP" altLang="en-US" dirty="0" smtClean="0"/>
              <a:t>国立天文台 天文データセンター</a:t>
            </a:r>
            <a:endParaRPr lang="en-US" altLang="ja-JP" dirty="0" smtClean="0"/>
          </a:p>
          <a:p>
            <a:r>
              <a:rPr kumimoji="1" lang="ja-JP" altLang="en-US" dirty="0" smtClean="0"/>
              <a:t>白崎</a:t>
            </a:r>
            <a:r>
              <a:rPr lang="ja-JP" altLang="en-US" dirty="0"/>
              <a:t> </a:t>
            </a:r>
            <a:r>
              <a:rPr lang="ja-JP" altLang="en-US" dirty="0" smtClean="0"/>
              <a:t>裕</a:t>
            </a:r>
            <a:r>
              <a:rPr lang="ja-JP" altLang="en-US" dirty="0"/>
              <a:t>治</a:t>
            </a:r>
            <a:endParaRPr kumimoji="1" lang="ja-JP" altLang="en-US" dirty="0"/>
          </a:p>
        </p:txBody>
      </p:sp>
      <p:pic>
        <p:nvPicPr>
          <p:cNvPr id="1026" name="Picture 2" descr="http://www.star.bris.ac.uk/%7Embt/topcat/images/tc_so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874041"/>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8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398"/>
            <a:ext cx="8229600" cy="1019338"/>
          </a:xfrm>
        </p:spPr>
        <p:txBody>
          <a:bodyPr/>
          <a:lstStyle/>
          <a:p>
            <a:r>
              <a:rPr kumimoji="1" lang="en-US" altLang="ja-JP" dirty="0" smtClean="0"/>
              <a:t>B-V </a:t>
            </a:r>
            <a:r>
              <a:rPr kumimoji="1" lang="ja-JP" altLang="en-US" dirty="0" smtClean="0"/>
              <a:t>カラムを作成</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0" y="1052736"/>
            <a:ext cx="533697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7" y="3676650"/>
            <a:ext cx="5347010" cy="241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987" y="1052736"/>
            <a:ext cx="3534869" cy="243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107" y="4336179"/>
            <a:ext cx="5336974" cy="249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円/楕円 7"/>
          <p:cNvSpPr/>
          <p:nvPr/>
        </p:nvSpPr>
        <p:spPr>
          <a:xfrm>
            <a:off x="2123727" y="2581529"/>
            <a:ext cx="571969"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461079" y="1379526"/>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62887" y="4064772"/>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448348" y="1861449"/>
            <a:ext cx="427907"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464973" y="2049832"/>
            <a:ext cx="643932"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822921" y="3068960"/>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829738" y="6370211"/>
            <a:ext cx="2038406"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1604071" y="1667558"/>
            <a:ext cx="0" cy="195060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448871" y="2869561"/>
            <a:ext cx="5048116" cy="1339227"/>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965913" y="3356992"/>
            <a:ext cx="0" cy="979187"/>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62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398"/>
            <a:ext cx="8229600" cy="947330"/>
          </a:xfrm>
        </p:spPr>
        <p:txBody>
          <a:bodyPr/>
          <a:lstStyle/>
          <a:p>
            <a:r>
              <a:rPr kumimoji="1" lang="en-US" altLang="ja-JP" dirty="0" smtClean="0"/>
              <a:t>HR</a:t>
            </a:r>
            <a:r>
              <a:rPr kumimoji="1" lang="ja-JP" altLang="en-US" dirty="0" smtClean="0"/>
              <a:t>図のプロット</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3" y="869254"/>
            <a:ext cx="470909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69254"/>
            <a:ext cx="3888432" cy="594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377" y="3087241"/>
            <a:ext cx="2467966" cy="377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2300635" y="1129758"/>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211559" y="5279075"/>
            <a:ext cx="285984" cy="216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264209" y="5517256"/>
            <a:ext cx="285984" cy="216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443626" y="5719829"/>
            <a:ext cx="544197" cy="216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flipH="1">
            <a:off x="3466362" y="6112346"/>
            <a:ext cx="139897" cy="1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824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757"/>
            <a:ext cx="8229600" cy="850106"/>
          </a:xfrm>
        </p:spPr>
        <p:txBody>
          <a:bodyPr/>
          <a:lstStyle/>
          <a:p>
            <a:r>
              <a:rPr lang="ja-JP" altLang="en-US" dirty="0" smtClean="0"/>
              <a:t>理論モデル曲線を取得</a:t>
            </a:r>
            <a:endParaRPr kumimoji="1" lang="ja-JP"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04" y="1095756"/>
            <a:ext cx="3868719" cy="177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05" y="2980161"/>
            <a:ext cx="3868719" cy="283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265" y="814579"/>
            <a:ext cx="3888432" cy="308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941" y="3811173"/>
            <a:ext cx="3861756" cy="313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円/楕円 7"/>
          <p:cNvSpPr/>
          <p:nvPr/>
        </p:nvSpPr>
        <p:spPr>
          <a:xfrm>
            <a:off x="318020" y="1290893"/>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15215" y="3334859"/>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444387" y="1578925"/>
            <a:ext cx="16625" cy="1401236"/>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3379496" y="2244158"/>
            <a:ext cx="1147066" cy="112395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530237" y="2116231"/>
            <a:ext cx="1080120" cy="1202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180913" y="2149482"/>
            <a:ext cx="1080120" cy="2220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183688" y="2885650"/>
            <a:ext cx="1080120" cy="2220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714658" y="3279476"/>
            <a:ext cx="52975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000487" y="4400063"/>
            <a:ext cx="52975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240944" y="6569968"/>
            <a:ext cx="52975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770694" y="5461069"/>
            <a:ext cx="681626" cy="1110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65" y="4777731"/>
            <a:ext cx="3948925" cy="18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矢印コネクタ 23"/>
          <p:cNvCxnSpPr/>
          <p:nvPr/>
        </p:nvCxnSpPr>
        <p:spPr>
          <a:xfrm flipH="1" flipV="1">
            <a:off x="4349884" y="6468121"/>
            <a:ext cx="1891060" cy="203693"/>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5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t>絶対等級カラムを追加</a:t>
            </a:r>
            <a:endParaRPr kumimoji="1" lang="ja-JP" altLang="en-US" dirty="0"/>
          </a:p>
        </p:txBody>
      </p:sp>
      <p:sp>
        <p:nvSpPr>
          <p:cNvPr id="3" name="コンテンツ プレースホルダー 2"/>
          <p:cNvSpPr>
            <a:spLocks noGrp="1"/>
          </p:cNvSpPr>
          <p:nvPr>
            <p:ph idx="1"/>
          </p:nvPr>
        </p:nvSpPr>
        <p:spPr>
          <a:xfrm>
            <a:off x="312369" y="1105803"/>
            <a:ext cx="8229600" cy="955045"/>
          </a:xfrm>
        </p:spPr>
        <p:txBody>
          <a:bodyPr>
            <a:normAutofit/>
          </a:bodyPr>
          <a:lstStyle/>
          <a:p>
            <a:r>
              <a:rPr kumimoji="1" lang="ja-JP" altLang="en-US" sz="2400" dirty="0" smtClean="0"/>
              <a:t>最初に取得した </a:t>
            </a:r>
            <a:r>
              <a:rPr lang="en-US" altLang="ja-JP" sz="2400" dirty="0" smtClean="0"/>
              <a:t>M3 </a:t>
            </a:r>
            <a:r>
              <a:rPr lang="ja-JP" altLang="en-US" sz="2400" dirty="0" smtClean="0"/>
              <a:t>カタログのサブセットテーブルに絶対等級カラムを追加します。</a:t>
            </a:r>
            <a:endParaRPr kumimoji="1" lang="ja-JP" alt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50" y="2348880"/>
            <a:ext cx="408121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39425"/>
            <a:ext cx="3663503" cy="171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788" y="2325185"/>
            <a:ext cx="45529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円/楕円 7"/>
          <p:cNvSpPr/>
          <p:nvPr/>
        </p:nvSpPr>
        <p:spPr>
          <a:xfrm>
            <a:off x="351270" y="2564904"/>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96893" y="4547878"/>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718620" y="3284984"/>
            <a:ext cx="1512168" cy="607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5194573"/>
            <a:ext cx="3661431" cy="171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線矢印コネクタ 11"/>
          <p:cNvCxnSpPr/>
          <p:nvPr/>
        </p:nvCxnSpPr>
        <p:spPr>
          <a:xfrm>
            <a:off x="494262" y="2852936"/>
            <a:ext cx="16625" cy="1486489"/>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564521" y="4339425"/>
            <a:ext cx="3880267" cy="25828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6034292" y="4972358"/>
            <a:ext cx="63709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4860032" y="5227606"/>
            <a:ext cx="1242821" cy="1441754"/>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49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9392"/>
            <a:ext cx="8229600" cy="1143000"/>
          </a:xfrm>
        </p:spPr>
        <p:txBody>
          <a:bodyPr/>
          <a:lstStyle/>
          <a:p>
            <a:r>
              <a:rPr kumimoji="1" lang="ja-JP" altLang="en-US" dirty="0" smtClean="0"/>
              <a:t>理論曲線をオーバープロット</a:t>
            </a:r>
            <a:endParaRPr kumimoji="1" lang="ja-JP"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7"/>
            <a:ext cx="3522392" cy="538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63574"/>
            <a:ext cx="3599070" cy="549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1475656" y="5157192"/>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458229" y="4304213"/>
            <a:ext cx="28598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flipV="1">
            <a:off x="6849945" y="4763900"/>
            <a:ext cx="1538480" cy="2160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flipV="1">
            <a:off x="6731575" y="4991060"/>
            <a:ext cx="1505230" cy="3433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739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ja-JP" altLang="en-US" dirty="0" smtClean="0"/>
              <a:t>プロット範囲指定と画像の保存</a:t>
            </a:r>
            <a:endParaRPr kumimoji="1" lang="ja-JP"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5288"/>
            <a:ext cx="3492847" cy="533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485289"/>
            <a:ext cx="2403265" cy="367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40968"/>
            <a:ext cx="3960440" cy="257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3203848" y="6143171"/>
            <a:ext cx="43204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flipV="1">
            <a:off x="1475656" y="5234706"/>
            <a:ext cx="1994091" cy="4165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004048" y="1535163"/>
            <a:ext cx="936104" cy="4315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232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964" y="11266"/>
            <a:ext cx="8229600" cy="1143000"/>
          </a:xfrm>
        </p:spPr>
        <p:txBody>
          <a:bodyPr>
            <a:normAutofit/>
          </a:bodyPr>
          <a:lstStyle/>
          <a:p>
            <a:r>
              <a:rPr lang="ja-JP" altLang="en-US" dirty="0" smtClean="0"/>
              <a:t>プロットとテーブルデータの対応</a:t>
            </a:r>
            <a:endParaRPr kumimoji="1" lang="ja-JP"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9" y="1258436"/>
            <a:ext cx="3642345" cy="5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91936"/>
            <a:ext cx="4307954" cy="275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3222534" y="2852936"/>
            <a:ext cx="1565490" cy="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59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745" y="3503172"/>
            <a:ext cx="2990739" cy="316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1176"/>
            <a:ext cx="45529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384"/>
            <a:ext cx="8229600" cy="922114"/>
          </a:xfrm>
        </p:spPr>
        <p:txBody>
          <a:bodyPr/>
          <a:lstStyle/>
          <a:p>
            <a:r>
              <a:rPr kumimoji="1" lang="ja-JP" altLang="en-US" dirty="0" smtClean="0"/>
              <a:t>セッションの保存</a:t>
            </a:r>
            <a:endParaRPr kumimoji="1" lang="ja-JP" altLang="en-US" dirty="0"/>
          </a:p>
        </p:txBody>
      </p:sp>
      <p:sp>
        <p:nvSpPr>
          <p:cNvPr id="3" name="コンテンツ プレースホルダー 2"/>
          <p:cNvSpPr>
            <a:spLocks noGrp="1"/>
          </p:cNvSpPr>
          <p:nvPr>
            <p:ph idx="1"/>
          </p:nvPr>
        </p:nvSpPr>
        <p:spPr>
          <a:xfrm>
            <a:off x="35496" y="836712"/>
            <a:ext cx="9108504" cy="864096"/>
          </a:xfrm>
        </p:spPr>
        <p:txBody>
          <a:bodyPr>
            <a:normAutofit/>
          </a:bodyPr>
          <a:lstStyle/>
          <a:p>
            <a:r>
              <a:rPr kumimoji="1" lang="ja-JP" altLang="en-US" sz="2400" dirty="0" smtClean="0"/>
              <a:t>サブセットの定義や追加されたカラムなどすべての操作結果を保存</a:t>
            </a:r>
            <a:endParaRPr kumimoji="1" lang="ja-JP" altLang="en-US" sz="240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69" y="1546806"/>
            <a:ext cx="408121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489677" y="1772816"/>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985630" y="2592325"/>
            <a:ext cx="64807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918215" y="6074466"/>
            <a:ext cx="40716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93929" y="5932655"/>
            <a:ext cx="648072"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381674" y="4501516"/>
            <a:ext cx="129478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6" idx="6"/>
          </p:cNvCxnSpPr>
          <p:nvPr/>
        </p:nvCxnSpPr>
        <p:spPr>
          <a:xfrm>
            <a:off x="849717" y="1916832"/>
            <a:ext cx="3650275" cy="78544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3347864" y="6260116"/>
            <a:ext cx="40716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4299484" y="4661763"/>
            <a:ext cx="3082190" cy="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03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使用例２</a:t>
            </a:r>
            <a:r>
              <a:rPr lang="en-US" altLang="ja-JP" dirty="0" smtClean="0"/>
              <a:t/>
            </a:r>
            <a:br>
              <a:rPr lang="en-US" altLang="ja-JP" dirty="0" smtClean="0"/>
            </a:br>
            <a:r>
              <a:rPr lang="en-US" altLang="ja-JP" sz="3100" dirty="0" smtClean="0"/>
              <a:t>X</a:t>
            </a:r>
            <a:r>
              <a:rPr lang="ja-JP" altLang="en-US" sz="3100" dirty="0" smtClean="0"/>
              <a:t>線カタログと可視光カタログのクロスマッチ</a:t>
            </a:r>
            <a:endParaRPr kumimoji="1" lang="ja-JP" altLang="en-US" sz="3100"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43129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44624"/>
            <a:ext cx="8229600" cy="1143000"/>
          </a:xfrm>
        </p:spPr>
        <p:txBody>
          <a:bodyPr>
            <a:normAutofit/>
          </a:bodyPr>
          <a:lstStyle/>
          <a:p>
            <a:r>
              <a:rPr kumimoji="1" lang="en-US" altLang="ja-JP" sz="3100" dirty="0" smtClean="0"/>
              <a:t>XMM AGN Catalog </a:t>
            </a:r>
            <a:r>
              <a:rPr kumimoji="1" lang="ja-JP" altLang="en-US" sz="3100" dirty="0" smtClean="0"/>
              <a:t>の</a:t>
            </a:r>
            <a:r>
              <a:rPr lang="ja-JP" altLang="en-US" sz="3100" dirty="0" smtClean="0"/>
              <a:t>データを取得</a:t>
            </a:r>
            <a:endParaRPr kumimoji="1" lang="ja-JP" altLang="en-US" sz="31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0" y="1124744"/>
            <a:ext cx="470909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11" y="2204864"/>
            <a:ext cx="3508241" cy="257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611" y="1340768"/>
            <a:ext cx="4726260" cy="540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129637" y="1395441"/>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866863" y="2494993"/>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flipV="1">
            <a:off x="4970799" y="2496091"/>
            <a:ext cx="504056" cy="208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956376" y="2852936"/>
            <a:ext cx="864096"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flipV="1">
            <a:off x="4468506" y="3384062"/>
            <a:ext cx="4207949" cy="208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flipV="1">
            <a:off x="4473585" y="5589240"/>
            <a:ext cx="749241"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377707" y="6340008"/>
            <a:ext cx="644581"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73" y="4911490"/>
            <a:ext cx="3992009" cy="183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線矢印コネクタ 17"/>
          <p:cNvCxnSpPr/>
          <p:nvPr/>
        </p:nvCxnSpPr>
        <p:spPr>
          <a:xfrm flipH="1" flipV="1">
            <a:off x="1043608" y="5827133"/>
            <a:ext cx="5345692" cy="65689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77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kumimoji="1" lang="en-US" altLang="ja-JP" dirty="0" smtClean="0">
                <a:latin typeface="メイリオ" panose="020B0604030504040204" pitchFamily="50" charset="-128"/>
                <a:ea typeface="メイリオ" panose="020B0604030504040204" pitchFamily="50" charset="-128"/>
              </a:rPr>
              <a:t>TOPCAT</a:t>
            </a:r>
            <a:br>
              <a:rPr kumimoji="1" lang="en-US" altLang="ja-JP" dirty="0" smtClean="0">
                <a:latin typeface="メイリオ" panose="020B0604030504040204" pitchFamily="50" charset="-128"/>
                <a:ea typeface="メイリオ" panose="020B0604030504040204" pitchFamily="50" charset="-128"/>
              </a:rPr>
            </a:br>
            <a:r>
              <a:rPr lang="en-US" altLang="ja-JP" sz="2700" dirty="0" smtClean="0">
                <a:latin typeface="メイリオ" panose="020B0604030504040204" pitchFamily="50" charset="-128"/>
                <a:ea typeface="メイリオ" panose="020B0604030504040204" pitchFamily="50" charset="-128"/>
              </a:rPr>
              <a:t>(</a:t>
            </a:r>
            <a:r>
              <a:rPr lang="en-US" altLang="ja-JP" sz="2700" u="sng" dirty="0" smtClean="0">
                <a:latin typeface="メイリオ" panose="020B0604030504040204" pitchFamily="50" charset="-128"/>
                <a:ea typeface="メイリオ" panose="020B0604030504040204" pitchFamily="50" charset="-128"/>
              </a:rPr>
              <a:t>T</a:t>
            </a:r>
            <a:r>
              <a:rPr lang="en-US" altLang="ja-JP" sz="2700" dirty="0" smtClean="0">
                <a:latin typeface="メイリオ" panose="020B0604030504040204" pitchFamily="50" charset="-128"/>
                <a:ea typeface="メイリオ" panose="020B0604030504040204" pitchFamily="50" charset="-128"/>
              </a:rPr>
              <a:t>ool for </a:t>
            </a:r>
            <a:r>
              <a:rPr lang="en-US" altLang="ja-JP" sz="2700" u="sng" dirty="0" smtClean="0">
                <a:latin typeface="メイリオ" panose="020B0604030504040204" pitchFamily="50" charset="-128"/>
                <a:ea typeface="メイリオ" panose="020B0604030504040204" pitchFamily="50" charset="-128"/>
              </a:rPr>
              <a:t>Op</a:t>
            </a:r>
            <a:r>
              <a:rPr lang="en-US" altLang="ja-JP" sz="2700" dirty="0" smtClean="0">
                <a:latin typeface="メイリオ" panose="020B0604030504040204" pitchFamily="50" charset="-128"/>
                <a:ea typeface="メイリオ" panose="020B0604030504040204" pitchFamily="50" charset="-128"/>
              </a:rPr>
              <a:t>erations on </a:t>
            </a:r>
            <a:r>
              <a:rPr lang="en-US" altLang="ja-JP" sz="2700" u="sng" dirty="0" smtClean="0">
                <a:latin typeface="メイリオ" panose="020B0604030504040204" pitchFamily="50" charset="-128"/>
                <a:ea typeface="メイリオ" panose="020B0604030504040204" pitchFamily="50" charset="-128"/>
              </a:rPr>
              <a:t>C</a:t>
            </a:r>
            <a:r>
              <a:rPr lang="en-US" altLang="ja-JP" sz="2700" dirty="0" smtClean="0">
                <a:latin typeface="メイリオ" panose="020B0604030504040204" pitchFamily="50" charset="-128"/>
                <a:ea typeface="メイリオ" panose="020B0604030504040204" pitchFamily="50" charset="-128"/>
              </a:rPr>
              <a:t>atalogues </a:t>
            </a:r>
            <a:r>
              <a:rPr lang="en-US" altLang="ja-JP" sz="2700" u="sng" dirty="0" smtClean="0">
                <a:latin typeface="メイリオ" panose="020B0604030504040204" pitchFamily="50" charset="-128"/>
                <a:ea typeface="メイリオ" panose="020B0604030504040204" pitchFamily="50" charset="-128"/>
              </a:rPr>
              <a:t>A</a:t>
            </a:r>
            <a:r>
              <a:rPr lang="en-US" altLang="ja-JP" sz="2700" dirty="0" smtClean="0">
                <a:latin typeface="メイリオ" panose="020B0604030504040204" pitchFamily="50" charset="-128"/>
                <a:ea typeface="メイリオ" panose="020B0604030504040204" pitchFamily="50" charset="-128"/>
              </a:rPr>
              <a:t>nd </a:t>
            </a:r>
            <a:r>
              <a:rPr lang="en-US" altLang="ja-JP" sz="2700" u="sng" dirty="0" smtClean="0">
                <a:latin typeface="メイリオ" panose="020B0604030504040204" pitchFamily="50" charset="-128"/>
                <a:ea typeface="メイリオ" panose="020B0604030504040204" pitchFamily="50" charset="-128"/>
              </a:rPr>
              <a:t>T</a:t>
            </a:r>
            <a:r>
              <a:rPr lang="en-US" altLang="ja-JP" sz="2700" dirty="0" smtClean="0">
                <a:latin typeface="メイリオ" panose="020B0604030504040204" pitchFamily="50" charset="-128"/>
                <a:ea typeface="メイリオ" panose="020B0604030504040204" pitchFamily="50" charset="-128"/>
              </a:rPr>
              <a:t>ables)</a:t>
            </a:r>
            <a:endParaRPr kumimoji="1" lang="ja-JP" altLang="en-US" sz="27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r>
              <a:rPr lang="ja-JP" altLang="en-US" dirty="0" smtClean="0"/>
              <a:t>カタログ・テーブルデータの</a:t>
            </a:r>
            <a:r>
              <a:rPr lang="ja-JP" altLang="en-US" dirty="0"/>
              <a:t>処理</a:t>
            </a:r>
            <a:endParaRPr lang="en-US" altLang="ja-JP" dirty="0" smtClean="0"/>
          </a:p>
          <a:p>
            <a:r>
              <a:rPr lang="ja-JP" altLang="en-US" dirty="0" smtClean="0"/>
              <a:t>グラフの作成</a:t>
            </a:r>
            <a:endParaRPr lang="en-US" altLang="ja-JP" dirty="0" smtClean="0"/>
          </a:p>
          <a:p>
            <a:r>
              <a:rPr lang="ja-JP" altLang="en-US" dirty="0"/>
              <a:t>サポート</a:t>
            </a:r>
            <a:r>
              <a:rPr lang="ja-JP" altLang="en-US" dirty="0" smtClean="0"/>
              <a:t>するデータ形式</a:t>
            </a:r>
            <a:endParaRPr lang="en-US" altLang="ja-JP" dirty="0" smtClean="0"/>
          </a:p>
          <a:p>
            <a:pPr lvl="1"/>
            <a:r>
              <a:rPr kumimoji="1" lang="en-US" altLang="ja-JP" dirty="0" smtClean="0"/>
              <a:t>FITS, </a:t>
            </a:r>
            <a:r>
              <a:rPr kumimoji="1" lang="en-US" altLang="ja-JP" dirty="0" err="1" smtClean="0"/>
              <a:t>VOTable</a:t>
            </a:r>
            <a:r>
              <a:rPr kumimoji="1" lang="en-US" altLang="ja-JP" dirty="0" smtClean="0"/>
              <a:t>, ASCII, CSV …</a:t>
            </a:r>
          </a:p>
          <a:p>
            <a:r>
              <a:rPr lang="en-US" altLang="ja-JP" dirty="0" smtClean="0"/>
              <a:t>VO</a:t>
            </a:r>
            <a:r>
              <a:rPr lang="ja-JP" altLang="en-US" dirty="0" smtClean="0"/>
              <a:t>サービスから直接データ取得可能</a:t>
            </a:r>
            <a:endParaRPr lang="en-US" altLang="ja-JP" dirty="0" smtClean="0"/>
          </a:p>
          <a:p>
            <a:r>
              <a:rPr kumimoji="1" lang="ja-JP" altLang="en-US" dirty="0" smtClean="0"/>
              <a:t>ホームページ</a:t>
            </a:r>
            <a:endParaRPr kumimoji="1" lang="en-US" altLang="ja-JP" dirty="0" smtClean="0"/>
          </a:p>
          <a:p>
            <a:pPr lvl="1"/>
            <a:r>
              <a:rPr kumimoji="1" lang="en-US" altLang="ja-JP" dirty="0" smtClean="0">
                <a:hlinkClick r:id="rId2"/>
              </a:rPr>
              <a:t>http://www.star.bris.ac.uk/~mbt/topcat/</a:t>
            </a:r>
            <a:endParaRPr kumimoji="1" lang="ja-JP" altLang="en-US" dirty="0"/>
          </a:p>
        </p:txBody>
      </p:sp>
      <p:pic>
        <p:nvPicPr>
          <p:cNvPr id="2050" name="Picture 2" descr="http://www.star.bris.ac.uk/%7Embt/topcat/images/tc_so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60648"/>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3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6134"/>
            <a:ext cx="5012386" cy="57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39552" y="-5359"/>
            <a:ext cx="8229600" cy="959963"/>
          </a:xfrm>
        </p:spPr>
        <p:txBody>
          <a:bodyPr>
            <a:normAutofit/>
          </a:bodyPr>
          <a:lstStyle/>
          <a:p>
            <a:r>
              <a:rPr kumimoji="1" lang="en-US" altLang="ja-JP" dirty="0" smtClean="0"/>
              <a:t>SDSS QSO </a:t>
            </a:r>
            <a:r>
              <a:rPr kumimoji="1" lang="ja-JP" altLang="en-US" dirty="0" smtClean="0"/>
              <a:t>カタログのデータ取得</a:t>
            </a:r>
            <a:endParaRPr kumimoji="1" lang="ja-JP" altLang="en-US" dirty="0"/>
          </a:p>
        </p:txBody>
      </p:sp>
      <p:sp>
        <p:nvSpPr>
          <p:cNvPr id="5" name="正方形/長方形 4"/>
          <p:cNvSpPr/>
          <p:nvPr/>
        </p:nvSpPr>
        <p:spPr>
          <a:xfrm flipV="1">
            <a:off x="401044" y="5539365"/>
            <a:ext cx="749241"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flipV="1">
            <a:off x="406552" y="3580410"/>
            <a:ext cx="4207949" cy="208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V="1">
            <a:off x="931506" y="2215981"/>
            <a:ext cx="649407" cy="1800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029186" y="2598154"/>
            <a:ext cx="100811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396433" y="6322977"/>
            <a:ext cx="644581" cy="2162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717" y="4227375"/>
            <a:ext cx="4794642" cy="222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矢印コネクタ 10"/>
          <p:cNvCxnSpPr/>
          <p:nvPr/>
        </p:nvCxnSpPr>
        <p:spPr>
          <a:xfrm flipV="1">
            <a:off x="3048107" y="5339261"/>
            <a:ext cx="1485135" cy="107250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87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lstStyle/>
          <a:p>
            <a:r>
              <a:rPr lang="ja-JP" altLang="en-US" dirty="0" smtClean="0"/>
              <a:t>座標と </a:t>
            </a:r>
            <a:r>
              <a:rPr lang="en-US" altLang="ja-JP" dirty="0" smtClean="0"/>
              <a:t>redshift </a:t>
            </a:r>
            <a:r>
              <a:rPr lang="ja-JP" altLang="en-US" dirty="0" smtClean="0"/>
              <a:t>でクロスマッチ</a:t>
            </a:r>
            <a:endParaRPr kumimoji="1" lang="ja-JP" altLang="en-US"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5340294" cy="247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36712"/>
            <a:ext cx="2913025" cy="55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505" y="5895263"/>
            <a:ext cx="2618983" cy="91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813" y="3316843"/>
            <a:ext cx="2317692" cy="354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3619271" y="1157994"/>
            <a:ext cx="32679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3943774" y="1302010"/>
            <a:ext cx="1852362" cy="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flipV="1">
            <a:off x="5940153" y="1662050"/>
            <a:ext cx="1061956"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flipV="1">
            <a:off x="6129760" y="2747677"/>
            <a:ext cx="2219906" cy="813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flipV="1">
            <a:off x="6132535" y="3695861"/>
            <a:ext cx="2219906" cy="8132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flipV="1">
            <a:off x="6129760" y="4597666"/>
            <a:ext cx="2219906" cy="506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805464" y="5850997"/>
            <a:ext cx="41393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105871" y="6335437"/>
            <a:ext cx="834281" cy="45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6342631" y="6056534"/>
            <a:ext cx="462834" cy="8249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8" idx="1"/>
          </p:cNvCxnSpPr>
          <p:nvPr/>
        </p:nvCxnSpPr>
        <p:spPr>
          <a:xfrm flipH="1" flipV="1">
            <a:off x="3619272" y="5063259"/>
            <a:ext cx="1608777" cy="133907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11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8229600" cy="1008112"/>
          </a:xfrm>
        </p:spPr>
        <p:txBody>
          <a:bodyPr>
            <a:normAutofit fontScale="90000"/>
          </a:bodyPr>
          <a:lstStyle/>
          <a:p>
            <a:r>
              <a:rPr lang="ja-JP" altLang="en-US" dirty="0"/>
              <a:t>マッチ</a:t>
            </a:r>
            <a:r>
              <a:rPr lang="ja-JP" altLang="en-US" dirty="0" smtClean="0"/>
              <a:t>した天体の </a:t>
            </a:r>
            <a:r>
              <a:rPr lang="en-US" altLang="ja-JP" dirty="0" smtClean="0"/>
              <a:t>SDSS </a:t>
            </a:r>
            <a:r>
              <a:rPr lang="ja-JP" altLang="en-US" dirty="0" smtClean="0"/>
              <a:t>画像を表示</a:t>
            </a:r>
            <a:endParaRPr kumimoji="1" lang="ja-JP" alt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8" y="1116966"/>
            <a:ext cx="455212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12489"/>
            <a:ext cx="4085864" cy="545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4" y="3323742"/>
            <a:ext cx="4523867" cy="207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04" y="5149463"/>
            <a:ext cx="5342522" cy="232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042448"/>
            <a:ext cx="15525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円/楕円 8"/>
          <p:cNvSpPr/>
          <p:nvPr/>
        </p:nvSpPr>
        <p:spPr>
          <a:xfrm>
            <a:off x="1984054" y="2604585"/>
            <a:ext cx="516339" cy="22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9" idx="6"/>
          </p:cNvCxnSpPr>
          <p:nvPr/>
        </p:nvCxnSpPr>
        <p:spPr>
          <a:xfrm flipV="1">
            <a:off x="2500393" y="2604585"/>
            <a:ext cx="2287631" cy="11420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flipV="1">
            <a:off x="6388005" y="2070712"/>
            <a:ext cx="2198111" cy="9407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314617" y="6198554"/>
            <a:ext cx="516339" cy="22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H="1" flipV="1">
            <a:off x="3131840" y="4869160"/>
            <a:ext cx="3256165" cy="1443594"/>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923522" y="3610322"/>
            <a:ext cx="258169" cy="22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1085856" y="3838722"/>
            <a:ext cx="317792" cy="1560289"/>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flipV="1">
            <a:off x="1244752" y="6497298"/>
            <a:ext cx="4839416" cy="1388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V="1">
            <a:off x="4788024" y="5021560"/>
            <a:ext cx="252028" cy="147573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23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302" y="37127"/>
            <a:ext cx="8229600" cy="1143000"/>
          </a:xfrm>
        </p:spPr>
        <p:txBody>
          <a:bodyPr/>
          <a:lstStyle/>
          <a:p>
            <a:r>
              <a:rPr kumimoji="1" lang="en-US" altLang="ja-JP" dirty="0" err="1" smtClean="0"/>
              <a:t>Aladin</a:t>
            </a:r>
            <a:r>
              <a:rPr kumimoji="1" lang="en-US" altLang="ja-JP" dirty="0" smtClean="0"/>
              <a:t> </a:t>
            </a:r>
            <a:r>
              <a:rPr kumimoji="1" lang="ja-JP" altLang="en-US" dirty="0" smtClean="0"/>
              <a:t>との連携</a:t>
            </a:r>
            <a:endParaRPr kumimoji="1" lang="ja-JP" altLang="en-U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560976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84784"/>
            <a:ext cx="5630323" cy="522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46" y="3311847"/>
            <a:ext cx="3660647" cy="33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flipV="1">
            <a:off x="257028" y="2853037"/>
            <a:ext cx="1346019" cy="187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1254706" y="2063602"/>
            <a:ext cx="6557654" cy="2032513"/>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738367" y="1883582"/>
            <a:ext cx="516339"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017194" y="2035982"/>
            <a:ext cx="516339"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1603047" y="4221088"/>
            <a:ext cx="3761041" cy="648072"/>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92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864096"/>
          </a:xfrm>
        </p:spPr>
        <p:txBody>
          <a:bodyPr/>
          <a:lstStyle/>
          <a:p>
            <a:r>
              <a:rPr kumimoji="1" lang="ja-JP" altLang="en-US" dirty="0" smtClean="0"/>
              <a:t>インストール</a:t>
            </a:r>
            <a:endParaRPr kumimoji="1" lang="ja-JP" altLang="en-US" dirty="0"/>
          </a:p>
        </p:txBody>
      </p:sp>
      <p:sp>
        <p:nvSpPr>
          <p:cNvPr id="3" name="コンテンツ プレースホルダー 2"/>
          <p:cNvSpPr>
            <a:spLocks noGrp="1"/>
          </p:cNvSpPr>
          <p:nvPr>
            <p:ph idx="1"/>
          </p:nvPr>
        </p:nvSpPr>
        <p:spPr>
          <a:xfrm>
            <a:off x="179512" y="1196752"/>
            <a:ext cx="8784976" cy="4525963"/>
          </a:xfrm>
        </p:spPr>
        <p:txBody>
          <a:bodyPr/>
          <a:lstStyle/>
          <a:p>
            <a:r>
              <a:rPr kumimoji="1" lang="en-US" altLang="ja-JP" dirty="0" smtClean="0"/>
              <a:t>Java </a:t>
            </a:r>
            <a:r>
              <a:rPr kumimoji="1" lang="ja-JP" altLang="en-US" dirty="0" smtClean="0"/>
              <a:t>と </a:t>
            </a:r>
            <a:r>
              <a:rPr kumimoji="1" lang="en-US" altLang="ja-JP" dirty="0" err="1" smtClean="0"/>
              <a:t>topcat</a:t>
            </a:r>
            <a:r>
              <a:rPr kumimoji="1" lang="en-US" altLang="ja-JP" dirty="0" smtClean="0"/>
              <a:t> </a:t>
            </a:r>
            <a:r>
              <a:rPr kumimoji="1" lang="ja-JP" altLang="en-US" dirty="0" smtClean="0"/>
              <a:t>両方インストール</a:t>
            </a:r>
            <a:endParaRPr kumimoji="1" lang="en-US" altLang="ja-JP" dirty="0" smtClean="0"/>
          </a:p>
          <a:p>
            <a:r>
              <a:rPr lang="en-US" altLang="ja-JP" dirty="0">
                <a:hlinkClick r:id="rId2"/>
              </a:rPr>
              <a:t>http://www.star.bris.ac.uk/~mbt/topcat/#install</a:t>
            </a:r>
            <a:endParaRPr kumimoji="1" lang="en-US" altLang="ja-JP"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48" y="2636912"/>
            <a:ext cx="8892480" cy="195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68" y="4795866"/>
            <a:ext cx="8879359" cy="12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47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052736"/>
            <a:ext cx="8568952" cy="5805264"/>
          </a:xfrm>
        </p:spPr>
        <p:txBody>
          <a:bodyPr>
            <a:normAutofit/>
          </a:bodyPr>
          <a:lstStyle/>
          <a:p>
            <a:r>
              <a:rPr kumimoji="1" lang="ja-JP" altLang="en-US" dirty="0" smtClean="0"/>
              <a:t>講習会ページ</a:t>
            </a:r>
            <a:endParaRPr kumimoji="1" lang="en-US" altLang="ja-JP" dirty="0" smtClean="0"/>
          </a:p>
          <a:p>
            <a:pPr lvl="1"/>
            <a:r>
              <a:rPr kumimoji="1" lang="en-US" altLang="ja-JP" dirty="0" smtClean="0">
                <a:hlinkClick r:id="rId2"/>
              </a:rPr>
              <a:t>http://jvo.nao.ac.jp/vos2015a/</a:t>
            </a:r>
            <a:endParaRPr kumimoji="1" lang="en-US" altLang="ja-JP" dirty="0" smtClean="0"/>
          </a:p>
          <a:p>
            <a:r>
              <a:rPr lang="ja-JP" altLang="en-US" dirty="0" smtClean="0"/>
              <a:t>本家マニュアル</a:t>
            </a:r>
            <a:endParaRPr lang="en-US" altLang="ja-JP" dirty="0" smtClean="0"/>
          </a:p>
          <a:p>
            <a:pPr lvl="1"/>
            <a:r>
              <a:rPr kumimoji="1" lang="en-US" altLang="ja-JP" sz="2400" dirty="0" smtClean="0">
                <a:hlinkClick r:id="rId3"/>
              </a:rPr>
              <a:t>http://www.star.bristol.ac.uk/~mbt/topcat/#docs</a:t>
            </a:r>
            <a:endParaRPr kumimoji="1" lang="en-US" altLang="ja-JP" sz="2400" dirty="0" smtClean="0"/>
          </a:p>
          <a:p>
            <a:pPr lvl="1"/>
            <a:r>
              <a:rPr lang="en-US" altLang="ja-JP" dirty="0" smtClean="0"/>
              <a:t>FAQ</a:t>
            </a:r>
            <a:r>
              <a:rPr lang="ja-JP" altLang="en-US" dirty="0" err="1" smtClean="0"/>
              <a:t>、</a:t>
            </a:r>
            <a:r>
              <a:rPr lang="en-US" altLang="ja-JP" dirty="0" smtClean="0"/>
              <a:t> </a:t>
            </a:r>
            <a:r>
              <a:rPr lang="ja-JP" altLang="en-US" dirty="0" smtClean="0"/>
              <a:t>スクリーンショット集、利用例の紹介などもある。</a:t>
            </a:r>
            <a:endParaRPr lang="en-US" altLang="ja-JP" dirty="0" smtClean="0"/>
          </a:p>
          <a:p>
            <a:r>
              <a:rPr kumimoji="1" lang="en-US" altLang="ja-JP" dirty="0" smtClean="0"/>
              <a:t>Euro VO </a:t>
            </a:r>
            <a:r>
              <a:rPr kumimoji="1" lang="ja-JP" altLang="en-US" dirty="0" smtClean="0"/>
              <a:t>による使用例</a:t>
            </a:r>
            <a:endParaRPr kumimoji="1" lang="en-US" altLang="ja-JP" dirty="0" smtClean="0"/>
          </a:p>
          <a:p>
            <a:pPr lvl="1"/>
            <a:r>
              <a:rPr lang="en-US" altLang="ja-JP" sz="2400" dirty="0">
                <a:hlinkClick r:id="rId4"/>
              </a:rPr>
              <a:t>http://www.euro-vo.org/?</a:t>
            </a:r>
            <a:r>
              <a:rPr lang="en-US" altLang="ja-JP" sz="2400" dirty="0" smtClean="0">
                <a:hlinkClick r:id="rId4"/>
              </a:rPr>
              <a:t>q=science/scientific-tutorials</a:t>
            </a:r>
            <a:endParaRPr lang="en-US" altLang="ja-JP" sz="2400" dirty="0" smtClean="0"/>
          </a:p>
          <a:p>
            <a:r>
              <a:rPr kumimoji="1" lang="en-US" altLang="ja-JP" dirty="0" smtClean="0"/>
              <a:t>Help</a:t>
            </a:r>
          </a:p>
          <a:p>
            <a:pPr lvl="1"/>
            <a:r>
              <a:rPr kumimoji="1" lang="en-US" altLang="ja-JP" dirty="0" smtClean="0"/>
              <a:t>TOPCAT </a:t>
            </a:r>
            <a:r>
              <a:rPr kumimoji="1" lang="ja-JP" altLang="en-US" dirty="0" smtClean="0"/>
              <a:t>画面上の        </a:t>
            </a:r>
            <a:r>
              <a:rPr lang="ja-JP" altLang="en-US" dirty="0" smtClean="0"/>
              <a:t>をクリックすると </a:t>
            </a:r>
            <a:r>
              <a:rPr lang="en-US" altLang="ja-JP" dirty="0" smtClean="0"/>
              <a:t>Help </a:t>
            </a:r>
            <a:r>
              <a:rPr lang="ja-JP" altLang="en-US" dirty="0" smtClean="0"/>
              <a:t>画面が表示される。</a:t>
            </a:r>
            <a:endParaRPr kumimoji="1" lang="ja-JP" altLang="en-US" dirty="0"/>
          </a:p>
        </p:txBody>
      </p:sp>
      <p:sp>
        <p:nvSpPr>
          <p:cNvPr id="4" name="タイトル 3"/>
          <p:cNvSpPr>
            <a:spLocks noGrp="1"/>
          </p:cNvSpPr>
          <p:nvPr>
            <p:ph type="title"/>
          </p:nvPr>
        </p:nvSpPr>
        <p:spPr>
          <a:xfrm>
            <a:off x="467544" y="0"/>
            <a:ext cx="8229600" cy="850106"/>
          </a:xfrm>
        </p:spPr>
        <p:txBody>
          <a:bodyPr/>
          <a:lstStyle/>
          <a:p>
            <a:r>
              <a:rPr kumimoji="1" lang="ja-JP" altLang="en-US" dirty="0" smtClean="0"/>
              <a:t>マニュアル類</a:t>
            </a:r>
            <a:endParaRPr kumimoji="1" lang="ja-JP" altLang="en-US" dirty="0"/>
          </a:p>
        </p:txBody>
      </p:sp>
      <p:pic>
        <p:nvPicPr>
          <p:cNvPr id="4101" name="Picture 5" descr="http://www.star.bris.ac.uk/%7Embt/topcat/images/Help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137" y="5744378"/>
            <a:ext cx="504056"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9832" y="188640"/>
            <a:ext cx="3275856" cy="725263"/>
          </a:xfrm>
        </p:spPr>
        <p:txBody>
          <a:bodyPr>
            <a:normAutofit fontScale="90000"/>
          </a:bodyPr>
          <a:lstStyle/>
          <a:p>
            <a:r>
              <a:rPr kumimoji="1" lang="ja-JP" altLang="en-US" dirty="0" smtClean="0"/>
              <a:t>機能</a:t>
            </a:r>
            <a:endParaRPr kumimoji="1" lang="ja-JP" altLang="en-US" dirty="0"/>
          </a:p>
        </p:txBody>
      </p:sp>
      <p:sp>
        <p:nvSpPr>
          <p:cNvPr id="3" name="コンテンツ プレースホルダー 2"/>
          <p:cNvSpPr>
            <a:spLocks noGrp="1"/>
          </p:cNvSpPr>
          <p:nvPr>
            <p:ph idx="1"/>
          </p:nvPr>
        </p:nvSpPr>
        <p:spPr>
          <a:xfrm>
            <a:off x="179512" y="1340768"/>
            <a:ext cx="4752528" cy="4525963"/>
          </a:xfrm>
        </p:spPr>
        <p:txBody>
          <a:bodyPr>
            <a:normAutofit fontScale="92500" lnSpcReduction="10000"/>
          </a:bodyPr>
          <a:lstStyle/>
          <a:p>
            <a:r>
              <a:rPr kumimoji="1" lang="ja-JP" altLang="en-US" sz="2400" dirty="0" smtClean="0"/>
              <a:t>テーブルデータの表示・編集</a:t>
            </a:r>
            <a:endParaRPr kumimoji="1" lang="en-US" altLang="ja-JP" sz="2400" dirty="0" smtClean="0"/>
          </a:p>
          <a:p>
            <a:r>
              <a:rPr lang="ja-JP" altLang="en-US" sz="2400" dirty="0" smtClean="0"/>
              <a:t>カラム間演算によるカラム追加</a:t>
            </a:r>
            <a:endParaRPr lang="en-US" altLang="ja-JP" sz="2400" dirty="0" smtClean="0"/>
          </a:p>
          <a:p>
            <a:r>
              <a:rPr kumimoji="1" lang="ja-JP" altLang="en-US" sz="2400" dirty="0" smtClean="0"/>
              <a:t>ソート、フィルタリング</a:t>
            </a:r>
            <a:endParaRPr kumimoji="1" lang="en-US" altLang="ja-JP" sz="2400" dirty="0" smtClean="0"/>
          </a:p>
          <a:p>
            <a:r>
              <a:rPr lang="ja-JP" altLang="en-US" sz="2400" dirty="0" smtClean="0"/>
              <a:t>テーブルデータサブセット（条件式、グラフ上での範囲指定）</a:t>
            </a:r>
            <a:endParaRPr lang="en-US" altLang="ja-JP" sz="2400" dirty="0" smtClean="0"/>
          </a:p>
          <a:p>
            <a:r>
              <a:rPr lang="ja-JP" altLang="en-US" sz="2400" dirty="0" smtClean="0"/>
              <a:t>統計量の計算</a:t>
            </a:r>
            <a:endParaRPr lang="en-US" altLang="ja-JP" sz="2400" dirty="0" smtClean="0"/>
          </a:p>
          <a:p>
            <a:r>
              <a:rPr lang="ja-JP" altLang="en-US" sz="2400" dirty="0" smtClean="0"/>
              <a:t>二つのテーブルのジョイン（座標一致なども）</a:t>
            </a:r>
            <a:endParaRPr lang="en-US" altLang="ja-JP" sz="2400" dirty="0" smtClean="0"/>
          </a:p>
          <a:p>
            <a:r>
              <a:rPr lang="ja-JP" altLang="en-US" sz="2400" dirty="0" smtClean="0"/>
              <a:t>３次元まで対応したプロット</a:t>
            </a:r>
            <a:endParaRPr lang="en-US" altLang="ja-JP" sz="2400" dirty="0" smtClean="0"/>
          </a:p>
          <a:p>
            <a:r>
              <a:rPr kumimoji="1" lang="en-US" altLang="ja-JP" sz="2400" dirty="0" smtClean="0"/>
              <a:t>VO </a:t>
            </a:r>
            <a:r>
              <a:rPr kumimoji="1" lang="ja-JP" altLang="en-US" sz="2400" dirty="0" smtClean="0"/>
              <a:t>サービスからの直接データ取得</a:t>
            </a:r>
            <a:endParaRPr kumimoji="1" lang="en-US" altLang="ja-JP" sz="2400" dirty="0" smtClean="0"/>
          </a:p>
          <a:p>
            <a:r>
              <a:rPr kumimoji="1" lang="en-US" altLang="ja-JP" sz="2400" dirty="0" smtClean="0"/>
              <a:t>SAMP </a:t>
            </a:r>
            <a:r>
              <a:rPr kumimoji="1" lang="ja-JP" altLang="en-US" sz="2400" dirty="0" smtClean="0"/>
              <a:t>によるアプリケーション間連携</a:t>
            </a:r>
            <a:endParaRPr kumimoji="1" lang="en-US" altLang="ja-JP" sz="2400" dirty="0" smtClean="0"/>
          </a:p>
          <a:p>
            <a:r>
              <a:rPr lang="ja-JP" altLang="en-US" sz="2400" dirty="0"/>
              <a:t>等</a:t>
            </a:r>
            <a:endParaRPr kumimoji="1" lang="ja-JP" altLang="en-US" sz="2400" dirty="0"/>
          </a:p>
        </p:txBody>
      </p:sp>
      <p:pic>
        <p:nvPicPr>
          <p:cNvPr id="5122" name="Picture 2" descr="Cov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84428"/>
            <a:ext cx="4090380" cy="509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1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使</a:t>
            </a:r>
            <a:r>
              <a:rPr lang="ja-JP" altLang="en-US" dirty="0" smtClean="0"/>
              <a:t>用例</a:t>
            </a:r>
            <a:r>
              <a:rPr lang="ja-JP" altLang="en-US" dirty="0"/>
              <a:t>１</a:t>
            </a:r>
            <a:r>
              <a:rPr lang="en-US" altLang="ja-JP" dirty="0" smtClean="0"/>
              <a:t/>
            </a:r>
            <a:br>
              <a:rPr lang="en-US" altLang="ja-JP" dirty="0" smtClean="0"/>
            </a:br>
            <a:r>
              <a:rPr lang="ja-JP" altLang="en-US" sz="3100" dirty="0" smtClean="0"/>
              <a:t>球状星団 </a:t>
            </a:r>
            <a:r>
              <a:rPr lang="en-US" altLang="ja-JP" sz="3100" dirty="0" smtClean="0"/>
              <a:t>M3 </a:t>
            </a:r>
            <a:r>
              <a:rPr lang="ja-JP" altLang="en-US" sz="3100" dirty="0" smtClean="0"/>
              <a:t>の </a:t>
            </a:r>
            <a:r>
              <a:rPr lang="en-US" altLang="ja-JP" sz="3100" dirty="0" smtClean="0"/>
              <a:t>HR</a:t>
            </a:r>
            <a:r>
              <a:rPr lang="ja-JP" altLang="en-US" sz="3100" dirty="0" smtClean="0"/>
              <a:t>図の作成</a:t>
            </a:r>
            <a:endParaRPr kumimoji="1" lang="ja-JP" altLang="en-US" sz="3100" dirty="0"/>
          </a:p>
        </p:txBody>
      </p:sp>
      <p:sp>
        <p:nvSpPr>
          <p:cNvPr id="3" name="コンテンツ プレースホルダー 2"/>
          <p:cNvSpPr>
            <a:spLocks noGrp="1"/>
          </p:cNvSpPr>
          <p:nvPr>
            <p:ph idx="1"/>
          </p:nvPr>
        </p:nvSpPr>
        <p:spPr>
          <a:xfrm>
            <a:off x="467544" y="1916832"/>
            <a:ext cx="8229600" cy="864096"/>
          </a:xfrm>
        </p:spPr>
        <p:txBody>
          <a:bodyPr/>
          <a:lstStyle/>
          <a:p>
            <a:r>
              <a:rPr lang="ja-JP" altLang="en-US" dirty="0" smtClean="0"/>
              <a:t>講習会ページの </a:t>
            </a:r>
            <a:r>
              <a:rPr lang="en-US" altLang="ja-JP" dirty="0" smtClean="0"/>
              <a:t>TOPCAT </a:t>
            </a:r>
            <a:r>
              <a:rPr lang="ja-JP" altLang="en-US" dirty="0" smtClean="0"/>
              <a:t>簡易マニュアル</a:t>
            </a:r>
            <a:r>
              <a:rPr lang="ja-JP" altLang="en-US" dirty="0"/>
              <a:t>参照</a:t>
            </a:r>
            <a:endParaRPr kumimoji="1" lang="ja-JP" altLang="en-US" dirty="0"/>
          </a:p>
        </p:txBody>
      </p:sp>
      <p:sp>
        <p:nvSpPr>
          <p:cNvPr id="4" name="テキスト ボックス 3"/>
          <p:cNvSpPr txBox="1"/>
          <p:nvPr/>
        </p:nvSpPr>
        <p:spPr>
          <a:xfrm>
            <a:off x="467544" y="2924944"/>
            <a:ext cx="8280920" cy="646331"/>
          </a:xfrm>
          <a:prstGeom prst="rect">
            <a:avLst/>
          </a:prstGeom>
          <a:noFill/>
        </p:spPr>
        <p:txBody>
          <a:bodyPr wrap="square" rtlCol="0">
            <a:spAutoFit/>
          </a:bodyPr>
          <a:lstStyle/>
          <a:p>
            <a:pPr marL="342900" indent="-342900">
              <a:buFont typeface="+mj-lt"/>
              <a:buAutoNum type="arabicPeriod"/>
            </a:pPr>
            <a:r>
              <a:rPr lang="en-US" altLang="ja-JP" dirty="0" smtClean="0"/>
              <a:t>TOPCAT </a:t>
            </a:r>
            <a:r>
              <a:rPr lang="ja-JP" altLang="en-US" dirty="0" smtClean="0"/>
              <a:t>から </a:t>
            </a:r>
            <a:r>
              <a:rPr lang="en-US" altLang="ja-JP" dirty="0" err="1" smtClean="0"/>
              <a:t>VizieR</a:t>
            </a:r>
            <a:r>
              <a:rPr lang="en-US" altLang="ja-JP" dirty="0" smtClean="0"/>
              <a:t> Catalog Service </a:t>
            </a:r>
            <a:r>
              <a:rPr lang="ja-JP" altLang="en-US" dirty="0" smtClean="0"/>
              <a:t>にある「</a:t>
            </a:r>
            <a:r>
              <a:rPr lang="en-US" altLang="ja-JP" dirty="0"/>
              <a:t>M3 stars CCD photometry (Ferraro+ 1997</a:t>
            </a:r>
            <a:r>
              <a:rPr lang="en-US" altLang="ja-JP" dirty="0" smtClean="0"/>
              <a:t>)</a:t>
            </a:r>
            <a:r>
              <a:rPr lang="ja-JP" altLang="en-US" dirty="0" smtClean="0"/>
              <a:t>」を取得する。</a:t>
            </a:r>
            <a:endParaRPr kumimoji="1" lang="ja-JP" altLang="en-US" dirty="0"/>
          </a:p>
        </p:txBody>
      </p:sp>
    </p:spTree>
    <p:extLst>
      <p:ext uri="{BB962C8B-B14F-4D97-AF65-F5344CB8AC3E}">
        <p14:creationId xmlns:p14="http://schemas.microsoft.com/office/powerpoint/2010/main" val="139057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66411"/>
            <a:ext cx="3668542" cy="54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08384"/>
            <a:ext cx="8229600" cy="1143000"/>
          </a:xfrm>
        </p:spPr>
        <p:txBody>
          <a:bodyPr>
            <a:normAutofit fontScale="90000"/>
          </a:bodyPr>
          <a:lstStyle/>
          <a:p>
            <a:r>
              <a:rPr kumimoji="1" lang="en-US" altLang="ja-JP" dirty="0" err="1" smtClean="0"/>
              <a:t>VizieR</a:t>
            </a:r>
            <a:r>
              <a:rPr kumimoji="1" lang="en-US" altLang="ja-JP" dirty="0" smtClean="0"/>
              <a:t> Catalog Service </a:t>
            </a:r>
            <a:r>
              <a:rPr kumimoji="1" lang="ja-JP" altLang="en-US" dirty="0" smtClean="0"/>
              <a:t>検索ウィンドウ</a:t>
            </a:r>
            <a:endParaRPr kumimoji="1" lang="ja-JP"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 y="1268760"/>
            <a:ext cx="5072608" cy="232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190" y="3789040"/>
            <a:ext cx="3982866" cy="292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179512" y="1587235"/>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577743" y="4176790"/>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a:off x="387519" y="1861412"/>
            <a:ext cx="769662" cy="1913773"/>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3838065" y="3469447"/>
            <a:ext cx="1382007" cy="72539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5364088" y="3343137"/>
            <a:ext cx="648072" cy="25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997593" y="4184220"/>
            <a:ext cx="648072" cy="25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428130" y="5212657"/>
            <a:ext cx="3104309" cy="25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803617" y="4386661"/>
            <a:ext cx="338703" cy="25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43426" y="6350885"/>
            <a:ext cx="495321" cy="25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75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9392"/>
            <a:ext cx="8229600" cy="1143000"/>
          </a:xfrm>
        </p:spPr>
        <p:txBody>
          <a:bodyPr/>
          <a:lstStyle/>
          <a:p>
            <a:r>
              <a:rPr lang="ja-JP" altLang="en-US" dirty="0" smtClean="0"/>
              <a:t>テーブルデータを表示</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7" y="980728"/>
            <a:ext cx="502303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7" y="3501008"/>
            <a:ext cx="4989854" cy="320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5"/>
          <p:cNvSpPr/>
          <p:nvPr/>
        </p:nvSpPr>
        <p:spPr>
          <a:xfrm>
            <a:off x="955012" y="1282615"/>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1100988" y="1550400"/>
            <a:ext cx="0" cy="195060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275" y="994584"/>
            <a:ext cx="3819221" cy="178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1403648" y="1285348"/>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1691680" y="1426631"/>
            <a:ext cx="3525595" cy="2733"/>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4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80728"/>
          </a:xfrm>
        </p:spPr>
        <p:txBody>
          <a:bodyPr/>
          <a:lstStyle/>
          <a:p>
            <a:r>
              <a:rPr lang="ja-JP" altLang="en-US" dirty="0" smtClean="0"/>
              <a:t>サブセットを作成</a:t>
            </a:r>
            <a:endParaRPr kumimoji="1" lang="ja-JP" altLang="en-US" dirty="0"/>
          </a:p>
        </p:txBody>
      </p:sp>
      <p:sp>
        <p:nvSpPr>
          <p:cNvPr id="3" name="コンテンツ プレースホルダー 2"/>
          <p:cNvSpPr>
            <a:spLocks noGrp="1"/>
          </p:cNvSpPr>
          <p:nvPr>
            <p:ph idx="1"/>
          </p:nvPr>
        </p:nvSpPr>
        <p:spPr>
          <a:xfrm>
            <a:off x="323528" y="892095"/>
            <a:ext cx="8820472" cy="864096"/>
          </a:xfrm>
        </p:spPr>
        <p:txBody>
          <a:bodyPr/>
          <a:lstStyle/>
          <a:p>
            <a:r>
              <a:rPr kumimoji="1" lang="en-US" altLang="ja-JP" dirty="0" smtClean="0"/>
              <a:t>B, V </a:t>
            </a:r>
            <a:r>
              <a:rPr kumimoji="1" lang="ja-JP" altLang="en-US" dirty="0" smtClean="0"/>
              <a:t>バンドのデータがあるサブセットを作成</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8126"/>
            <a:ext cx="518000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60316"/>
            <a:ext cx="3104106" cy="154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1999213" y="1821983"/>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73052" y="4338050"/>
            <a:ext cx="28803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063510"/>
            <a:ext cx="45529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円/楕円 10"/>
          <p:cNvSpPr/>
          <p:nvPr/>
        </p:nvSpPr>
        <p:spPr>
          <a:xfrm>
            <a:off x="4992931" y="5111333"/>
            <a:ext cx="725588" cy="2064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145330" y="5351083"/>
            <a:ext cx="1226869" cy="249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404786" y="5631914"/>
            <a:ext cx="430209" cy="3156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423" y="2110015"/>
            <a:ext cx="3095061" cy="153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直線矢印コネクタ 14"/>
          <p:cNvCxnSpPr/>
          <p:nvPr/>
        </p:nvCxnSpPr>
        <p:spPr>
          <a:xfrm>
            <a:off x="2143229" y="2058826"/>
            <a:ext cx="0" cy="195060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61084" y="4482066"/>
            <a:ext cx="2946820" cy="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5834995" y="3645822"/>
            <a:ext cx="1329293" cy="210662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130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321</Words>
  <Application>Microsoft Office PowerPoint</Application>
  <PresentationFormat>画面に合わせる (4:3)</PresentationFormat>
  <Paragraphs>58</Paragraphs>
  <Slides>23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Arial</vt:lpstr>
      <vt:lpstr>ＭＳ Ｐゴシック</vt:lpstr>
      <vt:lpstr>メイリオ</vt:lpstr>
      <vt:lpstr>Calibri</vt:lpstr>
      <vt:lpstr>Office ​​テーマ</vt:lpstr>
      <vt:lpstr>VO ツール利用法 TOPCAT</vt:lpstr>
      <vt:lpstr>TOPCAT (Tool for Operations on Catalogues And Tables)</vt:lpstr>
      <vt:lpstr>インストール</vt:lpstr>
      <vt:lpstr>マニュアル類</vt:lpstr>
      <vt:lpstr>機能</vt:lpstr>
      <vt:lpstr>使用例１ 球状星団 M3 の HR図の作成</vt:lpstr>
      <vt:lpstr>VizieR Catalog Service 検索ウィンドウ</vt:lpstr>
      <vt:lpstr>テーブルデータを表示</vt:lpstr>
      <vt:lpstr>サブセットを作成</vt:lpstr>
      <vt:lpstr>B-V カラムを作成</vt:lpstr>
      <vt:lpstr>HR図のプロット</vt:lpstr>
      <vt:lpstr>理論モデル曲線を取得</vt:lpstr>
      <vt:lpstr>絶対等級カラムを追加</vt:lpstr>
      <vt:lpstr>理論曲線をオーバープロット</vt:lpstr>
      <vt:lpstr>プロット範囲指定と画像の保存</vt:lpstr>
      <vt:lpstr>プロットとテーブルデータの対応</vt:lpstr>
      <vt:lpstr>セッションの保存</vt:lpstr>
      <vt:lpstr>使用例２ X線カタログと可視光カタログのクロスマッチ</vt:lpstr>
      <vt:lpstr>XMM AGN Catalog のデータを取得</vt:lpstr>
      <vt:lpstr>SDSS QSO カタログのデータ取得</vt:lpstr>
      <vt:lpstr>座標と redshift でクロスマッチ</vt:lpstr>
      <vt:lpstr>マッチした天体の SDSS 画像を表示</vt:lpstr>
      <vt:lpstr>Aladin との連携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 ツール利用法 TOPCAT</dc:title>
  <dc:creator>yshirasa</dc:creator>
  <cp:lastModifiedBy>Yuji Shirasaki</cp:lastModifiedBy>
  <cp:revision>43</cp:revision>
  <dcterms:created xsi:type="dcterms:W3CDTF">2015-02-21T01:19:51Z</dcterms:created>
  <dcterms:modified xsi:type="dcterms:W3CDTF">2015-02-25T05:04:09Z</dcterms:modified>
</cp:coreProperties>
</file>