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28" r:id="rId1"/>
  </p:sldMasterIdLst>
  <p:notesMasterIdLst>
    <p:notesMasterId r:id="rId52"/>
  </p:notesMasterIdLst>
  <p:sldIdLst>
    <p:sldId id="256" r:id="rId2"/>
    <p:sldId id="258" r:id="rId3"/>
    <p:sldId id="257" r:id="rId4"/>
    <p:sldId id="312" r:id="rId5"/>
    <p:sldId id="259" r:id="rId6"/>
    <p:sldId id="299" r:id="rId7"/>
    <p:sldId id="260" r:id="rId8"/>
    <p:sldId id="261" r:id="rId9"/>
    <p:sldId id="300" r:id="rId10"/>
    <p:sldId id="262" r:id="rId11"/>
    <p:sldId id="263" r:id="rId12"/>
    <p:sldId id="264" r:id="rId13"/>
    <p:sldId id="339" r:id="rId14"/>
    <p:sldId id="301" r:id="rId15"/>
    <p:sldId id="265" r:id="rId16"/>
    <p:sldId id="266" r:id="rId17"/>
    <p:sldId id="267" r:id="rId18"/>
    <p:sldId id="321" r:id="rId19"/>
    <p:sldId id="322" r:id="rId20"/>
    <p:sldId id="323" r:id="rId21"/>
    <p:sldId id="324" r:id="rId22"/>
    <p:sldId id="325" r:id="rId23"/>
    <p:sldId id="326" r:id="rId24"/>
    <p:sldId id="302" r:id="rId25"/>
    <p:sldId id="269" r:id="rId26"/>
    <p:sldId id="270" r:id="rId27"/>
    <p:sldId id="271" r:id="rId28"/>
    <p:sldId id="272" r:id="rId29"/>
    <p:sldId id="307" r:id="rId30"/>
    <p:sldId id="280" r:id="rId31"/>
    <p:sldId id="289" r:id="rId32"/>
    <p:sldId id="309" r:id="rId33"/>
    <p:sldId id="282" r:id="rId34"/>
    <p:sldId id="295" r:id="rId35"/>
    <p:sldId id="311" r:id="rId36"/>
    <p:sldId id="296" r:id="rId37"/>
    <p:sldId id="353" r:id="rId38"/>
    <p:sldId id="340" r:id="rId39"/>
    <p:sldId id="341" r:id="rId40"/>
    <p:sldId id="342" r:id="rId41"/>
    <p:sldId id="343" r:id="rId42"/>
    <p:sldId id="347" r:id="rId43"/>
    <p:sldId id="348" r:id="rId44"/>
    <p:sldId id="349" r:id="rId45"/>
    <p:sldId id="350" r:id="rId46"/>
    <p:sldId id="351" r:id="rId47"/>
    <p:sldId id="352" r:id="rId48"/>
    <p:sldId id="344" r:id="rId49"/>
    <p:sldId id="345" r:id="rId50"/>
    <p:sldId id="346" r:id="rId51"/>
  </p:sldIdLst>
  <p:sldSz cx="9144000" cy="6858000" type="screen4x3"/>
  <p:notesSz cx="6858000" cy="9144000"/>
  <p:embeddedFontLst>
    <p:embeddedFont>
      <p:font typeface="Consolas" panose="020B0609020204030204" pitchFamily="49" charset="0"/>
      <p:regular r:id="rId53"/>
      <p:bold r:id="rId54"/>
      <p:italic r:id="rId55"/>
      <p:boldItalic r:id="rId56"/>
    </p:embeddedFont>
    <p:embeddedFont>
      <p:font typeface="メイリオ" panose="020B0604030504040204" pitchFamily="50" charset="-128"/>
      <p:regular r:id="rId57"/>
      <p:bold r:id="rId58"/>
      <p:italic r:id="rId59"/>
      <p:boldItalic r:id="rId60"/>
    </p:embeddedFont>
    <p:embeddedFont>
      <p:font typeface="Century Gothic" panose="020B0502020202020204" pitchFamily="34" charset="0"/>
      <p:regular r:id="rId61"/>
      <p:bold r:id="rId62"/>
      <p:italic r:id="rId63"/>
      <p:boldItalic r:id="rId64"/>
    </p:embeddedFont>
    <p:embeddedFont>
      <p:font typeface="Wingdings 2" panose="05020102010507070707" pitchFamily="18" charset="2"/>
      <p:regular r:id="rId65"/>
    </p:embeddedFont>
    <p:embeddedFont>
      <p:font typeface="HGｺﾞｼｯｸM" panose="020B0609000000000000" pitchFamily="49" charset="-128"/>
      <p:regular r:id="rId66"/>
    </p:embeddedFont>
    <p:embeddedFont>
      <p:font typeface="Verdana" panose="020B0604030504040204" pitchFamily="34" charset="0"/>
      <p:regular r:id="rId67"/>
      <p:bold r:id="rId68"/>
      <p:italic r:id="rId69"/>
      <p:boldItalic r:id="rId70"/>
    </p:embeddedFont>
    <p:embeddedFont>
      <p:font typeface="Calibri" panose="020F0502020204030204" pitchFamily="34" charset="0"/>
      <p:regular r:id="rId71"/>
      <p:bold r:id="rId72"/>
      <p:italic r:id="rId73"/>
      <p:boldItalic r:id="rId74"/>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0369"/>
    <a:srgbClr val="190498"/>
    <a:srgbClr val="0F01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006" autoAdjust="0"/>
    <p:restoredTop sz="97246" autoAdjust="0"/>
  </p:normalViewPr>
  <p:slideViewPr>
    <p:cSldViewPr>
      <p:cViewPr varScale="1">
        <p:scale>
          <a:sx n="95" d="100"/>
          <a:sy n="95" d="100"/>
        </p:scale>
        <p:origin x="-450" y="-96"/>
      </p:cViewPr>
      <p:guideLst>
        <p:guide orient="horz" pos="2160"/>
        <p:guide pos="2880"/>
      </p:guideLst>
    </p:cSldViewPr>
  </p:slideViewPr>
  <p:notesTextViewPr>
    <p:cViewPr>
      <p:scale>
        <a:sx n="100" d="100"/>
        <a:sy n="100" d="100"/>
      </p:scale>
      <p:origin x="0" y="0"/>
    </p:cViewPr>
  </p:notesTextViewPr>
  <p:sorterViewPr>
    <p:cViewPr>
      <p:scale>
        <a:sx n="70" d="100"/>
        <a:sy n="70" d="100"/>
      </p:scale>
      <p:origin x="0" y="423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63" Type="http://schemas.openxmlformats.org/officeDocument/2006/relationships/font" Target="fonts/font11.fntdata"/><Relationship Id="rId68" Type="http://schemas.openxmlformats.org/officeDocument/2006/relationships/font" Target="fonts/font16.fntdata"/><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font" Target="fonts/font14.fntdata"/><Relationship Id="rId74" Type="http://schemas.openxmlformats.org/officeDocument/2006/relationships/font" Target="fonts/font2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61"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font" Target="fonts/font13.fntdata"/><Relationship Id="rId73" Type="http://schemas.openxmlformats.org/officeDocument/2006/relationships/font" Target="fonts/font21.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font" Target="fonts/font17.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2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 Id="rId67"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font" Target="fonts/font10.fntdata"/><Relationship Id="rId70" Type="http://schemas.openxmlformats.org/officeDocument/2006/relationships/font" Target="fonts/font18.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37DF6C-920A-466C-BAB9-07BEF4E2A163}" type="datetimeFigureOut">
              <a:rPr kumimoji="1" lang="ja-JP" altLang="en-US" smtClean="0"/>
              <a:pPr/>
              <a:t>2015/2/25</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C905A2-7358-48F6-806D-98D9395B3941}" type="slidenum">
              <a:rPr kumimoji="1" lang="ja-JP" altLang="en-US" smtClean="0"/>
              <a:pPr/>
              <a:t>‹#›</a:t>
            </a:fld>
            <a:endParaRPr kumimoji="1" lang="ja-JP" altLang="en-US"/>
          </a:p>
        </p:txBody>
      </p:sp>
    </p:spTree>
    <p:extLst>
      <p:ext uri="{BB962C8B-B14F-4D97-AF65-F5344CB8AC3E}">
        <p14:creationId xmlns:p14="http://schemas.microsoft.com/office/powerpoint/2010/main" val="110296777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21</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22</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23</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24</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25</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26</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27</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28</a:t>
            </a:fld>
            <a:endParaRPr kumimoji="1"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29</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3</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30</a:t>
            </a:fld>
            <a:endParaRPr kumimoji="1"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31</a:t>
            </a:fld>
            <a:endParaRPr kumimoji="1"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32</a:t>
            </a:fld>
            <a:endParaRPr kumimoji="1"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33</a:t>
            </a:fld>
            <a:endParaRPr kumimoji="1"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34</a:t>
            </a:fld>
            <a:endParaRPr kumimoji="1"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35</a:t>
            </a:fld>
            <a:endParaRPr kumimoji="1"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36</a:t>
            </a:fld>
            <a:endParaRPr kumimoji="1" lang="ja-JP"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38</a:t>
            </a:fld>
            <a:endParaRPr kumimoji="1"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39</a:t>
            </a:fld>
            <a:endParaRPr kumimoji="1"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40</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4</a:t>
            </a:fld>
            <a:endParaRPr kumimoji="1"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41</a:t>
            </a:fld>
            <a:endParaRPr kumimoji="1" lang="ja-JP"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48</a:t>
            </a:fld>
            <a:endParaRPr kumimoji="1" lang="ja-JP"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49</a:t>
            </a:fld>
            <a:endParaRPr kumimoji="1" lang="ja-JP"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50</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二等辺三角形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タイトル 7"/>
          <p:cNvSpPr>
            <a:spLocks noGrp="1"/>
          </p:cNvSpPr>
          <p:nvPr>
            <p:ph type="ctrTitle"/>
          </p:nvPr>
        </p:nvSpPr>
        <p:spPr>
          <a:xfrm>
            <a:off x="540544" y="776288"/>
            <a:ext cx="8062912" cy="1470025"/>
          </a:xfrm>
        </p:spPr>
        <p:txBody>
          <a:bodyPr anchor="b">
            <a:normAutofit/>
          </a:bodyPr>
          <a:lstStyle>
            <a:lvl1pPr algn="r">
              <a:defRPr sz="4400"/>
            </a:lvl1pPr>
          </a:lstStyle>
          <a:p>
            <a:r>
              <a:rPr kumimoji="0" lang="ja-JP" altLang="en-US" smtClean="0"/>
              <a:t>マスタ タイトルの書式設定</a:t>
            </a:r>
            <a:endParaRPr kumimoji="0" lang="en-US"/>
          </a:p>
        </p:txBody>
      </p:sp>
      <p:sp>
        <p:nvSpPr>
          <p:cNvPr id="9" name="サブタイトル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28" name="日付プレースホルダ 27"/>
          <p:cNvSpPr>
            <a:spLocks noGrp="1"/>
          </p:cNvSpPr>
          <p:nvPr>
            <p:ph type="dt" sz="half" idx="10"/>
          </p:nvPr>
        </p:nvSpPr>
        <p:spPr>
          <a:xfrm>
            <a:off x="1371600" y="6012656"/>
            <a:ext cx="5791200" cy="365125"/>
          </a:xfrm>
        </p:spPr>
        <p:txBody>
          <a:bodyPr tIns="0" bIns="0" anchor="t"/>
          <a:lstStyle>
            <a:lvl1pPr algn="r">
              <a:defRPr sz="1000"/>
            </a:lvl1pPr>
          </a:lstStyle>
          <a:p>
            <a:fld id="{43DD167E-051E-46F6-88B7-2601DEDE6E6D}" type="datetimeFigureOut">
              <a:rPr kumimoji="1" lang="ja-JP" altLang="en-US" smtClean="0"/>
              <a:pPr/>
              <a:t>2015/2/25</a:t>
            </a:fld>
            <a:endParaRPr kumimoji="1" lang="ja-JP" altLang="en-US"/>
          </a:p>
        </p:txBody>
      </p:sp>
      <p:sp>
        <p:nvSpPr>
          <p:cNvPr id="17" name="フッター プレースホルダ 16"/>
          <p:cNvSpPr>
            <a:spLocks noGrp="1"/>
          </p:cNvSpPr>
          <p:nvPr>
            <p:ph type="ftr" sz="quarter" idx="11"/>
          </p:nvPr>
        </p:nvSpPr>
        <p:spPr>
          <a:xfrm>
            <a:off x="1371600" y="5650704"/>
            <a:ext cx="5791200" cy="365125"/>
          </a:xfrm>
        </p:spPr>
        <p:txBody>
          <a:bodyPr tIns="0" bIns="0" anchor="b"/>
          <a:lstStyle>
            <a:lvl1pPr algn="r">
              <a:defRPr sz="1100"/>
            </a:lvl1pPr>
          </a:lstStyle>
          <a:p>
            <a:endParaRPr kumimoji="1" lang="ja-JP" altLang="en-US"/>
          </a:p>
        </p:txBody>
      </p:sp>
      <p:sp>
        <p:nvSpPr>
          <p:cNvPr id="29" name="スライド番号プレースホルダ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FD2647A-D420-4302-AA0C-2052EAD51E00}"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43DD167E-051E-46F6-88B7-2601DEDE6E6D}" type="datetimeFigureOut">
              <a:rPr kumimoji="1" lang="ja-JP" altLang="en-US" smtClean="0"/>
              <a:pPr/>
              <a:t>2015/2/25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FD2647A-D420-4302-AA0C-2052EAD51E00}"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81800" y="381000"/>
            <a:ext cx="1905000" cy="5486400"/>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381000"/>
            <a:ext cx="6248400" cy="5486400"/>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43DD167E-051E-46F6-88B7-2601DEDE6E6D}" type="datetimeFigureOut">
              <a:rPr kumimoji="1" lang="ja-JP" altLang="en-US" smtClean="0"/>
              <a:pPr/>
              <a:t>2015/2/25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FD2647A-D420-4302-AA0C-2052EAD51E00}"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267494"/>
            <a:ext cx="9144000" cy="589738"/>
          </a:xfrm>
        </p:spPr>
        <p:txBody>
          <a:bodyPr/>
          <a:lstStyle>
            <a:lvl1pPr marL="0" algn="ctr">
              <a:defRPr b="1">
                <a:ln w="6350">
                  <a:noFill/>
                </a:ln>
                <a:solidFill>
                  <a:srgbClr val="FFC000"/>
                </a:solidFill>
                <a:effectLst>
                  <a:outerShdw blurRad="38100" dist="38100" dir="2700000" algn="tl">
                    <a:srgbClr val="000000">
                      <a:alpha val="43137"/>
                    </a:srgbClr>
                  </a:outerShdw>
                </a:effectLst>
              </a:defRPr>
            </a:lvl1pPr>
          </a:lstStyle>
          <a:p>
            <a:r>
              <a:rPr kumimoji="0" lang="ja-JP" altLang="en-US" dirty="0" smtClean="0"/>
              <a:t>マスタ タイトルの書式設定</a:t>
            </a:r>
            <a:endParaRPr kumimoji="0" lang="en-US" dirty="0"/>
          </a:p>
        </p:txBody>
      </p:sp>
      <p:sp>
        <p:nvSpPr>
          <p:cNvPr id="3" name="コンテンツ プレースホルダ 2"/>
          <p:cNvSpPr>
            <a:spLocks noGrp="1"/>
          </p:cNvSpPr>
          <p:nvPr>
            <p:ph idx="1"/>
          </p:nvPr>
        </p:nvSpPr>
        <p:spPr>
          <a:xfrm>
            <a:off x="457200" y="1882808"/>
            <a:ext cx="8229600" cy="4572000"/>
          </a:xfrm>
        </p:spPr>
        <p:txBody>
          <a:bodyPr/>
          <a:lstStyle>
            <a:lvl1pPr>
              <a:buClr>
                <a:srgbClr val="FFC000"/>
              </a:buClr>
              <a:buFont typeface="Wingdings" pitchFamily="2" charset="2"/>
              <a:buChar char="ü"/>
              <a:defRPr/>
            </a:lvl1pPr>
            <a:lvl2pPr>
              <a:buClr>
                <a:schemeClr val="tx1"/>
              </a:buClr>
              <a:buFont typeface="Verdana" pitchFamily="34" charset="0"/>
              <a:buChar char="─"/>
              <a:defRPr/>
            </a:lvl2pPr>
            <a:lvl3pPr>
              <a:buClr>
                <a:schemeClr val="tx1"/>
              </a:buClr>
              <a:buFont typeface="Arial" pitchFamily="34" charset="0"/>
              <a:buChar char="•"/>
              <a:defRPr/>
            </a:lvl3pPr>
            <a:lvl4pPr>
              <a:buClr>
                <a:srgbClr val="FFC000"/>
              </a:buClr>
              <a:defRPr/>
            </a:lvl4pPr>
            <a:lvl5pPr>
              <a:buClr>
                <a:srgbClr val="FFC000"/>
              </a:buClr>
              <a:buFont typeface="Century Gothic" pitchFamily="34" charset="0"/>
              <a:buChar char="○"/>
              <a:defRPr/>
            </a:lvl5pPr>
          </a:lstStyle>
          <a:p>
            <a:pPr lvl="0" eaLnBrk="1" latinLnBrk="0" hangingPunct="1"/>
            <a:r>
              <a:rPr lang="ja-JP" altLang="en-US" dirty="0" smtClean="0"/>
              <a:t>マスタ テキストの書式設定</a:t>
            </a:r>
          </a:p>
          <a:p>
            <a:pPr lvl="1" eaLnBrk="1" latinLnBrk="0" hangingPunct="1"/>
            <a:r>
              <a:rPr lang="ja-JP" altLang="en-US" dirty="0" smtClean="0"/>
              <a:t>第 </a:t>
            </a:r>
            <a:r>
              <a:rPr lang="en-US" altLang="ja-JP" dirty="0" smtClean="0"/>
              <a:t>2 </a:t>
            </a:r>
            <a:r>
              <a:rPr lang="ja-JP" altLang="en-US" dirty="0" smtClean="0"/>
              <a:t>レベル</a:t>
            </a:r>
          </a:p>
          <a:p>
            <a:pPr lvl="2" eaLnBrk="1" latinLnBrk="0" hangingPunct="1"/>
            <a:r>
              <a:rPr lang="ja-JP" altLang="en-US" dirty="0" smtClean="0"/>
              <a:t>第 </a:t>
            </a:r>
            <a:r>
              <a:rPr lang="en-US" altLang="ja-JP" dirty="0" smtClean="0"/>
              <a:t>3 </a:t>
            </a:r>
            <a:r>
              <a:rPr lang="ja-JP" altLang="en-US" dirty="0" smtClean="0"/>
              <a:t>レベル</a:t>
            </a:r>
          </a:p>
          <a:p>
            <a:pPr lvl="3" eaLnBrk="1" latinLnBrk="0" hangingPunct="1"/>
            <a:r>
              <a:rPr lang="ja-JP" altLang="en-US" dirty="0" smtClean="0"/>
              <a:t>第 </a:t>
            </a:r>
            <a:r>
              <a:rPr lang="en-US" altLang="ja-JP" dirty="0" smtClean="0"/>
              <a:t>4 </a:t>
            </a:r>
            <a:r>
              <a:rPr lang="ja-JP" altLang="en-US" dirty="0" smtClean="0"/>
              <a:t>レベル</a:t>
            </a:r>
          </a:p>
          <a:p>
            <a:pPr lvl="4" eaLnBrk="1" latinLnBrk="0" hangingPunct="1"/>
            <a:r>
              <a:rPr lang="ja-JP" altLang="en-US" dirty="0" smtClean="0"/>
              <a:t>第 </a:t>
            </a:r>
            <a:r>
              <a:rPr lang="en-US" altLang="ja-JP" dirty="0" smtClean="0"/>
              <a:t>5 </a:t>
            </a:r>
            <a:r>
              <a:rPr lang="ja-JP" altLang="en-US" dirty="0" smtClean="0"/>
              <a:t>レベル</a:t>
            </a:r>
            <a:endParaRPr kumimoji="0" lang="en-US" dirty="0"/>
          </a:p>
        </p:txBody>
      </p:sp>
      <p:sp>
        <p:nvSpPr>
          <p:cNvPr id="4" name="日付プレースホルダ 3"/>
          <p:cNvSpPr>
            <a:spLocks noGrp="1"/>
          </p:cNvSpPr>
          <p:nvPr>
            <p:ph type="dt" sz="half" idx="10"/>
          </p:nvPr>
        </p:nvSpPr>
        <p:spPr>
          <a:xfrm>
            <a:off x="4791456" y="6480048"/>
            <a:ext cx="2133600" cy="301752"/>
          </a:xfrm>
        </p:spPr>
        <p:txBody>
          <a:bodyPr/>
          <a:lstStyle/>
          <a:p>
            <a:fld id="{43DD167E-051E-46F6-88B7-2601DEDE6E6D}" type="datetimeFigureOut">
              <a:rPr kumimoji="1" lang="ja-JP" altLang="en-US" smtClean="0"/>
              <a:pPr/>
              <a:t>2015/2/25</a:t>
            </a:fld>
            <a:endParaRPr kumimoji="1" lang="ja-JP" altLang="en-US"/>
          </a:p>
        </p:txBody>
      </p:sp>
      <p:sp>
        <p:nvSpPr>
          <p:cNvPr id="5" name="フッター プレースホルダ 4"/>
          <p:cNvSpPr>
            <a:spLocks noGrp="1"/>
          </p:cNvSpPr>
          <p:nvPr>
            <p:ph type="ftr" sz="quarter" idx="11"/>
          </p:nvPr>
        </p:nvSpPr>
        <p:spPr>
          <a:xfrm>
            <a:off x="457200" y="6480969"/>
            <a:ext cx="4260056" cy="300831"/>
          </a:xfrm>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FD2647A-D420-4302-AA0C-2052EAD51E00}"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9" name="直角三角形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二等辺三角形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日付プレースホルダ 3"/>
          <p:cNvSpPr>
            <a:spLocks noGrp="1"/>
          </p:cNvSpPr>
          <p:nvPr>
            <p:ph type="dt" sz="half" idx="10"/>
          </p:nvPr>
        </p:nvSpPr>
        <p:spPr>
          <a:xfrm>
            <a:off x="6955632" y="6477000"/>
            <a:ext cx="2133600" cy="304800"/>
          </a:xfrm>
        </p:spPr>
        <p:txBody>
          <a:bodyPr/>
          <a:lstStyle/>
          <a:p>
            <a:fld id="{43DD167E-051E-46F6-88B7-2601DEDE6E6D}" type="datetimeFigureOut">
              <a:rPr kumimoji="1" lang="ja-JP" altLang="en-US" smtClean="0"/>
              <a:pPr/>
              <a:t>2015/2/25</a:t>
            </a:fld>
            <a:endParaRPr kumimoji="1" lang="ja-JP" altLang="en-US"/>
          </a:p>
        </p:txBody>
      </p:sp>
      <p:sp>
        <p:nvSpPr>
          <p:cNvPr id="5" name="フッター プレースホルダ 4"/>
          <p:cNvSpPr>
            <a:spLocks noGrp="1"/>
          </p:cNvSpPr>
          <p:nvPr>
            <p:ph type="ftr" sz="quarter" idx="11"/>
          </p:nvPr>
        </p:nvSpPr>
        <p:spPr>
          <a:xfrm>
            <a:off x="2619376" y="6480969"/>
            <a:ext cx="4260056" cy="300831"/>
          </a:xfrm>
        </p:spPr>
        <p:txBody>
          <a:bodyPr/>
          <a:lstStyle/>
          <a:p>
            <a:endParaRPr kumimoji="1" lang="ja-JP" altLang="en-US"/>
          </a:p>
        </p:txBody>
      </p:sp>
      <p:sp>
        <p:nvSpPr>
          <p:cNvPr id="6" name="スライド番号プレースホルダ 5"/>
          <p:cNvSpPr>
            <a:spLocks noGrp="1"/>
          </p:cNvSpPr>
          <p:nvPr>
            <p:ph type="sldNum" sz="quarter" idx="12"/>
          </p:nvPr>
        </p:nvSpPr>
        <p:spPr>
          <a:xfrm>
            <a:off x="8451056" y="809624"/>
            <a:ext cx="502920" cy="300831"/>
          </a:xfrm>
        </p:spPr>
        <p:txBody>
          <a:bodyPr/>
          <a:lstStyle/>
          <a:p>
            <a:fld id="{7FD2647A-D420-4302-AA0C-2052EAD51E00}" type="slidenum">
              <a:rPr kumimoji="1" lang="ja-JP" altLang="en-US" smtClean="0"/>
              <a:pPr/>
              <a:t>‹#›</a:t>
            </a:fld>
            <a:endParaRPr kumimoji="1" lang="ja-JP" altLang="en-US"/>
          </a:p>
        </p:txBody>
      </p:sp>
      <p:cxnSp>
        <p:nvCxnSpPr>
          <p:cNvPr id="11" name="直線コネクタ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直線コネクタ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タイトル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marL="0" algn="l">
              <a:defRPr/>
            </a:lvl1pPr>
          </a:lstStyle>
          <a:p>
            <a:r>
              <a:rPr kumimoji="0" lang="ja-JP" altLang="en-US" smtClean="0"/>
              <a:t>マスタ タイトルの書式設定</a:t>
            </a:r>
            <a:endParaRPr kumimoji="0" lang="en-US"/>
          </a:p>
        </p:txBody>
      </p:sp>
      <p:sp>
        <p:nvSpPr>
          <p:cNvPr id="3" name="コンテンツ プレースホルダ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a:xfrm>
            <a:off x="4791456" y="6480969"/>
            <a:ext cx="2133600" cy="301752"/>
          </a:xfrm>
        </p:spPr>
        <p:txBody>
          <a:bodyPr/>
          <a:lstStyle/>
          <a:p>
            <a:fld id="{43DD167E-051E-46F6-88B7-2601DEDE6E6D}" type="datetimeFigureOut">
              <a:rPr kumimoji="1" lang="ja-JP" altLang="en-US" smtClean="0"/>
              <a:pPr/>
              <a:t>2015/2/25</a:t>
            </a:fld>
            <a:endParaRPr kumimoji="1" lang="ja-JP" altLang="en-US"/>
          </a:p>
        </p:txBody>
      </p:sp>
      <p:sp>
        <p:nvSpPr>
          <p:cNvPr id="6" name="フッター プレースホルダ 5"/>
          <p:cNvSpPr>
            <a:spLocks noGrp="1"/>
          </p:cNvSpPr>
          <p:nvPr>
            <p:ph type="ftr" sz="quarter" idx="11"/>
          </p:nvPr>
        </p:nvSpPr>
        <p:spPr>
          <a:xfrm>
            <a:off x="457200" y="6480969"/>
            <a:ext cx="4260056" cy="301752"/>
          </a:xfrm>
        </p:spPr>
        <p:txBody>
          <a:bodyPr/>
          <a:lstStyle/>
          <a:p>
            <a:endParaRPr kumimoji="1" lang="ja-JP" altLang="en-US"/>
          </a:p>
        </p:txBody>
      </p:sp>
      <p:sp>
        <p:nvSpPr>
          <p:cNvPr id="7" name="スライド番号プレースホルダ 6"/>
          <p:cNvSpPr>
            <a:spLocks noGrp="1"/>
          </p:cNvSpPr>
          <p:nvPr>
            <p:ph type="sldNum" sz="quarter" idx="12"/>
          </p:nvPr>
        </p:nvSpPr>
        <p:spPr>
          <a:xfrm>
            <a:off x="7589520" y="6480969"/>
            <a:ext cx="502920" cy="301752"/>
          </a:xfrm>
        </p:spPr>
        <p:txBody>
          <a:bodyPr/>
          <a:lstStyle/>
          <a:p>
            <a:fld id="{7FD2647A-D420-4302-AA0C-2052EAD51E00}"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4" name="テキスト プレースホルダ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5" name="コンテンツ プレースホルダ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0"/>
          </p:nvPr>
        </p:nvSpPr>
        <p:spPr>
          <a:xfrm>
            <a:off x="4791456" y="6480969"/>
            <a:ext cx="2130552" cy="301752"/>
          </a:xfrm>
        </p:spPr>
        <p:txBody>
          <a:bodyPr/>
          <a:lstStyle/>
          <a:p>
            <a:fld id="{43DD167E-051E-46F6-88B7-2601DEDE6E6D}" type="datetimeFigureOut">
              <a:rPr kumimoji="1" lang="ja-JP" altLang="en-US" smtClean="0"/>
              <a:pPr/>
              <a:t>2015/2/25</a:t>
            </a:fld>
            <a:endParaRPr kumimoji="1" lang="ja-JP" altLang="en-US"/>
          </a:p>
        </p:txBody>
      </p:sp>
      <p:sp>
        <p:nvSpPr>
          <p:cNvPr id="8" name="フッター プレースホルダ 7"/>
          <p:cNvSpPr>
            <a:spLocks noGrp="1"/>
          </p:cNvSpPr>
          <p:nvPr>
            <p:ph type="ftr" sz="quarter" idx="11"/>
          </p:nvPr>
        </p:nvSpPr>
        <p:spPr>
          <a:xfrm>
            <a:off x="457200" y="6480969"/>
            <a:ext cx="4261104" cy="301752"/>
          </a:xfrm>
        </p:spPr>
        <p:txBody>
          <a:bodyPr/>
          <a:lstStyle/>
          <a:p>
            <a:endParaRPr kumimoji="1" lang="ja-JP" altLang="en-US"/>
          </a:p>
        </p:txBody>
      </p:sp>
      <p:sp>
        <p:nvSpPr>
          <p:cNvPr id="9" name="スライド番号プレースホルダ 8"/>
          <p:cNvSpPr>
            <a:spLocks noGrp="1"/>
          </p:cNvSpPr>
          <p:nvPr>
            <p:ph type="sldNum" sz="quarter" idx="12"/>
          </p:nvPr>
        </p:nvSpPr>
        <p:spPr>
          <a:xfrm>
            <a:off x="7589520" y="6483096"/>
            <a:ext cx="502920" cy="301752"/>
          </a:xfrm>
        </p:spPr>
        <p:txBody>
          <a:bodyPr/>
          <a:lstStyle>
            <a:lvl1pPr algn="ctr">
              <a:defRPr/>
            </a:lvl1pPr>
          </a:lstStyle>
          <a:p>
            <a:fld id="{7FD2647A-D420-4302-AA0C-2052EAD51E00}"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0"/>
            </a:lvl1pPr>
          </a:lstStyle>
          <a:p>
            <a:r>
              <a:rPr kumimoji="0" lang="ja-JP" altLang="en-US" smtClean="0"/>
              <a:t>マスタ タイトルの書式設定</a:t>
            </a:r>
            <a:endParaRPr kumimoji="0" lang="en-US"/>
          </a:p>
        </p:txBody>
      </p:sp>
      <p:sp>
        <p:nvSpPr>
          <p:cNvPr id="3" name="日付プレースホルダ 2"/>
          <p:cNvSpPr>
            <a:spLocks noGrp="1"/>
          </p:cNvSpPr>
          <p:nvPr>
            <p:ph type="dt" sz="half" idx="10"/>
          </p:nvPr>
        </p:nvSpPr>
        <p:spPr/>
        <p:txBody>
          <a:bodyPr/>
          <a:lstStyle/>
          <a:p>
            <a:fld id="{43DD167E-051E-46F6-88B7-2601DEDE6E6D}" type="datetimeFigureOut">
              <a:rPr kumimoji="1" lang="ja-JP" altLang="en-US" smtClean="0"/>
              <a:pPr/>
              <a:t>2015/2/25</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7FD2647A-D420-4302-AA0C-2052EAD51E00}"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a:xfrm>
            <a:off x="4791456" y="6480969"/>
            <a:ext cx="2133600" cy="301752"/>
          </a:xfrm>
        </p:spPr>
        <p:txBody>
          <a:bodyPr/>
          <a:lstStyle/>
          <a:p>
            <a:fld id="{43DD167E-051E-46F6-88B7-2601DEDE6E6D}" type="datetimeFigureOut">
              <a:rPr kumimoji="1" lang="ja-JP" altLang="en-US" smtClean="0"/>
              <a:pPr/>
              <a:t>2015/2/25</a:t>
            </a:fld>
            <a:endParaRPr kumimoji="1" lang="ja-JP" altLang="en-US"/>
          </a:p>
        </p:txBody>
      </p:sp>
      <p:sp>
        <p:nvSpPr>
          <p:cNvPr id="3" name="フッター プレースホルダ 2"/>
          <p:cNvSpPr>
            <a:spLocks noGrp="1"/>
          </p:cNvSpPr>
          <p:nvPr>
            <p:ph type="ftr" sz="quarter" idx="11"/>
          </p:nvPr>
        </p:nvSpPr>
        <p:spPr>
          <a:xfrm>
            <a:off x="457200" y="6481890"/>
            <a:ext cx="4260056" cy="300831"/>
          </a:xfrm>
        </p:spPr>
        <p:txBody>
          <a:bodyPr/>
          <a:lstStyle/>
          <a:p>
            <a:endParaRPr kumimoji="1" lang="ja-JP" altLang="en-US"/>
          </a:p>
        </p:txBody>
      </p:sp>
      <p:sp>
        <p:nvSpPr>
          <p:cNvPr id="4" name="スライド番号プレースホルダ 3"/>
          <p:cNvSpPr>
            <a:spLocks noGrp="1"/>
          </p:cNvSpPr>
          <p:nvPr>
            <p:ph type="sldNum" sz="quarter" idx="12"/>
          </p:nvPr>
        </p:nvSpPr>
        <p:spPr>
          <a:xfrm>
            <a:off x="7589520" y="6480969"/>
            <a:ext cx="502920" cy="301752"/>
          </a:xfrm>
        </p:spPr>
        <p:txBody>
          <a:bodyPr/>
          <a:lstStyle/>
          <a:p>
            <a:fld id="{7FD2647A-D420-4302-AA0C-2052EAD51E00}"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 テキストの書式設定</a:t>
            </a:r>
          </a:p>
        </p:txBody>
      </p:sp>
      <p:sp>
        <p:nvSpPr>
          <p:cNvPr id="4" name="コンテンツ プレースホルダ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a:xfrm>
            <a:off x="6278976" y="6556248"/>
            <a:ext cx="2133600" cy="301752"/>
          </a:xfrm>
        </p:spPr>
        <p:txBody>
          <a:bodyPr/>
          <a:lstStyle>
            <a:lvl1pPr>
              <a:defRPr sz="900"/>
            </a:lvl1pPr>
          </a:lstStyle>
          <a:p>
            <a:fld id="{43DD167E-051E-46F6-88B7-2601DEDE6E6D}" type="datetimeFigureOut">
              <a:rPr kumimoji="1" lang="ja-JP" altLang="en-US" smtClean="0"/>
              <a:pPr/>
              <a:t>2015/2/25</a:t>
            </a:fld>
            <a:endParaRPr kumimoji="1" lang="ja-JP" altLang="en-US"/>
          </a:p>
        </p:txBody>
      </p:sp>
      <p:sp>
        <p:nvSpPr>
          <p:cNvPr id="6" name="フッター プレースホルダ 5"/>
          <p:cNvSpPr>
            <a:spLocks noGrp="1"/>
          </p:cNvSpPr>
          <p:nvPr>
            <p:ph type="ftr" sz="quarter" idx="11"/>
          </p:nvPr>
        </p:nvSpPr>
        <p:spPr>
          <a:xfrm>
            <a:off x="1135856" y="6556248"/>
            <a:ext cx="5143120" cy="301752"/>
          </a:xfrm>
        </p:spPr>
        <p:txBody>
          <a:bodyPr/>
          <a:lstStyle>
            <a:lvl1pPr>
              <a:defRPr sz="900"/>
            </a:lvl1pPr>
          </a:lstStyle>
          <a:p>
            <a:endParaRPr kumimoji="1" lang="ja-JP" altLang="en-US"/>
          </a:p>
        </p:txBody>
      </p:sp>
      <p:sp>
        <p:nvSpPr>
          <p:cNvPr id="7" name="スライド番号プレースホルダ 6"/>
          <p:cNvSpPr>
            <a:spLocks noGrp="1"/>
          </p:cNvSpPr>
          <p:nvPr>
            <p:ph type="sldNum" sz="quarter" idx="12"/>
          </p:nvPr>
        </p:nvSpPr>
        <p:spPr>
          <a:xfrm>
            <a:off x="8410576" y="6556248"/>
            <a:ext cx="502920" cy="301752"/>
          </a:xfrm>
        </p:spPr>
        <p:txBody>
          <a:bodyPr/>
          <a:lstStyle>
            <a:lvl1pPr>
              <a:defRPr sz="900"/>
            </a:lvl1pPr>
          </a:lstStyle>
          <a:p>
            <a:fld id="{7FD2647A-D420-4302-AA0C-2052EAD51E00}"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ja-JP" altLang="en-US" smtClean="0"/>
              <a:t>マスタ タイトルの書式設定</a:t>
            </a:r>
            <a:endParaRPr kumimoji="0" lang="en-US"/>
          </a:p>
        </p:txBody>
      </p:sp>
      <p:sp>
        <p:nvSpPr>
          <p:cNvPr id="3" name="図プレースホルダ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ja-JP" altLang="en-US" smtClean="0"/>
              <a:t>アイコンをクリックして図を追加</a:t>
            </a:r>
            <a:endParaRPr kumimoji="0" lang="en-US" dirty="0"/>
          </a:p>
        </p:txBody>
      </p:sp>
      <p:sp>
        <p:nvSpPr>
          <p:cNvPr id="4" name="テキスト プレースホルダ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ja-JP" altLang="en-US" smtClean="0"/>
              <a:t>マスタ テキストの書式設定</a:t>
            </a:r>
          </a:p>
        </p:txBody>
      </p:sp>
      <p:sp>
        <p:nvSpPr>
          <p:cNvPr id="5" name="日付プレースホルダ 4"/>
          <p:cNvSpPr>
            <a:spLocks noGrp="1"/>
          </p:cNvSpPr>
          <p:nvPr>
            <p:ph type="dt" sz="half" idx="10"/>
          </p:nvPr>
        </p:nvSpPr>
        <p:spPr>
          <a:xfrm>
            <a:off x="6108192" y="6556248"/>
            <a:ext cx="2103120" cy="301752"/>
          </a:xfrm>
        </p:spPr>
        <p:txBody>
          <a:bodyPr/>
          <a:lstStyle>
            <a:lvl1pPr>
              <a:defRPr sz="900"/>
            </a:lvl1pPr>
          </a:lstStyle>
          <a:p>
            <a:fld id="{43DD167E-051E-46F6-88B7-2601DEDE6E6D}" type="datetimeFigureOut">
              <a:rPr kumimoji="1" lang="ja-JP" altLang="en-US" smtClean="0"/>
              <a:pPr/>
              <a:t>2015/2/25</a:t>
            </a:fld>
            <a:endParaRPr kumimoji="1" lang="ja-JP" altLang="en-US"/>
          </a:p>
        </p:txBody>
      </p:sp>
      <p:sp>
        <p:nvSpPr>
          <p:cNvPr id="6" name="フッター プレースホルダ 5"/>
          <p:cNvSpPr>
            <a:spLocks noGrp="1"/>
          </p:cNvSpPr>
          <p:nvPr>
            <p:ph type="ftr" sz="quarter" idx="11"/>
          </p:nvPr>
        </p:nvSpPr>
        <p:spPr>
          <a:xfrm>
            <a:off x="1170432" y="6557169"/>
            <a:ext cx="4948072" cy="301752"/>
          </a:xfrm>
        </p:spPr>
        <p:txBody>
          <a:bodyPr/>
          <a:lstStyle>
            <a:lvl1pPr>
              <a:defRPr sz="900"/>
            </a:lvl1pPr>
          </a:lstStyle>
          <a:p>
            <a:endParaRPr kumimoji="1" lang="ja-JP" altLang="en-US"/>
          </a:p>
        </p:txBody>
      </p:sp>
      <p:sp>
        <p:nvSpPr>
          <p:cNvPr id="7" name="スライド番号プレースホルダ 6"/>
          <p:cNvSpPr>
            <a:spLocks noGrp="1"/>
          </p:cNvSpPr>
          <p:nvPr>
            <p:ph type="sldNum" sz="quarter" idx="12"/>
          </p:nvPr>
        </p:nvSpPr>
        <p:spPr>
          <a:xfrm>
            <a:off x="8217192" y="6556248"/>
            <a:ext cx="365760" cy="301752"/>
          </a:xfrm>
        </p:spPr>
        <p:txBody>
          <a:bodyPr/>
          <a:lstStyle>
            <a:lvl1pPr algn="ctr">
              <a:defRPr sz="900"/>
            </a:lvl1pPr>
          </a:lstStyle>
          <a:p>
            <a:fld id="{7FD2647A-D420-4302-AA0C-2052EAD51E00}"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11" name="直角三角形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直線コネクタ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タイトル プレースホルダ 21"/>
          <p:cNvSpPr>
            <a:spLocks noGrp="1"/>
          </p:cNvSpPr>
          <p:nvPr>
            <p:ph type="title"/>
          </p:nvPr>
        </p:nvSpPr>
        <p:spPr>
          <a:xfrm>
            <a:off x="457200" y="267494"/>
            <a:ext cx="8229600" cy="1399032"/>
          </a:xfrm>
          <a:prstGeom prst="rect">
            <a:avLst/>
          </a:prstGeom>
        </p:spPr>
        <p:txBody>
          <a:bodyPr vert="horz" anchor="ctr">
            <a:normAutofit/>
          </a:bodyPr>
          <a:lstStyle/>
          <a:p>
            <a:r>
              <a:rPr kumimoji="0" lang="ja-JP" altLang="en-US" smtClean="0"/>
              <a:t>マスタ タイトルの書式設定</a:t>
            </a:r>
            <a:endParaRPr kumimoji="0" lang="en-US"/>
          </a:p>
        </p:txBody>
      </p:sp>
      <p:sp>
        <p:nvSpPr>
          <p:cNvPr id="13" name="テキスト プレースホルダ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43DD167E-051E-46F6-88B7-2601DEDE6E6D}" type="datetimeFigureOut">
              <a:rPr kumimoji="1" lang="ja-JP" altLang="en-US" smtClean="0"/>
              <a:pPr/>
              <a:t>2015/2/25</a:t>
            </a:fld>
            <a:endParaRPr kumimoji="1" lang="ja-JP" altLang="en-US"/>
          </a:p>
        </p:txBody>
      </p:sp>
      <p:sp>
        <p:nvSpPr>
          <p:cNvPr id="3" name="フッター プレースホルダ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kumimoji="1" lang="ja-JP" altLang="en-US"/>
          </a:p>
        </p:txBody>
      </p:sp>
      <p:sp>
        <p:nvSpPr>
          <p:cNvPr id="23" name="スライド番号プレースホルダ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FD2647A-D420-4302-AA0C-2052EAD51E00}" type="slidenum">
              <a:rPr kumimoji="1" lang="ja-JP" altLang="en-US" smtClean="0"/>
              <a:pPr/>
              <a:t>‹#›</a:t>
            </a:fld>
            <a:endParaRPr kumimoji="1" lang="ja-JP" altLang="en-US"/>
          </a:p>
        </p:txBody>
      </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marL="484632" algn="l" rtl="0" eaLnBrk="1" latinLnBrk="0" hangingPunct="1">
        <a:spcBef>
          <a:spcPct val="0"/>
        </a:spcBef>
        <a:buNone/>
        <a:defRPr kumimoji="1"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1"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1"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1"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1"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1"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1"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1"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1"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1" sz="1600" kern="120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53.png"/><Relationship Id="rId4" Type="http://schemas.openxmlformats.org/officeDocument/2006/relationships/image" Target="../media/image52.png"/></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4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4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png"/></Relationships>
</file>

<file path=ppt/slides/_rels/slide4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4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jvo.nao.ac.jp/portal"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39552" y="1484784"/>
            <a:ext cx="7772400" cy="1470025"/>
          </a:xfrm>
        </p:spPr>
        <p:txBody>
          <a:bodyPr/>
          <a:lstStyle/>
          <a:p>
            <a:pPr algn="ctr"/>
            <a:r>
              <a:rPr kumimoji="1" lang="en-US" altLang="ja-JP" dirty="0" smtClean="0">
                <a:ln w="6350">
                  <a:noFill/>
                </a:ln>
                <a:solidFill>
                  <a:srgbClr val="FFC000"/>
                </a:solidFill>
                <a:effectLst/>
                <a:latin typeface="メイリオ" pitchFamily="50" charset="-128"/>
                <a:ea typeface="メイリオ" pitchFamily="50" charset="-128"/>
              </a:rPr>
              <a:t>JVO Portal </a:t>
            </a:r>
            <a:r>
              <a:rPr kumimoji="1" lang="ja-JP" altLang="en-US" dirty="0" smtClean="0">
                <a:ln w="6350">
                  <a:noFill/>
                </a:ln>
                <a:solidFill>
                  <a:srgbClr val="FFC000"/>
                </a:solidFill>
                <a:effectLst/>
                <a:latin typeface="メイリオ" pitchFamily="50" charset="-128"/>
                <a:ea typeface="メイリオ" pitchFamily="50" charset="-128"/>
              </a:rPr>
              <a:t>の使い方</a:t>
            </a:r>
            <a:endParaRPr kumimoji="1" lang="ja-JP" altLang="en-US" dirty="0">
              <a:ln w="6350">
                <a:noFill/>
              </a:ln>
              <a:solidFill>
                <a:srgbClr val="FFC000"/>
              </a:solidFill>
              <a:effectLst/>
              <a:latin typeface="メイリオ" pitchFamily="50" charset="-128"/>
              <a:ea typeface="メイリオ" pitchFamily="50" charset="-128"/>
            </a:endParaRPr>
          </a:p>
        </p:txBody>
      </p:sp>
      <p:sp>
        <p:nvSpPr>
          <p:cNvPr id="3" name="サブタイトル 2"/>
          <p:cNvSpPr>
            <a:spLocks noGrp="1"/>
          </p:cNvSpPr>
          <p:nvPr>
            <p:ph type="subTitle" idx="1"/>
          </p:nvPr>
        </p:nvSpPr>
        <p:spPr>
          <a:xfrm>
            <a:off x="1475656" y="4005064"/>
            <a:ext cx="6400800" cy="1143008"/>
          </a:xfrm>
        </p:spPr>
        <p:txBody>
          <a:bodyPr/>
          <a:lstStyle/>
          <a:p>
            <a:r>
              <a:rPr lang="ja-JP" altLang="en-US" dirty="0" smtClean="0">
                <a:solidFill>
                  <a:schemeClr val="tx1"/>
                </a:solidFill>
                <a:latin typeface="メイリオ" pitchFamily="50" charset="-128"/>
                <a:ea typeface="メイリオ" pitchFamily="50" charset="-128"/>
                <a:cs typeface="メイリオ" pitchFamily="50" charset="-128"/>
              </a:rPr>
              <a:t>国立天文台　天文データセンター</a:t>
            </a:r>
            <a:endParaRPr lang="en-US" altLang="ja-JP" dirty="0" smtClean="0">
              <a:solidFill>
                <a:schemeClr val="tx1"/>
              </a:solidFill>
              <a:latin typeface="メイリオ" pitchFamily="50" charset="-128"/>
              <a:ea typeface="メイリオ" pitchFamily="50" charset="-128"/>
              <a:cs typeface="メイリオ" pitchFamily="50" charset="-128"/>
            </a:endParaRPr>
          </a:p>
          <a:p>
            <a:r>
              <a:rPr lang="ja-JP" altLang="en-US" dirty="0" smtClean="0">
                <a:solidFill>
                  <a:schemeClr val="tx1"/>
                </a:solidFill>
                <a:latin typeface="メイリオ" pitchFamily="50" charset="-128"/>
                <a:ea typeface="メイリオ" pitchFamily="50" charset="-128"/>
                <a:cs typeface="メイリオ" pitchFamily="50" charset="-128"/>
              </a:rPr>
              <a:t>白崎裕治</a:t>
            </a:r>
            <a:endParaRPr kumimoji="1" lang="ja-JP" altLang="en-US" dirty="0">
              <a:solidFill>
                <a:schemeClr val="tx1"/>
              </a:solidFill>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0241" y="4870945"/>
            <a:ext cx="44577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a:xfrm>
            <a:off x="-10726" y="96798"/>
            <a:ext cx="9144000" cy="732614"/>
          </a:xfrm>
        </p:spPr>
        <p:txBody>
          <a:bodyPr>
            <a:normAutofit/>
          </a:bodyPr>
          <a:lstStyle/>
          <a:p>
            <a:pPr algn="ctr"/>
            <a:r>
              <a:rPr kumimoji="1" lang="en-US" altLang="ja-JP" sz="3600" b="0" dirty="0" smtClean="0">
                <a:ln w="6350">
                  <a:noFill/>
                </a:ln>
                <a:solidFill>
                  <a:srgbClr val="FFC000"/>
                </a:solidFill>
                <a:effectLst/>
                <a:latin typeface="メイリオ" pitchFamily="50" charset="-128"/>
                <a:ea typeface="メイリオ" pitchFamily="50" charset="-128"/>
                <a:cs typeface="メイリオ" pitchFamily="50" charset="-128"/>
              </a:rPr>
              <a:t>Chandra </a:t>
            </a:r>
            <a:r>
              <a:rPr kumimoji="1" lang="ja-JP" altLang="en-US" sz="3600" b="0" dirty="0" smtClean="0">
                <a:ln w="6350">
                  <a:noFill/>
                </a:ln>
                <a:solidFill>
                  <a:srgbClr val="FFC000"/>
                </a:solidFill>
                <a:effectLst/>
                <a:latin typeface="メイリオ" pitchFamily="50" charset="-128"/>
                <a:ea typeface="メイリオ" pitchFamily="50" charset="-128"/>
                <a:cs typeface="メイリオ" pitchFamily="50" charset="-128"/>
              </a:rPr>
              <a:t>データアーカイブを</a:t>
            </a:r>
            <a:r>
              <a:rPr lang="ja-JP" altLang="en-US" sz="3600" b="0" dirty="0" smtClean="0">
                <a:effectLst/>
                <a:latin typeface="メイリオ" pitchFamily="50" charset="-128"/>
                <a:ea typeface="メイリオ" pitchFamily="50" charset="-128"/>
                <a:cs typeface="メイリオ" pitchFamily="50" charset="-128"/>
              </a:rPr>
              <a:t>探そう</a:t>
            </a:r>
            <a:r>
              <a:rPr lang="en-US" altLang="ja-JP" sz="3600" b="0" dirty="0" smtClean="0">
                <a:effectLst/>
                <a:latin typeface="メイリオ" pitchFamily="50" charset="-128"/>
                <a:ea typeface="メイリオ" pitchFamily="50" charset="-128"/>
                <a:cs typeface="メイリオ" pitchFamily="50" charset="-128"/>
              </a:rPr>
              <a:t>(1/4)</a:t>
            </a:r>
            <a:endParaRPr kumimoji="1" lang="ja-JP" altLang="en-US" sz="3600" b="0" dirty="0">
              <a:ln w="6350">
                <a:noFill/>
              </a:ln>
              <a:solidFill>
                <a:srgbClr val="FFC000"/>
              </a:solidFill>
              <a:effectLst/>
              <a:latin typeface="メイリオ" pitchFamily="50" charset="-128"/>
              <a:ea typeface="メイリオ" pitchFamily="50" charset="-128"/>
              <a:cs typeface="メイリオ" pitchFamily="50" charset="-128"/>
            </a:endParaRPr>
          </a:p>
        </p:txBody>
      </p:sp>
      <p:sp>
        <p:nvSpPr>
          <p:cNvPr id="5" name="コンテンツ プレースホルダ 4"/>
          <p:cNvSpPr>
            <a:spLocks noGrp="1"/>
          </p:cNvSpPr>
          <p:nvPr>
            <p:ph idx="1"/>
          </p:nvPr>
        </p:nvSpPr>
        <p:spPr>
          <a:xfrm>
            <a:off x="500034" y="785794"/>
            <a:ext cx="8358246" cy="4143404"/>
          </a:xfrm>
        </p:spPr>
        <p:txBody>
          <a:bodyPr>
            <a:normAutofit/>
          </a:bodyPr>
          <a:lstStyle/>
          <a:p>
            <a:pPr>
              <a:spcBef>
                <a:spcPts val="1800"/>
              </a:spcBef>
              <a:buFont typeface="Wingdings" pitchFamily="2" charset="2"/>
              <a:buChar char="§"/>
            </a:pPr>
            <a:r>
              <a:rPr lang="en-US" altLang="ja-JP" dirty="0" smtClean="0">
                <a:latin typeface="メイリオ" pitchFamily="50" charset="-128"/>
                <a:ea typeface="メイリオ" pitchFamily="50" charset="-128"/>
                <a:cs typeface="メイリオ" pitchFamily="50" charset="-128"/>
              </a:rPr>
              <a:t>Chandra X-ray Observatory </a:t>
            </a:r>
            <a:r>
              <a:rPr lang="ja-JP" altLang="en-US" dirty="0" smtClean="0">
                <a:latin typeface="メイリオ" pitchFamily="50" charset="-128"/>
                <a:ea typeface="メイリオ" pitchFamily="50" charset="-128"/>
                <a:cs typeface="メイリオ" pitchFamily="50" charset="-128"/>
              </a:rPr>
              <a:t>の画像データアーカイブを探してみます。</a:t>
            </a:r>
            <a:endParaRPr lang="en-US" altLang="ja-JP" dirty="0" smtClean="0">
              <a:latin typeface="メイリオ" pitchFamily="50" charset="-128"/>
              <a:ea typeface="メイリオ" pitchFamily="50" charset="-128"/>
              <a:cs typeface="メイリオ" pitchFamily="50" charset="-128"/>
            </a:endParaRPr>
          </a:p>
          <a:p>
            <a:pPr>
              <a:spcBef>
                <a:spcPts val="1800"/>
              </a:spcBef>
              <a:buFont typeface="Wingdings" pitchFamily="2" charset="2"/>
              <a:buChar char="§"/>
            </a:pPr>
            <a:r>
              <a:rPr lang="ja-JP" altLang="en-US" dirty="0" smtClean="0">
                <a:latin typeface="メイリオ" pitchFamily="50" charset="-128"/>
                <a:ea typeface="メイリオ" pitchFamily="50" charset="-128"/>
                <a:cs typeface="メイリオ" pitchFamily="50" charset="-128"/>
              </a:rPr>
              <a:t>キーワードで検索する手順を説明します。</a:t>
            </a:r>
            <a:endParaRPr lang="en-US" altLang="ja-JP" dirty="0" smtClean="0">
              <a:latin typeface="メイリオ" pitchFamily="50" charset="-128"/>
              <a:ea typeface="メイリオ" pitchFamily="50" charset="-128"/>
              <a:cs typeface="メイリオ" pitchFamily="50" charset="-128"/>
            </a:endParaRPr>
          </a:p>
          <a:p>
            <a:pPr>
              <a:spcBef>
                <a:spcPts val="1800"/>
              </a:spcBef>
              <a:buFont typeface="Wingdings" pitchFamily="2" charset="2"/>
              <a:buChar char="§"/>
            </a:pPr>
            <a:r>
              <a:rPr lang="ja-JP" altLang="en-US" dirty="0" smtClean="0">
                <a:latin typeface="メイリオ" pitchFamily="50" charset="-128"/>
                <a:ea typeface="メイリオ" pitchFamily="50" charset="-128"/>
                <a:cs typeface="メイリオ" pitchFamily="50" charset="-128"/>
              </a:rPr>
              <a:t>トップページで </a:t>
            </a:r>
            <a:r>
              <a:rPr lang="en-US" altLang="ja-JP" dirty="0" smtClean="0">
                <a:solidFill>
                  <a:srgbClr val="FFC000"/>
                </a:solidFill>
                <a:latin typeface="メイリオ" pitchFamily="50" charset="-128"/>
                <a:ea typeface="メイリオ" pitchFamily="50" charset="-128"/>
                <a:cs typeface="メイリオ" pitchFamily="50" charset="-128"/>
              </a:rPr>
              <a:t>“Keyword Search” </a:t>
            </a:r>
            <a:r>
              <a:rPr lang="ja-JP" altLang="en-US" dirty="0" smtClean="0">
                <a:latin typeface="メイリオ" pitchFamily="50" charset="-128"/>
                <a:ea typeface="メイリオ" pitchFamily="50" charset="-128"/>
                <a:cs typeface="メイリオ" pitchFamily="50" charset="-128"/>
              </a:rPr>
              <a:t>リンクをクリックします。</a:t>
            </a:r>
            <a:endParaRPr lang="en-US" altLang="ja-JP" dirty="0" smtClean="0">
              <a:latin typeface="メイリオ" pitchFamily="50" charset="-128"/>
              <a:ea typeface="メイリオ" pitchFamily="50" charset="-128"/>
              <a:cs typeface="メイリオ" pitchFamily="50" charset="-128"/>
            </a:endParaRPr>
          </a:p>
          <a:p>
            <a:pPr>
              <a:spcBef>
                <a:spcPts val="1800"/>
              </a:spcBef>
              <a:buFont typeface="Wingdings" pitchFamily="2" charset="2"/>
              <a:buChar char="§"/>
            </a:pPr>
            <a:r>
              <a:rPr lang="ja-JP" altLang="en-US" dirty="0" smtClean="0">
                <a:latin typeface="メイリオ" pitchFamily="50" charset="-128"/>
                <a:ea typeface="メイリオ" pitchFamily="50" charset="-128"/>
                <a:cs typeface="メイリオ" pitchFamily="50" charset="-128"/>
              </a:rPr>
              <a:t>キーワード </a:t>
            </a:r>
            <a:r>
              <a:rPr lang="en-US" altLang="ja-JP" dirty="0" smtClean="0">
                <a:solidFill>
                  <a:srgbClr val="FFC000"/>
                </a:solidFill>
                <a:latin typeface="メイリオ" pitchFamily="50" charset="-128"/>
                <a:ea typeface="メイリオ" pitchFamily="50" charset="-128"/>
                <a:cs typeface="メイリオ" pitchFamily="50" charset="-128"/>
              </a:rPr>
              <a:t>“</a:t>
            </a:r>
            <a:r>
              <a:rPr lang="en-US" altLang="ja-JP" dirty="0" err="1" smtClean="0">
                <a:solidFill>
                  <a:srgbClr val="FFC000"/>
                </a:solidFill>
                <a:latin typeface="メイリオ" pitchFamily="50" charset="-128"/>
                <a:ea typeface="メイリオ" pitchFamily="50" charset="-128"/>
                <a:cs typeface="メイリオ" pitchFamily="50" charset="-128"/>
              </a:rPr>
              <a:t>chandra</a:t>
            </a:r>
            <a:r>
              <a:rPr lang="en-US" altLang="ja-JP" dirty="0" smtClean="0">
                <a:solidFill>
                  <a:srgbClr val="FFC000"/>
                </a:solidFill>
                <a:latin typeface="メイリオ" pitchFamily="50" charset="-128"/>
                <a:ea typeface="メイリオ" pitchFamily="50" charset="-128"/>
                <a:cs typeface="メイリオ" pitchFamily="50" charset="-128"/>
              </a:rPr>
              <a:t> observatory archive” </a:t>
            </a:r>
            <a:r>
              <a:rPr lang="ja-JP" altLang="en-US" dirty="0" smtClean="0">
                <a:latin typeface="メイリオ" pitchFamily="50" charset="-128"/>
                <a:ea typeface="メイリオ" pitchFamily="50" charset="-128"/>
                <a:cs typeface="メイリオ" pitchFamily="50" charset="-128"/>
              </a:rPr>
              <a:t>で検索します。</a:t>
            </a:r>
            <a:endParaRPr lang="en-US" altLang="ja-JP" dirty="0" smtClean="0">
              <a:latin typeface="メイリオ" pitchFamily="50" charset="-128"/>
              <a:ea typeface="メイリオ" pitchFamily="50" charset="-128"/>
              <a:cs typeface="メイリオ" pitchFamily="50" charset="-128"/>
            </a:endParaRPr>
          </a:p>
        </p:txBody>
      </p:sp>
      <p:pic>
        <p:nvPicPr>
          <p:cNvPr id="1026" name="Picture 2"/>
          <p:cNvPicPr>
            <a:picLocks noChangeAspect="1" noChangeArrowheads="1"/>
          </p:cNvPicPr>
          <p:nvPr/>
        </p:nvPicPr>
        <p:blipFill>
          <a:blip r:embed="rId4" cstate="print"/>
          <a:srcRect/>
          <a:stretch>
            <a:fillRect/>
          </a:stretch>
        </p:blipFill>
        <p:spPr bwMode="auto">
          <a:xfrm>
            <a:off x="425444" y="4843486"/>
            <a:ext cx="3289300" cy="1943100"/>
          </a:xfrm>
          <a:prstGeom prst="rect">
            <a:avLst/>
          </a:prstGeom>
          <a:noFill/>
          <a:ln w="9525">
            <a:noFill/>
            <a:miter lim="800000"/>
            <a:headEnd/>
            <a:tailEnd/>
          </a:ln>
        </p:spPr>
      </p:pic>
      <p:sp>
        <p:nvSpPr>
          <p:cNvPr id="7" name="円/楕円 6"/>
          <p:cNvSpPr/>
          <p:nvPr/>
        </p:nvSpPr>
        <p:spPr>
          <a:xfrm>
            <a:off x="785786" y="5531438"/>
            <a:ext cx="1500198"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5594823" y="5375476"/>
            <a:ext cx="1143008"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45919"/>
            <a:ext cx="5877723"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0" y="-18258"/>
            <a:ext cx="9001156" cy="804052"/>
          </a:xfrm>
        </p:spPr>
        <p:txBody>
          <a:bodyPr>
            <a:normAutofit/>
          </a:bodyPr>
          <a:lstStyle/>
          <a:p>
            <a:r>
              <a:rPr lang="en-US" altLang="ja-JP" sz="3600" b="0" dirty="0" smtClean="0">
                <a:effectLst/>
                <a:latin typeface="メイリオ" pitchFamily="50" charset="-128"/>
                <a:ea typeface="メイリオ" pitchFamily="50" charset="-128"/>
                <a:cs typeface="メイリオ" pitchFamily="50" charset="-128"/>
              </a:rPr>
              <a:t>Chandra </a:t>
            </a:r>
            <a:r>
              <a:rPr lang="ja-JP" altLang="en-US" sz="3600" b="0" dirty="0" smtClean="0">
                <a:effectLst/>
                <a:latin typeface="メイリオ" pitchFamily="50" charset="-128"/>
                <a:ea typeface="メイリオ" pitchFamily="50" charset="-128"/>
                <a:cs typeface="メイリオ" pitchFamily="50" charset="-128"/>
              </a:rPr>
              <a:t>データサービスを探そう</a:t>
            </a:r>
            <a:r>
              <a:rPr lang="en-US" altLang="ja-JP" sz="3600" b="0" dirty="0" smtClean="0">
                <a:effectLst/>
                <a:latin typeface="メイリオ" pitchFamily="50" charset="-128"/>
                <a:ea typeface="メイリオ" pitchFamily="50" charset="-128"/>
                <a:cs typeface="メイリオ" pitchFamily="50" charset="-128"/>
              </a:rPr>
              <a:t>(2/4)</a:t>
            </a:r>
            <a:endParaRPr kumimoji="1" lang="ja-JP" altLang="en-US" sz="3600" b="0" dirty="0">
              <a:effectLst/>
              <a:latin typeface="メイリオ" pitchFamily="50" charset="-128"/>
              <a:ea typeface="メイリオ" pitchFamily="50" charset="-128"/>
              <a:cs typeface="メイリオ" pitchFamily="50" charset="-128"/>
            </a:endParaRPr>
          </a:p>
        </p:txBody>
      </p:sp>
      <p:sp>
        <p:nvSpPr>
          <p:cNvPr id="8" name="円/楕円 7"/>
          <p:cNvSpPr/>
          <p:nvPr/>
        </p:nvSpPr>
        <p:spPr>
          <a:xfrm>
            <a:off x="1623092" y="4476716"/>
            <a:ext cx="428628"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210292" y="5541039"/>
            <a:ext cx="3857652" cy="1200329"/>
          </a:xfrm>
          <a:prstGeom prst="rect">
            <a:avLst/>
          </a:prstGeom>
          <a:noFill/>
        </p:spPr>
        <p:txBody>
          <a:bodyPr wrap="square" rtlCol="0">
            <a:spAutoFit/>
          </a:bodyPr>
          <a:lstStyle/>
          <a:p>
            <a:pPr>
              <a:spcBef>
                <a:spcPts val="1800"/>
              </a:spcBef>
            </a:pPr>
            <a:r>
              <a:rPr lang="en-US" altLang="ja-JP" sz="2400" dirty="0" smtClean="0">
                <a:latin typeface="メイリオ" pitchFamily="50" charset="-128"/>
                <a:ea typeface="メイリオ" pitchFamily="50" charset="-128"/>
                <a:cs typeface="メイリオ" pitchFamily="50" charset="-128"/>
              </a:rPr>
              <a:t>17 </a:t>
            </a:r>
            <a:r>
              <a:rPr lang="ja-JP" altLang="en-US" sz="2400" dirty="0" smtClean="0">
                <a:latin typeface="メイリオ" pitchFamily="50" charset="-128"/>
                <a:ea typeface="メイリオ" pitchFamily="50" charset="-128"/>
                <a:cs typeface="メイリオ" pitchFamily="50" charset="-128"/>
              </a:rPr>
              <a:t>番目のサービスが  </a:t>
            </a:r>
            <a:r>
              <a:rPr lang="en-US" altLang="ja-JP" sz="2400" dirty="0" smtClean="0">
                <a:latin typeface="メイリオ" pitchFamily="50" charset="-128"/>
                <a:ea typeface="メイリオ" pitchFamily="50" charset="-128"/>
                <a:cs typeface="メイリオ" pitchFamily="50" charset="-128"/>
              </a:rPr>
              <a:t>Chandra X-ray Center </a:t>
            </a:r>
            <a:r>
              <a:rPr lang="ja-JP" altLang="en-US" sz="2400" dirty="0" smtClean="0">
                <a:latin typeface="メイリオ" pitchFamily="50" charset="-128"/>
                <a:ea typeface="メイリオ" pitchFamily="50" charset="-128"/>
                <a:cs typeface="メイリオ" pitchFamily="50" charset="-128"/>
              </a:rPr>
              <a:t>の画像データサービスです。</a:t>
            </a:r>
            <a:endParaRPr kumimoji="1" lang="ja-JP" altLang="en-US" sz="2400" dirty="0">
              <a:latin typeface="メイリオ" pitchFamily="50" charset="-128"/>
              <a:ea typeface="メイリオ" pitchFamily="50" charset="-128"/>
              <a:cs typeface="メイリオ" pitchFamily="50" charset="-128"/>
            </a:endParaRPr>
          </a:p>
        </p:txBody>
      </p:sp>
      <p:sp>
        <p:nvSpPr>
          <p:cNvPr id="4" name="角丸四角形 3"/>
          <p:cNvSpPr/>
          <p:nvPr/>
        </p:nvSpPr>
        <p:spPr>
          <a:xfrm>
            <a:off x="107504" y="4424469"/>
            <a:ext cx="4392488" cy="42602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useBgFill="1">
        <p:nvSpPr>
          <p:cNvPr id="5" name="テキスト ボックス 4"/>
          <p:cNvSpPr txBox="1"/>
          <p:nvPr/>
        </p:nvSpPr>
        <p:spPr>
          <a:xfrm>
            <a:off x="5220072" y="764703"/>
            <a:ext cx="3923928" cy="1200329"/>
          </a:xfrm>
          <a:prstGeom prst="rect">
            <a:avLst/>
          </a:prstGeom>
        </p:spPr>
        <p:txBody>
          <a:bodyPr wrap="square" rtlCol="0">
            <a:spAutoFit/>
          </a:bodyPr>
          <a:lstStyle/>
          <a:p>
            <a:r>
              <a:rPr kumimoji="1" lang="en-US" altLang="ja-JP" dirty="0" smtClean="0"/>
              <a:t>Image : </a:t>
            </a:r>
            <a:r>
              <a:rPr kumimoji="1" lang="ja-JP" altLang="en-US" dirty="0" smtClean="0"/>
              <a:t>画像サービス</a:t>
            </a:r>
            <a:endParaRPr kumimoji="1" lang="en-US" altLang="ja-JP" dirty="0" smtClean="0"/>
          </a:p>
          <a:p>
            <a:r>
              <a:rPr kumimoji="1" lang="en-US" altLang="ja-JP" dirty="0" smtClean="0"/>
              <a:t>Spectrum</a:t>
            </a:r>
            <a:r>
              <a:rPr lang="ja-JP" altLang="en-US" dirty="0"/>
              <a:t> </a:t>
            </a:r>
            <a:r>
              <a:rPr lang="en-US" altLang="ja-JP" dirty="0" smtClean="0"/>
              <a:t>: </a:t>
            </a:r>
            <a:r>
              <a:rPr lang="ja-JP" altLang="en-US" dirty="0" smtClean="0"/>
              <a:t>スペクトルサービス</a:t>
            </a:r>
            <a:endParaRPr kumimoji="1" lang="en-US" altLang="ja-JP" dirty="0" smtClean="0"/>
          </a:p>
          <a:p>
            <a:r>
              <a:rPr kumimoji="1" lang="en-US" altLang="ja-JP" dirty="0" err="1" smtClean="0"/>
              <a:t>Coord</a:t>
            </a:r>
            <a:r>
              <a:rPr kumimoji="1" lang="en-US" altLang="ja-JP" dirty="0" smtClean="0"/>
              <a:t> Search : </a:t>
            </a:r>
            <a:r>
              <a:rPr kumimoji="1" lang="ja-JP" altLang="en-US" dirty="0" smtClean="0"/>
              <a:t>座標検索サービス</a:t>
            </a:r>
            <a:endParaRPr kumimoji="1" lang="en-US" altLang="ja-JP" dirty="0" smtClean="0"/>
          </a:p>
          <a:p>
            <a:r>
              <a:rPr lang="en-US" altLang="ja-JP" dirty="0" smtClean="0"/>
              <a:t>General</a:t>
            </a:r>
            <a:r>
              <a:rPr lang="ja-JP" altLang="en-US" dirty="0"/>
              <a:t> </a:t>
            </a:r>
            <a:r>
              <a:rPr lang="en-US" altLang="ja-JP" dirty="0" smtClean="0"/>
              <a:t>: ADQL (</a:t>
            </a:r>
            <a:r>
              <a:rPr lang="ja-JP" altLang="en-US" dirty="0" smtClean="0"/>
              <a:t>天文用 </a:t>
            </a:r>
            <a:r>
              <a:rPr lang="en-US" altLang="ja-JP" dirty="0" smtClean="0"/>
              <a:t>SQL) </a:t>
            </a:r>
            <a:r>
              <a:rPr lang="ja-JP" altLang="en-US" dirty="0" smtClean="0"/>
              <a:t>検索</a:t>
            </a:r>
            <a:endParaRPr kumimoji="1" lang="ja-JP" alt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1930811"/>
            <a:ext cx="4392488" cy="4907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直線矢印コネクタ 8"/>
          <p:cNvCxnSpPr/>
          <p:nvPr/>
        </p:nvCxnSpPr>
        <p:spPr>
          <a:xfrm flipV="1">
            <a:off x="2051720" y="4005064"/>
            <a:ext cx="2664296" cy="609207"/>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2302" y="4706924"/>
            <a:ext cx="3087670" cy="1126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srcRect/>
          <a:stretch>
            <a:fillRect/>
          </a:stretch>
        </p:blipFill>
        <p:spPr bwMode="auto">
          <a:xfrm>
            <a:off x="5895038" y="4706924"/>
            <a:ext cx="2520280" cy="1993370"/>
          </a:xfrm>
          <a:prstGeom prst="rect">
            <a:avLst/>
          </a:prstGeom>
          <a:noFill/>
          <a:ln w="9525">
            <a:noFill/>
            <a:miter lim="800000"/>
            <a:headEnd/>
            <a:tailEnd/>
          </a:ln>
        </p:spPr>
      </p:pic>
      <p:sp>
        <p:nvSpPr>
          <p:cNvPr id="2" name="タイトル 1"/>
          <p:cNvSpPr>
            <a:spLocks noGrp="1"/>
          </p:cNvSpPr>
          <p:nvPr>
            <p:ph type="title"/>
          </p:nvPr>
        </p:nvSpPr>
        <p:spPr>
          <a:xfrm>
            <a:off x="-142908" y="63730"/>
            <a:ext cx="9144000" cy="732614"/>
          </a:xfrm>
        </p:spPr>
        <p:txBody>
          <a:bodyPr>
            <a:normAutofit/>
          </a:bodyPr>
          <a:lstStyle/>
          <a:p>
            <a:r>
              <a:rPr lang="en-US" altLang="ja-JP" sz="3600" b="0" dirty="0" smtClean="0">
                <a:effectLst/>
                <a:latin typeface="メイリオ" pitchFamily="50" charset="-128"/>
                <a:ea typeface="メイリオ" pitchFamily="50" charset="-128"/>
                <a:cs typeface="メイリオ" pitchFamily="50" charset="-128"/>
              </a:rPr>
              <a:t>Chandra </a:t>
            </a:r>
            <a:r>
              <a:rPr lang="ja-JP" altLang="en-US" sz="3600" b="0" dirty="0" smtClean="0">
                <a:effectLst/>
                <a:latin typeface="メイリオ" pitchFamily="50" charset="-128"/>
                <a:ea typeface="メイリオ" pitchFamily="50" charset="-128"/>
                <a:cs typeface="メイリオ" pitchFamily="50" charset="-128"/>
              </a:rPr>
              <a:t>データサービスを探そう</a:t>
            </a:r>
            <a:r>
              <a:rPr lang="en-US" altLang="ja-JP" sz="3600" b="0" dirty="0" smtClean="0">
                <a:effectLst/>
                <a:latin typeface="メイリオ" pitchFamily="50" charset="-128"/>
                <a:ea typeface="メイリオ" pitchFamily="50" charset="-128"/>
                <a:cs typeface="メイリオ" pitchFamily="50" charset="-128"/>
              </a:rPr>
              <a:t>(3/4)</a:t>
            </a:r>
            <a:endParaRPr kumimoji="1" lang="ja-JP" altLang="en-US" sz="3600" b="0" dirty="0">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36512" y="930914"/>
            <a:ext cx="9332022" cy="3825897"/>
          </a:xfrm>
        </p:spPr>
        <p:txBody>
          <a:bodyPr/>
          <a:lstStyle/>
          <a:p>
            <a:pPr>
              <a:buFont typeface="Wingdings" pitchFamily="2" charset="2"/>
              <a:buChar char="§"/>
            </a:pPr>
            <a:r>
              <a:rPr lang="ja-JP" altLang="en-US" dirty="0" smtClean="0">
                <a:latin typeface="メイリオ" pitchFamily="50" charset="-128"/>
                <a:ea typeface="メイリオ" pitchFamily="50" charset="-128"/>
                <a:cs typeface="メイリオ" pitchFamily="50" charset="-128"/>
              </a:rPr>
              <a:t>カテゴリー検索でも見つけることができます。</a:t>
            </a:r>
            <a:endParaRPr lang="en-US" altLang="ja-JP" dirty="0" smtClean="0">
              <a:latin typeface="メイリオ" pitchFamily="50" charset="-128"/>
              <a:ea typeface="メイリオ" pitchFamily="50" charset="-128"/>
              <a:cs typeface="メイリオ" pitchFamily="50" charset="-128"/>
            </a:endParaRPr>
          </a:p>
          <a:p>
            <a:pPr>
              <a:spcBef>
                <a:spcPts val="1800"/>
              </a:spcBef>
              <a:buFont typeface="Wingdings" pitchFamily="2" charset="2"/>
              <a:buChar char="§"/>
            </a:pPr>
            <a:r>
              <a:rPr kumimoji="1" lang="ja-JP" altLang="en-US" dirty="0" smtClean="0">
                <a:latin typeface="メイリオ" pitchFamily="50" charset="-128"/>
                <a:ea typeface="メイリオ" pitchFamily="50" charset="-128"/>
                <a:cs typeface="メイリオ" pitchFamily="50" charset="-128"/>
              </a:rPr>
              <a:t>キーワードが思いつかない人むけです。</a:t>
            </a:r>
            <a:endParaRPr kumimoji="1" lang="en-US" altLang="ja-JP" dirty="0" smtClean="0">
              <a:latin typeface="メイリオ" pitchFamily="50" charset="-128"/>
              <a:ea typeface="メイリオ" pitchFamily="50" charset="-128"/>
              <a:cs typeface="メイリオ" pitchFamily="50" charset="-128"/>
            </a:endParaRPr>
          </a:p>
          <a:p>
            <a:pPr>
              <a:spcBef>
                <a:spcPts val="1800"/>
              </a:spcBef>
              <a:buFont typeface="Wingdings" pitchFamily="2" charset="2"/>
              <a:buChar char="§"/>
            </a:pPr>
            <a:r>
              <a:rPr lang="ja-JP" altLang="en-US" dirty="0" smtClean="0">
                <a:latin typeface="メイリオ" pitchFamily="50" charset="-128"/>
                <a:ea typeface="メイリオ" pitchFamily="50" charset="-128"/>
                <a:cs typeface="メイリオ" pitchFamily="50" charset="-128"/>
              </a:rPr>
              <a:t>トップページで </a:t>
            </a:r>
            <a:r>
              <a:rPr lang="en-US" altLang="ja-JP" dirty="0" smtClean="0">
                <a:solidFill>
                  <a:srgbClr val="FFC000"/>
                </a:solidFill>
                <a:latin typeface="メイリオ" pitchFamily="50" charset="-128"/>
                <a:ea typeface="メイリオ" pitchFamily="50" charset="-128"/>
                <a:cs typeface="メイリオ" pitchFamily="50" charset="-128"/>
              </a:rPr>
              <a:t>“Category Search (Manual)” </a:t>
            </a:r>
            <a:r>
              <a:rPr lang="ja-JP" altLang="en-US" dirty="0" smtClean="0">
                <a:latin typeface="メイリオ" pitchFamily="50" charset="-128"/>
                <a:ea typeface="メイリオ" pitchFamily="50" charset="-128"/>
                <a:cs typeface="メイリオ" pitchFamily="50" charset="-128"/>
              </a:rPr>
              <a:t>をクリックします。</a:t>
            </a:r>
            <a:endParaRPr lang="en-US" altLang="ja-JP" dirty="0" smtClean="0">
              <a:latin typeface="メイリオ" pitchFamily="50" charset="-128"/>
              <a:ea typeface="メイリオ" pitchFamily="50" charset="-128"/>
              <a:cs typeface="メイリオ" pitchFamily="50" charset="-128"/>
            </a:endParaRPr>
          </a:p>
          <a:p>
            <a:pPr>
              <a:spcBef>
                <a:spcPts val="1800"/>
              </a:spcBef>
              <a:buFont typeface="Wingdings" pitchFamily="2" charset="2"/>
              <a:buChar char="§"/>
            </a:pPr>
            <a:r>
              <a:rPr kumimoji="1" lang="en-US" altLang="ja-JP" dirty="0" smtClean="0">
                <a:latin typeface="メイリオ" pitchFamily="50" charset="-128"/>
                <a:ea typeface="メイリオ" pitchFamily="50" charset="-128"/>
                <a:cs typeface="メイリオ" pitchFamily="50" charset="-128"/>
              </a:rPr>
              <a:t>Data </a:t>
            </a:r>
            <a:r>
              <a:rPr lang="en-US" altLang="ja-JP" dirty="0" smtClean="0">
                <a:latin typeface="メイリオ" pitchFamily="50" charset="-128"/>
                <a:ea typeface="メイリオ" pitchFamily="50" charset="-128"/>
                <a:cs typeface="メイリオ" pitchFamily="50" charset="-128"/>
              </a:rPr>
              <a:t>service</a:t>
            </a:r>
            <a:r>
              <a:rPr kumimoji="1" lang="en-US" altLang="ja-JP" dirty="0" smtClean="0">
                <a:latin typeface="メイリオ" pitchFamily="50" charset="-128"/>
                <a:ea typeface="メイリオ" pitchFamily="50" charset="-128"/>
                <a:cs typeface="メイリオ" pitchFamily="50" charset="-128"/>
              </a:rPr>
              <a:t> </a:t>
            </a:r>
            <a:r>
              <a:rPr kumimoji="1" lang="ja-JP" altLang="en-US" dirty="0" smtClean="0">
                <a:latin typeface="メイリオ" pitchFamily="50" charset="-128"/>
                <a:ea typeface="メイリオ" pitchFamily="50" charset="-128"/>
                <a:cs typeface="メイリオ" pitchFamily="50" charset="-128"/>
              </a:rPr>
              <a:t>カテゴリ中の </a:t>
            </a:r>
            <a:r>
              <a:rPr kumimoji="1" lang="en-US" altLang="ja-JP" dirty="0" smtClean="0">
                <a:solidFill>
                  <a:srgbClr val="FFC000"/>
                </a:solidFill>
                <a:latin typeface="メイリオ" pitchFamily="50" charset="-128"/>
                <a:ea typeface="メイリオ" pitchFamily="50" charset="-128"/>
                <a:cs typeface="メイリオ" pitchFamily="50" charset="-128"/>
              </a:rPr>
              <a:t>“archive” </a:t>
            </a:r>
            <a:r>
              <a:rPr kumimoji="1" lang="ja-JP" altLang="en-US" dirty="0" smtClean="0">
                <a:latin typeface="メイリオ" pitchFamily="50" charset="-128"/>
                <a:ea typeface="メイリオ" pitchFamily="50" charset="-128"/>
                <a:cs typeface="メイリオ" pitchFamily="50" charset="-128"/>
              </a:rPr>
              <a:t>をクリック</a:t>
            </a:r>
            <a:endParaRPr kumimoji="1" lang="en-US" altLang="ja-JP" dirty="0" smtClean="0">
              <a:latin typeface="メイリオ" pitchFamily="50" charset="-128"/>
              <a:ea typeface="メイリオ" pitchFamily="50" charset="-128"/>
              <a:cs typeface="メイリオ" pitchFamily="50" charset="-128"/>
            </a:endParaRPr>
          </a:p>
          <a:p>
            <a:pPr>
              <a:spcBef>
                <a:spcPts val="1800"/>
              </a:spcBef>
              <a:buFont typeface="Wingdings" pitchFamily="2" charset="2"/>
              <a:buChar char="§"/>
            </a:pPr>
            <a:r>
              <a:rPr lang="ja-JP" altLang="en-US" dirty="0" smtClean="0">
                <a:latin typeface="メイリオ" pitchFamily="50" charset="-128"/>
                <a:ea typeface="メイリオ" pitchFamily="50" charset="-128"/>
                <a:cs typeface="メイリオ" pitchFamily="50" charset="-128"/>
              </a:rPr>
              <a:t>サブカテゴリー </a:t>
            </a:r>
            <a:r>
              <a:rPr lang="en-US" altLang="ja-JP" dirty="0" smtClean="0">
                <a:solidFill>
                  <a:srgbClr val="FFC000"/>
                </a:solidFill>
                <a:latin typeface="メイリオ" pitchFamily="50" charset="-128"/>
                <a:ea typeface="メイリオ" pitchFamily="50" charset="-128"/>
                <a:cs typeface="メイリオ" pitchFamily="50" charset="-128"/>
              </a:rPr>
              <a:t>“x-ray” </a:t>
            </a:r>
            <a:r>
              <a:rPr lang="ja-JP" altLang="en-US" dirty="0" smtClean="0">
                <a:latin typeface="メイリオ" pitchFamily="50" charset="-128"/>
                <a:ea typeface="メイリオ" pitchFamily="50" charset="-128"/>
                <a:cs typeface="メイリオ" pitchFamily="50" charset="-128"/>
              </a:rPr>
              <a:t>をクリック。</a:t>
            </a:r>
            <a:endParaRPr kumimoji="1" lang="ja-JP" altLang="en-US" dirty="0">
              <a:latin typeface="メイリオ" pitchFamily="50" charset="-128"/>
              <a:ea typeface="メイリオ" pitchFamily="50" charset="-128"/>
              <a:cs typeface="メイリオ" pitchFamily="50" charset="-128"/>
            </a:endParaRPr>
          </a:p>
        </p:txBody>
      </p:sp>
      <p:pic>
        <p:nvPicPr>
          <p:cNvPr id="4" name="Picture 2"/>
          <p:cNvPicPr>
            <a:picLocks noChangeAspect="1" noChangeArrowheads="1"/>
          </p:cNvPicPr>
          <p:nvPr/>
        </p:nvPicPr>
        <p:blipFill>
          <a:blip r:embed="rId5" cstate="print"/>
          <a:srcRect/>
          <a:stretch>
            <a:fillRect/>
          </a:stretch>
        </p:blipFill>
        <p:spPr bwMode="auto">
          <a:xfrm>
            <a:off x="277069" y="4725144"/>
            <a:ext cx="1950334" cy="1152128"/>
          </a:xfrm>
          <a:prstGeom prst="rect">
            <a:avLst/>
          </a:prstGeom>
          <a:noFill/>
          <a:ln w="9525">
            <a:noFill/>
            <a:miter lim="800000"/>
            <a:headEnd/>
            <a:tailEnd/>
          </a:ln>
        </p:spPr>
      </p:pic>
      <p:sp>
        <p:nvSpPr>
          <p:cNvPr id="5" name="円/楕円 4"/>
          <p:cNvSpPr/>
          <p:nvPr/>
        </p:nvSpPr>
        <p:spPr>
          <a:xfrm>
            <a:off x="475060" y="5413556"/>
            <a:ext cx="1432643" cy="2476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itchFamily="50" charset="-128"/>
              <a:ea typeface="メイリオ" pitchFamily="50" charset="-128"/>
              <a:cs typeface="メイリオ" pitchFamily="50" charset="-128"/>
            </a:endParaRPr>
          </a:p>
        </p:txBody>
      </p:sp>
      <p:sp>
        <p:nvSpPr>
          <p:cNvPr id="8" name="円/楕円 7"/>
          <p:cNvSpPr/>
          <p:nvPr/>
        </p:nvSpPr>
        <p:spPr>
          <a:xfrm>
            <a:off x="2396065" y="5006456"/>
            <a:ext cx="100184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itchFamily="50" charset="-128"/>
              <a:ea typeface="メイリオ" pitchFamily="50" charset="-128"/>
              <a:cs typeface="メイリオ" pitchFamily="50" charset="-128"/>
            </a:endParaRPr>
          </a:p>
        </p:txBody>
      </p:sp>
      <p:sp>
        <p:nvSpPr>
          <p:cNvPr id="9" name="円/楕円 8"/>
          <p:cNvSpPr/>
          <p:nvPr/>
        </p:nvSpPr>
        <p:spPr>
          <a:xfrm>
            <a:off x="7515654" y="5661248"/>
            <a:ext cx="785818"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itchFamily="50" charset="-128"/>
              <a:ea typeface="メイリオ" pitchFamily="50" charset="-128"/>
              <a:cs typeface="メイリオ" pitchFamily="50" charset="-128"/>
            </a:endParaRPr>
          </a:p>
        </p:txBody>
      </p:sp>
      <p:cxnSp>
        <p:nvCxnSpPr>
          <p:cNvPr id="10" name="直線矢印コネクタ 9"/>
          <p:cNvCxnSpPr/>
          <p:nvPr/>
        </p:nvCxnSpPr>
        <p:spPr>
          <a:xfrm flipV="1">
            <a:off x="1907704" y="5517232"/>
            <a:ext cx="720080" cy="30528"/>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3397907" y="5150472"/>
            <a:ext cx="2686261" cy="582785"/>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359438" y="6095037"/>
            <a:ext cx="4500594" cy="646331"/>
          </a:xfrm>
          <a:prstGeom prst="rect">
            <a:avLst/>
          </a:prstGeom>
          <a:noFill/>
        </p:spPr>
        <p:txBody>
          <a:bodyPr wrap="square" rtlCol="0">
            <a:spAutoFit/>
          </a:bodyPr>
          <a:lstStyle/>
          <a:p>
            <a:r>
              <a:rPr lang="ja-JP" altLang="en-US" i="1" dirty="0" smtClean="0">
                <a:latin typeface="メイリオ" pitchFamily="50" charset="-128"/>
                <a:ea typeface="メイリオ" pitchFamily="50" charset="-128"/>
                <a:cs typeface="メイリオ" pitchFamily="50" charset="-128"/>
              </a:rPr>
              <a:t>注）全てのサービスが正しくカテゴリー分けされているわけではありません。</a:t>
            </a:r>
            <a:endParaRPr kumimoji="1" lang="ja-JP" altLang="en-US" i="1" dirty="0">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3" cstate="print"/>
          <a:srcRect/>
          <a:stretch>
            <a:fillRect/>
          </a:stretch>
        </p:blipFill>
        <p:spPr bwMode="auto">
          <a:xfrm>
            <a:off x="107577" y="1516403"/>
            <a:ext cx="6948264" cy="5235354"/>
          </a:xfrm>
          <a:prstGeom prst="rect">
            <a:avLst/>
          </a:prstGeom>
          <a:noFill/>
          <a:ln w="9525">
            <a:noFill/>
            <a:miter lim="800000"/>
            <a:headEnd/>
            <a:tailEnd/>
          </a:ln>
        </p:spPr>
      </p:pic>
      <p:sp>
        <p:nvSpPr>
          <p:cNvPr id="2" name="タイトル 1"/>
          <p:cNvSpPr>
            <a:spLocks noGrp="1"/>
          </p:cNvSpPr>
          <p:nvPr>
            <p:ph type="title"/>
          </p:nvPr>
        </p:nvSpPr>
        <p:spPr/>
        <p:txBody>
          <a:bodyPr>
            <a:noAutofit/>
          </a:bodyPr>
          <a:lstStyle/>
          <a:p>
            <a:r>
              <a:rPr lang="en-US" altLang="ja-JP" sz="3600" b="0" dirty="0" smtClean="0">
                <a:effectLst/>
                <a:latin typeface="メイリオ" pitchFamily="50" charset="-128"/>
                <a:ea typeface="メイリオ" pitchFamily="50" charset="-128"/>
                <a:cs typeface="メイリオ" pitchFamily="50" charset="-128"/>
              </a:rPr>
              <a:t>Chandra </a:t>
            </a:r>
            <a:r>
              <a:rPr lang="ja-JP" altLang="en-US" sz="3600" b="0" dirty="0" smtClean="0">
                <a:effectLst/>
                <a:latin typeface="メイリオ" pitchFamily="50" charset="-128"/>
                <a:ea typeface="メイリオ" pitchFamily="50" charset="-128"/>
                <a:cs typeface="メイリオ" pitchFamily="50" charset="-128"/>
              </a:rPr>
              <a:t>データサービスを探そう</a:t>
            </a:r>
            <a:r>
              <a:rPr lang="en-US" altLang="ja-JP" sz="3600" b="0" dirty="0" smtClean="0">
                <a:effectLst/>
                <a:latin typeface="メイリオ" pitchFamily="50" charset="-128"/>
                <a:ea typeface="メイリオ" pitchFamily="50" charset="-128"/>
                <a:cs typeface="メイリオ" pitchFamily="50" charset="-128"/>
              </a:rPr>
              <a:t>(4/4)</a:t>
            </a:r>
            <a:endParaRPr kumimoji="1" lang="ja-JP" altLang="en-US" sz="3600" dirty="0"/>
          </a:p>
        </p:txBody>
      </p:sp>
      <p:sp>
        <p:nvSpPr>
          <p:cNvPr id="7" name="テキスト ボックス 6"/>
          <p:cNvSpPr txBox="1"/>
          <p:nvPr/>
        </p:nvSpPr>
        <p:spPr>
          <a:xfrm>
            <a:off x="467544" y="961564"/>
            <a:ext cx="8424936" cy="523220"/>
          </a:xfrm>
          <a:prstGeom prst="rect">
            <a:avLst/>
          </a:prstGeom>
          <a:noFill/>
        </p:spPr>
        <p:txBody>
          <a:bodyPr wrap="square" rtlCol="0">
            <a:spAutoFit/>
          </a:bodyPr>
          <a:lstStyle/>
          <a:p>
            <a:r>
              <a:rPr lang="ja-JP" altLang="en-US" sz="2800" dirty="0" smtClean="0">
                <a:latin typeface="メイリオ" pitchFamily="50" charset="-128"/>
                <a:ea typeface="メイリオ" pitchFamily="50" charset="-128"/>
                <a:cs typeface="メイリオ" pitchFamily="50" charset="-128"/>
              </a:rPr>
              <a:t>詳細検索 </a:t>
            </a:r>
            <a:r>
              <a:rPr lang="en-US" altLang="ja-JP" sz="2800" dirty="0" smtClean="0">
                <a:latin typeface="メイリオ" pitchFamily="50" charset="-128"/>
                <a:ea typeface="メイリオ" pitchFamily="50" charset="-128"/>
                <a:cs typeface="メイリオ" pitchFamily="50" charset="-128"/>
              </a:rPr>
              <a:t>(Advanced Search) </a:t>
            </a:r>
            <a:r>
              <a:rPr lang="ja-JP" altLang="en-US" sz="2800" dirty="0" smtClean="0">
                <a:latin typeface="メイリオ" pitchFamily="50" charset="-128"/>
                <a:ea typeface="メイリオ" pitchFamily="50" charset="-128"/>
                <a:cs typeface="メイリオ" pitchFamily="50" charset="-128"/>
              </a:rPr>
              <a:t>からも探せます</a:t>
            </a:r>
            <a:endParaRPr kumimoji="1" lang="ja-JP" altLang="en-US" sz="2800" dirty="0">
              <a:latin typeface="メイリオ" pitchFamily="50" charset="-128"/>
              <a:ea typeface="メイリオ" pitchFamily="50" charset="-128"/>
              <a:cs typeface="メイリオ" pitchFamily="50" charset="-128"/>
            </a:endParaRPr>
          </a:p>
        </p:txBody>
      </p:sp>
      <p:sp>
        <p:nvSpPr>
          <p:cNvPr id="8" name="円/楕円 7"/>
          <p:cNvSpPr/>
          <p:nvPr/>
        </p:nvSpPr>
        <p:spPr>
          <a:xfrm>
            <a:off x="1259632" y="1583686"/>
            <a:ext cx="180020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1273079" y="2610018"/>
            <a:ext cx="792088"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1259632" y="6165304"/>
            <a:ext cx="792088"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7092280" y="1556792"/>
            <a:ext cx="2051720" cy="2031325"/>
          </a:xfrm>
          <a:prstGeom prst="rect">
            <a:avLst/>
          </a:prstGeom>
          <a:noFill/>
        </p:spPr>
        <p:txBody>
          <a:bodyPr wrap="square" rtlCol="0">
            <a:spAutoFit/>
          </a:bodyPr>
          <a:lstStyle/>
          <a:p>
            <a:r>
              <a:rPr kumimoji="1" lang="ja-JP" altLang="en-US" dirty="0" smtClean="0"/>
              <a:t>タイトルにマッチするテキストパターン。</a:t>
            </a:r>
            <a:endParaRPr kumimoji="1" lang="en-US" altLang="ja-JP" dirty="0" smtClean="0"/>
          </a:p>
          <a:p>
            <a:r>
              <a:rPr kumimoji="1" lang="en-US" altLang="ja-JP" dirty="0" smtClean="0"/>
              <a:t>“%” </a:t>
            </a:r>
            <a:r>
              <a:rPr kumimoji="1" lang="ja-JP" altLang="en-US" dirty="0" smtClean="0"/>
              <a:t>は任意の文字列に一致</a:t>
            </a:r>
            <a:endParaRPr kumimoji="1" lang="en-US" altLang="ja-JP" dirty="0" smtClean="0"/>
          </a:p>
          <a:p>
            <a:r>
              <a:rPr lang="ja-JP" altLang="en-US" dirty="0" smtClean="0"/>
              <a:t>スペース区切りの単語列は論理和</a:t>
            </a:r>
            <a:endParaRPr kumimoji="1" lang="ja-JP" altLang="en-US" dirty="0"/>
          </a:p>
        </p:txBody>
      </p:sp>
      <p:cxnSp>
        <p:nvCxnSpPr>
          <p:cNvPr id="14" name="直線矢印コネクタ 13"/>
          <p:cNvCxnSpPr/>
          <p:nvPr/>
        </p:nvCxnSpPr>
        <p:spPr>
          <a:xfrm flipH="1">
            <a:off x="3136613" y="1732475"/>
            <a:ext cx="3960440"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pic>
        <p:nvPicPr>
          <p:cNvPr id="3078" name="Picture 6"/>
          <p:cNvPicPr>
            <a:picLocks noChangeAspect="1" noChangeArrowheads="1"/>
          </p:cNvPicPr>
          <p:nvPr/>
        </p:nvPicPr>
        <p:blipFill>
          <a:blip r:embed="rId4" cstate="print"/>
          <a:srcRect/>
          <a:stretch>
            <a:fillRect/>
          </a:stretch>
        </p:blipFill>
        <p:spPr bwMode="auto">
          <a:xfrm>
            <a:off x="323528" y="4581128"/>
            <a:ext cx="8650759" cy="7639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852936"/>
            <a:ext cx="9144000" cy="589738"/>
          </a:xfrm>
        </p:spPr>
        <p:txBody>
          <a:bodyPr>
            <a:noAutofit/>
          </a:bodyPr>
          <a:lstStyle/>
          <a:p>
            <a:r>
              <a:rPr kumimoji="1" lang="ja-JP" altLang="en-US" sz="4000" b="0" dirty="0" smtClean="0">
                <a:effectLst/>
                <a:latin typeface="メイリオ" pitchFamily="50" charset="-128"/>
                <a:ea typeface="メイリオ" pitchFamily="50" charset="-128"/>
                <a:cs typeface="メイリオ" pitchFamily="50" charset="-128"/>
              </a:rPr>
              <a:t>データを検索する</a:t>
            </a:r>
            <a:endParaRPr kumimoji="1" lang="ja-JP" altLang="en-US" sz="4000" b="0" dirty="0">
              <a:effectLst/>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78174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srcRect/>
          <a:stretch>
            <a:fillRect/>
          </a:stretch>
        </p:blipFill>
        <p:spPr bwMode="auto">
          <a:xfrm>
            <a:off x="225659" y="3284984"/>
            <a:ext cx="8783871" cy="721419"/>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683568" y="4142126"/>
            <a:ext cx="7920880" cy="2675533"/>
          </a:xfrm>
          <a:prstGeom prst="rect">
            <a:avLst/>
          </a:prstGeom>
          <a:noFill/>
          <a:ln w="9525">
            <a:noFill/>
            <a:miter lim="800000"/>
            <a:headEnd/>
            <a:tailEnd/>
          </a:ln>
        </p:spPr>
      </p:pic>
      <p:sp>
        <p:nvSpPr>
          <p:cNvPr id="2" name="タイトル 1"/>
          <p:cNvSpPr>
            <a:spLocks noGrp="1"/>
          </p:cNvSpPr>
          <p:nvPr>
            <p:ph type="title"/>
          </p:nvPr>
        </p:nvSpPr>
        <p:spPr>
          <a:xfrm>
            <a:off x="-132942" y="-24"/>
            <a:ext cx="9215470" cy="732614"/>
          </a:xfrm>
        </p:spPr>
        <p:txBody>
          <a:bodyPr>
            <a:normAutofit/>
          </a:bodyPr>
          <a:lstStyle/>
          <a:p>
            <a:r>
              <a:rPr kumimoji="1" lang="ja-JP" altLang="en-US" sz="3600" b="0" dirty="0" smtClean="0">
                <a:effectLst/>
                <a:latin typeface="メイリオ" pitchFamily="50" charset="-128"/>
                <a:ea typeface="メイリオ" pitchFamily="50" charset="-128"/>
                <a:cs typeface="メイリオ" pitchFamily="50" charset="-128"/>
              </a:rPr>
              <a:t>かに星雲の </a:t>
            </a:r>
            <a:r>
              <a:rPr kumimoji="1" lang="en-US" altLang="ja-JP" sz="3600" b="0" dirty="0" smtClean="0">
                <a:effectLst/>
                <a:latin typeface="メイリオ" pitchFamily="50" charset="-128"/>
                <a:ea typeface="メイリオ" pitchFamily="50" charset="-128"/>
                <a:cs typeface="メイリオ" pitchFamily="50" charset="-128"/>
              </a:rPr>
              <a:t>X</a:t>
            </a:r>
            <a:r>
              <a:rPr lang="ja-JP" altLang="en-US" sz="3600" b="0" dirty="0" smtClean="0">
                <a:effectLst/>
                <a:latin typeface="メイリオ" pitchFamily="50" charset="-128"/>
                <a:ea typeface="メイリオ" pitchFamily="50" charset="-128"/>
                <a:cs typeface="メイリオ" pitchFamily="50" charset="-128"/>
              </a:rPr>
              <a:t> 線画像を見てみよう </a:t>
            </a:r>
            <a:r>
              <a:rPr lang="en-US" altLang="ja-JP" sz="3600" b="0" dirty="0" smtClean="0">
                <a:effectLst/>
                <a:latin typeface="メイリオ" pitchFamily="50" charset="-128"/>
                <a:ea typeface="メイリオ" pitchFamily="50" charset="-128"/>
                <a:cs typeface="メイリオ" pitchFamily="50" charset="-128"/>
              </a:rPr>
              <a:t>(1/3)</a:t>
            </a:r>
            <a:endParaRPr kumimoji="1" lang="ja-JP" altLang="en-US" sz="3600" b="0" dirty="0">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35496" y="729724"/>
            <a:ext cx="9108504" cy="2484962"/>
          </a:xfrm>
        </p:spPr>
        <p:txBody>
          <a:bodyPr/>
          <a:lstStyle/>
          <a:p>
            <a:pPr>
              <a:buFont typeface="Wingdings" pitchFamily="2" charset="2"/>
              <a:buChar char="§"/>
            </a:pPr>
            <a:r>
              <a:rPr lang="ja-JP" altLang="en-US" sz="2800" dirty="0" smtClean="0">
                <a:latin typeface="メイリオ" pitchFamily="50" charset="-128"/>
                <a:ea typeface="メイリオ" pitchFamily="50" charset="-128"/>
                <a:cs typeface="メイリオ" pitchFamily="50" charset="-128"/>
              </a:rPr>
              <a:t>データサービス検索結果リストにある　</a:t>
            </a:r>
            <a:r>
              <a:rPr lang="en-US" altLang="ja-JP" sz="2800" dirty="0" smtClean="0">
                <a:latin typeface="メイリオ" pitchFamily="50" charset="-128"/>
                <a:ea typeface="メイリオ" pitchFamily="50" charset="-128"/>
                <a:cs typeface="メイリオ" pitchFamily="50" charset="-128"/>
              </a:rPr>
              <a:t>“Chandra X-ray Observatory Data Archive”</a:t>
            </a:r>
            <a:r>
              <a:rPr lang="ja-JP" altLang="en-US" sz="2800" dirty="0" smtClean="0">
                <a:latin typeface="メイリオ" pitchFamily="50" charset="-128"/>
                <a:ea typeface="メイリオ" pitchFamily="50" charset="-128"/>
                <a:cs typeface="メイリオ" pitchFamily="50" charset="-128"/>
              </a:rPr>
              <a:t> の </a:t>
            </a:r>
            <a:r>
              <a:rPr lang="en-US" altLang="ja-JP" sz="2800" dirty="0" smtClean="0">
                <a:latin typeface="メイリオ" pitchFamily="50" charset="-128"/>
                <a:ea typeface="メイリオ" pitchFamily="50" charset="-128"/>
                <a:cs typeface="メイリオ" pitchFamily="50" charset="-128"/>
              </a:rPr>
              <a:t>“Search Page” </a:t>
            </a:r>
            <a:r>
              <a:rPr lang="ja-JP" altLang="en-US" sz="2800" dirty="0" smtClean="0">
                <a:latin typeface="メイリオ" pitchFamily="50" charset="-128"/>
                <a:ea typeface="メイリオ" pitchFamily="50" charset="-128"/>
                <a:cs typeface="メイリオ" pitchFamily="50" charset="-128"/>
              </a:rPr>
              <a:t>ボタンをクリックする。</a:t>
            </a:r>
            <a:endParaRPr lang="en-US" altLang="ja-JP" sz="2800" dirty="0" smtClean="0">
              <a:latin typeface="メイリオ" pitchFamily="50" charset="-128"/>
              <a:ea typeface="メイリオ" pitchFamily="50" charset="-128"/>
              <a:cs typeface="メイリオ" pitchFamily="50" charset="-128"/>
            </a:endParaRPr>
          </a:p>
          <a:p>
            <a:pPr>
              <a:spcBef>
                <a:spcPts val="1200"/>
              </a:spcBef>
              <a:buFont typeface="Wingdings" pitchFamily="2" charset="2"/>
              <a:buChar char="§"/>
            </a:pPr>
            <a:r>
              <a:rPr lang="ja-JP" altLang="en-US" sz="2800" dirty="0" smtClean="0">
                <a:latin typeface="メイリオ" pitchFamily="50" charset="-128"/>
                <a:ea typeface="メイリオ" pitchFamily="50" charset="-128"/>
                <a:cs typeface="メイリオ" pitchFamily="50" charset="-128"/>
              </a:rPr>
              <a:t>テーブル </a:t>
            </a:r>
            <a:r>
              <a:rPr lang="en-US" altLang="ja-JP" sz="2800" dirty="0" smtClean="0">
                <a:latin typeface="メイリオ" pitchFamily="50" charset="-128"/>
                <a:ea typeface="メイリオ" pitchFamily="50" charset="-128"/>
                <a:cs typeface="メイリオ" pitchFamily="50" charset="-128"/>
              </a:rPr>
              <a:t>“VIRTUAL_TABLE” </a:t>
            </a:r>
            <a:r>
              <a:rPr lang="ja-JP" altLang="en-US" sz="2800" dirty="0" smtClean="0">
                <a:latin typeface="メイリオ" pitchFamily="50" charset="-128"/>
                <a:ea typeface="メイリオ" pitchFamily="50" charset="-128"/>
                <a:cs typeface="メイリオ" pitchFamily="50" charset="-128"/>
              </a:rPr>
              <a:t>を選択し、</a:t>
            </a:r>
            <a:r>
              <a:rPr lang="en-US" altLang="ja-JP" sz="2800" dirty="0" smtClean="0">
                <a:latin typeface="メイリオ" pitchFamily="50" charset="-128"/>
                <a:ea typeface="メイリオ" pitchFamily="50" charset="-128"/>
                <a:cs typeface="メイリオ" pitchFamily="50" charset="-128"/>
              </a:rPr>
              <a:t>”Select” </a:t>
            </a:r>
            <a:r>
              <a:rPr lang="ja-JP" altLang="en-US" sz="2800" dirty="0" smtClean="0">
                <a:latin typeface="メイリオ" pitchFamily="50" charset="-128"/>
                <a:ea typeface="メイリオ" pitchFamily="50" charset="-128"/>
                <a:cs typeface="メイリオ" pitchFamily="50" charset="-128"/>
              </a:rPr>
              <a:t>ボタンをクリックする。</a:t>
            </a:r>
            <a:endParaRPr kumimoji="1" lang="ja-JP" altLang="en-US" sz="2800" dirty="0">
              <a:latin typeface="メイリオ" pitchFamily="50" charset="-128"/>
              <a:ea typeface="メイリオ" pitchFamily="50" charset="-128"/>
              <a:cs typeface="メイリオ" pitchFamily="50" charset="-128"/>
            </a:endParaRPr>
          </a:p>
        </p:txBody>
      </p:sp>
      <p:sp>
        <p:nvSpPr>
          <p:cNvPr id="6" name="円/楕円 5"/>
          <p:cNvSpPr/>
          <p:nvPr/>
        </p:nvSpPr>
        <p:spPr>
          <a:xfrm>
            <a:off x="517431" y="3604683"/>
            <a:ext cx="857256"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itchFamily="50" charset="-128"/>
              <a:ea typeface="メイリオ" pitchFamily="50" charset="-128"/>
              <a:cs typeface="メイリオ" pitchFamily="50" charset="-128"/>
            </a:endParaRPr>
          </a:p>
        </p:txBody>
      </p:sp>
      <p:sp>
        <p:nvSpPr>
          <p:cNvPr id="7" name="円/楕円 6"/>
          <p:cNvSpPr/>
          <p:nvPr/>
        </p:nvSpPr>
        <p:spPr>
          <a:xfrm>
            <a:off x="868389" y="5887068"/>
            <a:ext cx="285752"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itchFamily="50" charset="-128"/>
              <a:ea typeface="メイリオ" pitchFamily="50" charset="-128"/>
              <a:cs typeface="メイリオ" pitchFamily="50" charset="-128"/>
            </a:endParaRPr>
          </a:p>
        </p:txBody>
      </p:sp>
      <p:sp>
        <p:nvSpPr>
          <p:cNvPr id="8" name="円/楕円 7"/>
          <p:cNvSpPr/>
          <p:nvPr/>
        </p:nvSpPr>
        <p:spPr>
          <a:xfrm>
            <a:off x="800477" y="5224916"/>
            <a:ext cx="571504"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itchFamily="50" charset="-128"/>
              <a:ea typeface="メイリオ" pitchFamily="50" charset="-128"/>
              <a:cs typeface="メイリオ" pitchFamily="50" charset="-128"/>
            </a:endParaRPr>
          </a:p>
        </p:txBody>
      </p:sp>
      <p:cxnSp>
        <p:nvCxnSpPr>
          <p:cNvPr id="9" name="直線矢印コネクタ 8"/>
          <p:cNvCxnSpPr/>
          <p:nvPr/>
        </p:nvCxnSpPr>
        <p:spPr>
          <a:xfrm rot="16200000" flipH="1">
            <a:off x="1184081" y="3924740"/>
            <a:ext cx="504056" cy="142428"/>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3814"/>
            <a:ext cx="9144000" cy="732614"/>
          </a:xfrm>
        </p:spPr>
        <p:txBody>
          <a:bodyPr>
            <a:normAutofit/>
          </a:bodyPr>
          <a:lstStyle/>
          <a:p>
            <a:r>
              <a:rPr lang="ja-JP" altLang="en-US" sz="3600" b="0" dirty="0" smtClean="0">
                <a:effectLst/>
                <a:latin typeface="メイリオ" pitchFamily="50" charset="-128"/>
                <a:ea typeface="メイリオ" pitchFamily="50" charset="-128"/>
                <a:cs typeface="メイリオ" pitchFamily="50" charset="-128"/>
              </a:rPr>
              <a:t>かに星雲の </a:t>
            </a:r>
            <a:r>
              <a:rPr lang="en-US" altLang="ja-JP" sz="3600" b="0" dirty="0" smtClean="0">
                <a:effectLst/>
                <a:latin typeface="メイリオ" pitchFamily="50" charset="-128"/>
                <a:ea typeface="メイリオ" pitchFamily="50" charset="-128"/>
                <a:cs typeface="メイリオ" pitchFamily="50" charset="-128"/>
              </a:rPr>
              <a:t>X</a:t>
            </a:r>
            <a:r>
              <a:rPr lang="ja-JP" altLang="en-US" sz="3600" b="0" dirty="0" smtClean="0">
                <a:effectLst/>
                <a:latin typeface="メイリオ" pitchFamily="50" charset="-128"/>
                <a:ea typeface="メイリオ" pitchFamily="50" charset="-128"/>
                <a:cs typeface="メイリオ" pitchFamily="50" charset="-128"/>
              </a:rPr>
              <a:t> 線画像を見てみよう </a:t>
            </a:r>
            <a:r>
              <a:rPr lang="en-US" altLang="ja-JP" sz="3600" b="0" dirty="0" smtClean="0">
                <a:effectLst/>
                <a:latin typeface="メイリオ" pitchFamily="50" charset="-128"/>
                <a:ea typeface="メイリオ" pitchFamily="50" charset="-128"/>
                <a:cs typeface="メイリオ" pitchFamily="50" charset="-128"/>
              </a:rPr>
              <a:t>(2/3)</a:t>
            </a:r>
            <a:endParaRPr kumimoji="1" lang="ja-JP" altLang="en-US" sz="3600" b="0" dirty="0">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142844" y="1000108"/>
            <a:ext cx="8786874" cy="2786082"/>
          </a:xfrm>
        </p:spPr>
        <p:txBody>
          <a:bodyPr>
            <a:normAutofit fontScale="92500" lnSpcReduction="20000"/>
          </a:bodyPr>
          <a:lstStyle/>
          <a:p>
            <a:pPr>
              <a:spcBef>
                <a:spcPts val="1800"/>
              </a:spcBef>
            </a:pPr>
            <a:r>
              <a:rPr kumimoji="1" lang="en-US" altLang="ja-JP" dirty="0" smtClean="0">
                <a:latin typeface="メイリオ" pitchFamily="50" charset="-128"/>
                <a:ea typeface="メイリオ" pitchFamily="50" charset="-128"/>
                <a:cs typeface="メイリオ" pitchFamily="50" charset="-128"/>
              </a:rPr>
              <a:t>Object Name </a:t>
            </a:r>
            <a:r>
              <a:rPr kumimoji="1" lang="ja-JP" altLang="en-US" dirty="0" smtClean="0">
                <a:latin typeface="メイリオ" pitchFamily="50" charset="-128"/>
                <a:ea typeface="メイリオ" pitchFamily="50" charset="-128"/>
                <a:cs typeface="メイリオ" pitchFamily="50" charset="-128"/>
              </a:rPr>
              <a:t>欄に </a:t>
            </a:r>
            <a:r>
              <a:rPr kumimoji="1" lang="en-US" altLang="ja-JP" dirty="0" smtClean="0">
                <a:latin typeface="メイリオ" pitchFamily="50" charset="-128"/>
                <a:ea typeface="メイリオ" pitchFamily="50" charset="-128"/>
                <a:cs typeface="メイリオ" pitchFamily="50" charset="-128"/>
              </a:rPr>
              <a:t>“Crab” </a:t>
            </a:r>
            <a:r>
              <a:rPr kumimoji="1" lang="ja-JP" altLang="en-US" dirty="0" smtClean="0">
                <a:latin typeface="メイリオ" pitchFamily="50" charset="-128"/>
                <a:ea typeface="メイリオ" pitchFamily="50" charset="-128"/>
                <a:cs typeface="メイリオ" pitchFamily="50" charset="-128"/>
              </a:rPr>
              <a:t>と入力し、</a:t>
            </a:r>
            <a:r>
              <a:rPr kumimoji="1" lang="en-US" altLang="ja-JP" dirty="0" smtClean="0">
                <a:latin typeface="メイリオ" pitchFamily="50" charset="-128"/>
                <a:ea typeface="メイリオ" pitchFamily="50" charset="-128"/>
                <a:cs typeface="メイリオ" pitchFamily="50" charset="-128"/>
              </a:rPr>
              <a:t>”Convert to Coordinate” </a:t>
            </a:r>
            <a:r>
              <a:rPr kumimoji="1" lang="ja-JP" altLang="en-US" dirty="0" smtClean="0">
                <a:latin typeface="メイリオ" pitchFamily="50" charset="-128"/>
                <a:ea typeface="メイリオ" pitchFamily="50" charset="-128"/>
                <a:cs typeface="メイリオ" pitchFamily="50" charset="-128"/>
              </a:rPr>
              <a:t>ボタンをクリックします。</a:t>
            </a:r>
            <a:endParaRPr kumimoji="1" lang="en-US" altLang="ja-JP" dirty="0" smtClean="0">
              <a:latin typeface="メイリオ" pitchFamily="50" charset="-128"/>
              <a:ea typeface="メイリオ" pitchFamily="50" charset="-128"/>
              <a:cs typeface="メイリオ" pitchFamily="50" charset="-128"/>
            </a:endParaRPr>
          </a:p>
          <a:p>
            <a:pPr>
              <a:spcBef>
                <a:spcPts val="1800"/>
              </a:spcBef>
            </a:pPr>
            <a:r>
              <a:rPr kumimoji="1" lang="en-US" altLang="ja-JP" dirty="0" smtClean="0">
                <a:latin typeface="メイリオ" pitchFamily="50" charset="-128"/>
                <a:ea typeface="メイリオ" pitchFamily="50" charset="-128"/>
                <a:cs typeface="メイリオ" pitchFamily="50" charset="-128"/>
              </a:rPr>
              <a:t>Center Coordinate </a:t>
            </a:r>
            <a:r>
              <a:rPr kumimoji="1" lang="ja-JP" altLang="en-US" dirty="0" smtClean="0">
                <a:latin typeface="メイリオ" pitchFamily="50" charset="-128"/>
                <a:ea typeface="メイリオ" pitchFamily="50" charset="-128"/>
                <a:cs typeface="メイリオ" pitchFamily="50" charset="-128"/>
              </a:rPr>
              <a:t>に、</a:t>
            </a:r>
            <a:r>
              <a:rPr lang="ja-JP" altLang="en-US" dirty="0" smtClean="0">
                <a:latin typeface="メイリオ" pitchFamily="50" charset="-128"/>
                <a:ea typeface="メイリオ" pitchFamily="50" charset="-128"/>
                <a:cs typeface="メイリオ" pitchFamily="50" charset="-128"/>
              </a:rPr>
              <a:t>かに星雲の座標が自動入力されます。</a:t>
            </a:r>
            <a:endParaRPr lang="en-US" altLang="ja-JP" dirty="0" smtClean="0">
              <a:latin typeface="メイリオ" pitchFamily="50" charset="-128"/>
              <a:ea typeface="メイリオ" pitchFamily="50" charset="-128"/>
              <a:cs typeface="メイリオ" pitchFamily="50" charset="-128"/>
            </a:endParaRPr>
          </a:p>
          <a:p>
            <a:pPr>
              <a:spcBef>
                <a:spcPts val="1800"/>
              </a:spcBef>
            </a:pPr>
            <a:r>
              <a:rPr kumimoji="1" lang="en-US" altLang="ja-JP" dirty="0" smtClean="0">
                <a:latin typeface="メイリオ" pitchFamily="50" charset="-128"/>
                <a:ea typeface="メイリオ" pitchFamily="50" charset="-128"/>
                <a:cs typeface="メイリオ" pitchFamily="50" charset="-128"/>
              </a:rPr>
              <a:t>Execute Query </a:t>
            </a:r>
            <a:r>
              <a:rPr kumimoji="1" lang="ja-JP" altLang="en-US" dirty="0" smtClean="0">
                <a:latin typeface="メイリオ" pitchFamily="50" charset="-128"/>
                <a:ea typeface="メイリオ" pitchFamily="50" charset="-128"/>
                <a:cs typeface="メイリオ" pitchFamily="50" charset="-128"/>
              </a:rPr>
              <a:t>ボタンをクリックして検索を実行します。</a:t>
            </a:r>
            <a:endParaRPr kumimoji="1" lang="ja-JP" altLang="en-US" dirty="0">
              <a:latin typeface="メイリオ" pitchFamily="50" charset="-128"/>
              <a:ea typeface="メイリオ" pitchFamily="50" charset="-128"/>
              <a:cs typeface="メイリオ" pitchFamily="50" charset="-128"/>
            </a:endParaRPr>
          </a:p>
        </p:txBody>
      </p:sp>
      <p:pic>
        <p:nvPicPr>
          <p:cNvPr id="5122" name="Picture 2"/>
          <p:cNvPicPr>
            <a:picLocks noChangeAspect="1" noChangeArrowheads="1"/>
          </p:cNvPicPr>
          <p:nvPr/>
        </p:nvPicPr>
        <p:blipFill>
          <a:blip r:embed="rId3" cstate="print"/>
          <a:srcRect/>
          <a:stretch>
            <a:fillRect/>
          </a:stretch>
        </p:blipFill>
        <p:spPr bwMode="auto">
          <a:xfrm>
            <a:off x="142844" y="3929066"/>
            <a:ext cx="4594860" cy="2817495"/>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4786314" y="3286350"/>
            <a:ext cx="2430476" cy="1714286"/>
          </a:xfrm>
          <a:prstGeom prst="rect">
            <a:avLst/>
          </a:prstGeom>
          <a:noFill/>
          <a:ln w="9525">
            <a:noFill/>
            <a:miter lim="800000"/>
            <a:headEnd/>
            <a:tailEnd/>
          </a:ln>
        </p:spPr>
      </p:pic>
      <p:pic>
        <p:nvPicPr>
          <p:cNvPr id="5124" name="Picture 4"/>
          <p:cNvPicPr>
            <a:picLocks noChangeAspect="1" noChangeArrowheads="1"/>
          </p:cNvPicPr>
          <p:nvPr/>
        </p:nvPicPr>
        <p:blipFill>
          <a:blip r:embed="rId5" cstate="print"/>
          <a:srcRect/>
          <a:stretch>
            <a:fillRect/>
          </a:stretch>
        </p:blipFill>
        <p:spPr bwMode="auto">
          <a:xfrm>
            <a:off x="6572264" y="5072074"/>
            <a:ext cx="2400000" cy="1645714"/>
          </a:xfrm>
          <a:prstGeom prst="rect">
            <a:avLst/>
          </a:prstGeom>
          <a:noFill/>
          <a:ln w="9525">
            <a:noFill/>
            <a:miter lim="800000"/>
            <a:headEnd/>
            <a:tailEnd/>
          </a:ln>
        </p:spPr>
      </p:pic>
      <p:sp>
        <p:nvSpPr>
          <p:cNvPr id="7" name="円/楕円 6"/>
          <p:cNvSpPr/>
          <p:nvPr/>
        </p:nvSpPr>
        <p:spPr>
          <a:xfrm>
            <a:off x="928662" y="5753436"/>
            <a:ext cx="500066"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itchFamily="50" charset="-128"/>
              <a:ea typeface="メイリオ" pitchFamily="50" charset="-128"/>
              <a:cs typeface="メイリオ" pitchFamily="50" charset="-128"/>
            </a:endParaRPr>
          </a:p>
        </p:txBody>
      </p:sp>
      <p:sp>
        <p:nvSpPr>
          <p:cNvPr id="8" name="円/楕円 7"/>
          <p:cNvSpPr/>
          <p:nvPr/>
        </p:nvSpPr>
        <p:spPr>
          <a:xfrm>
            <a:off x="1808970" y="5771086"/>
            <a:ext cx="1000132"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itchFamily="50" charset="-128"/>
              <a:ea typeface="メイリオ" pitchFamily="50" charset="-128"/>
              <a:cs typeface="メイリオ" pitchFamily="50" charset="-128"/>
            </a:endParaRPr>
          </a:p>
        </p:txBody>
      </p:sp>
      <p:sp>
        <p:nvSpPr>
          <p:cNvPr id="9" name="円/楕円 8"/>
          <p:cNvSpPr/>
          <p:nvPr/>
        </p:nvSpPr>
        <p:spPr>
          <a:xfrm>
            <a:off x="214282" y="5301756"/>
            <a:ext cx="642942"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itchFamily="50" charset="-128"/>
              <a:ea typeface="メイリオ" pitchFamily="50" charset="-128"/>
              <a:cs typeface="メイリオ" pitchFamily="50" charset="-128"/>
            </a:endParaRPr>
          </a:p>
        </p:txBody>
      </p:sp>
      <p:sp>
        <p:nvSpPr>
          <p:cNvPr id="10" name="円/楕円 9"/>
          <p:cNvSpPr/>
          <p:nvPr/>
        </p:nvSpPr>
        <p:spPr>
          <a:xfrm>
            <a:off x="6589914" y="6406344"/>
            <a:ext cx="642942"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itchFamily="50" charset="-128"/>
              <a:ea typeface="メイリオ" pitchFamily="50" charset="-128"/>
              <a:cs typeface="メイリオ" pitchFamily="50" charset="-128"/>
            </a:endParaRPr>
          </a:p>
        </p:txBody>
      </p:sp>
      <p:cxnSp>
        <p:nvCxnSpPr>
          <p:cNvPr id="11" name="直線矢印コネクタ 10"/>
          <p:cNvCxnSpPr/>
          <p:nvPr/>
        </p:nvCxnSpPr>
        <p:spPr>
          <a:xfrm flipV="1">
            <a:off x="857224" y="4286256"/>
            <a:ext cx="4000528" cy="1071570"/>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5786446" y="4786322"/>
            <a:ext cx="857256" cy="776294"/>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97" y="2718980"/>
            <a:ext cx="7117410" cy="4033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199784" y="6238"/>
            <a:ext cx="9144000" cy="732614"/>
          </a:xfrm>
        </p:spPr>
        <p:txBody>
          <a:bodyPr>
            <a:normAutofit/>
          </a:bodyPr>
          <a:lstStyle/>
          <a:p>
            <a:pPr algn="ctr"/>
            <a:r>
              <a:rPr lang="ja-JP" altLang="en-US" sz="3600" b="0" dirty="0" smtClean="0">
                <a:effectLst/>
                <a:latin typeface="メイリオ" pitchFamily="50" charset="-128"/>
                <a:ea typeface="メイリオ" pitchFamily="50" charset="-128"/>
                <a:cs typeface="メイリオ" pitchFamily="50" charset="-128"/>
              </a:rPr>
              <a:t>かに星雲の </a:t>
            </a:r>
            <a:r>
              <a:rPr lang="en-US" altLang="ja-JP" sz="3600" b="0" dirty="0" smtClean="0">
                <a:effectLst/>
                <a:latin typeface="メイリオ" pitchFamily="50" charset="-128"/>
                <a:ea typeface="メイリオ" pitchFamily="50" charset="-128"/>
                <a:cs typeface="メイリオ" pitchFamily="50" charset="-128"/>
              </a:rPr>
              <a:t>X</a:t>
            </a:r>
            <a:r>
              <a:rPr lang="ja-JP" altLang="en-US" sz="3600" b="0" dirty="0" smtClean="0">
                <a:effectLst/>
                <a:latin typeface="メイリオ" pitchFamily="50" charset="-128"/>
                <a:ea typeface="メイリオ" pitchFamily="50" charset="-128"/>
                <a:cs typeface="メイリオ" pitchFamily="50" charset="-128"/>
              </a:rPr>
              <a:t> 線画像を見てみよう </a:t>
            </a:r>
            <a:r>
              <a:rPr lang="en-US" altLang="ja-JP" sz="3600" b="0" dirty="0" smtClean="0">
                <a:effectLst/>
                <a:latin typeface="メイリオ" pitchFamily="50" charset="-128"/>
                <a:ea typeface="メイリオ" pitchFamily="50" charset="-128"/>
                <a:cs typeface="メイリオ" pitchFamily="50" charset="-128"/>
              </a:rPr>
              <a:t>(3/3)</a:t>
            </a:r>
            <a:endParaRPr kumimoji="1" lang="ja-JP" altLang="en-US" sz="3600" b="0" dirty="0">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267226" y="742762"/>
            <a:ext cx="8229600" cy="2571768"/>
          </a:xfrm>
        </p:spPr>
        <p:txBody>
          <a:bodyPr/>
          <a:lstStyle/>
          <a:p>
            <a:pPr>
              <a:buFont typeface="Wingdings" pitchFamily="2" charset="2"/>
              <a:buChar char="§"/>
            </a:pPr>
            <a:r>
              <a:rPr lang="ja-JP" altLang="en-US" dirty="0">
                <a:latin typeface="メイリオ" pitchFamily="50" charset="-128"/>
                <a:ea typeface="メイリオ" pitchFamily="50" charset="-128"/>
                <a:cs typeface="メイリオ" pitchFamily="50" charset="-128"/>
              </a:rPr>
              <a:t>上</a:t>
            </a:r>
            <a:r>
              <a:rPr lang="ja-JP" altLang="en-US" dirty="0" smtClean="0">
                <a:latin typeface="メイリオ" pitchFamily="50" charset="-128"/>
                <a:ea typeface="メイリオ" pitchFamily="50" charset="-128"/>
                <a:cs typeface="メイリオ" pitchFamily="50" charset="-128"/>
              </a:rPr>
              <a:t>から </a:t>
            </a:r>
            <a:r>
              <a:rPr lang="en-US" altLang="ja-JP" dirty="0" smtClean="0">
                <a:latin typeface="メイリオ" pitchFamily="50" charset="-128"/>
                <a:ea typeface="メイリオ" pitchFamily="50" charset="-128"/>
                <a:cs typeface="メイリオ" pitchFamily="50" charset="-128"/>
              </a:rPr>
              <a:t>2 </a:t>
            </a:r>
            <a:r>
              <a:rPr lang="ja-JP" altLang="en-US" dirty="0" smtClean="0">
                <a:latin typeface="メイリオ" pitchFamily="50" charset="-128"/>
                <a:ea typeface="メイリオ" pitchFamily="50" charset="-128"/>
                <a:cs typeface="メイリオ" pitchFamily="50" charset="-128"/>
              </a:rPr>
              <a:t>番目のデータのチェックボックスをチェック</a:t>
            </a:r>
            <a:endParaRPr lang="en-US" altLang="ja-JP" dirty="0" smtClean="0">
              <a:latin typeface="メイリオ" pitchFamily="50" charset="-128"/>
              <a:ea typeface="メイリオ" pitchFamily="50" charset="-128"/>
              <a:cs typeface="メイリオ" pitchFamily="50" charset="-128"/>
            </a:endParaRPr>
          </a:p>
          <a:p>
            <a:pPr>
              <a:buFont typeface="Wingdings" pitchFamily="2" charset="2"/>
              <a:buChar char="§"/>
            </a:pPr>
            <a:r>
              <a:rPr kumimoji="1" lang="en-US" altLang="ja-JP" dirty="0" smtClean="0">
                <a:latin typeface="メイリオ" pitchFamily="50" charset="-128"/>
                <a:ea typeface="メイリオ" pitchFamily="50" charset="-128"/>
                <a:cs typeface="メイリオ" pitchFamily="50" charset="-128"/>
              </a:rPr>
              <a:t>Graphic </a:t>
            </a:r>
            <a:r>
              <a:rPr kumimoji="1" lang="ja-JP" altLang="en-US" dirty="0" smtClean="0">
                <a:latin typeface="メイリオ" pitchFamily="50" charset="-128"/>
                <a:ea typeface="メイリオ" pitchFamily="50" charset="-128"/>
                <a:cs typeface="メイリオ" pitchFamily="50" charset="-128"/>
              </a:rPr>
              <a:t>タブをクリックし、</a:t>
            </a:r>
            <a:r>
              <a:rPr kumimoji="1" lang="en-US" altLang="ja-JP" dirty="0" smtClean="0">
                <a:latin typeface="メイリオ" pitchFamily="50" charset="-128"/>
                <a:ea typeface="メイリオ" pitchFamily="50" charset="-128"/>
                <a:cs typeface="メイリオ" pitchFamily="50" charset="-128"/>
              </a:rPr>
              <a:t>Image </a:t>
            </a:r>
            <a:r>
              <a:rPr kumimoji="1" lang="ja-JP" altLang="en-US" dirty="0" smtClean="0">
                <a:latin typeface="メイリオ" pitchFamily="50" charset="-128"/>
                <a:ea typeface="メイリオ" pitchFamily="50" charset="-128"/>
                <a:cs typeface="メイリオ" pitchFamily="50" charset="-128"/>
              </a:rPr>
              <a:t>ボタンをクリック</a:t>
            </a:r>
            <a:endParaRPr kumimoji="1" lang="ja-JP" altLang="en-US" dirty="0">
              <a:latin typeface="メイリオ" pitchFamily="50" charset="-128"/>
              <a:ea typeface="メイリオ" pitchFamily="50" charset="-128"/>
              <a:cs typeface="メイリオ" pitchFamily="50" charset="-128"/>
            </a:endParaRPr>
          </a:p>
        </p:txBody>
      </p:sp>
      <p:sp>
        <p:nvSpPr>
          <p:cNvPr id="5" name="円/楕円 4"/>
          <p:cNvSpPr/>
          <p:nvPr/>
        </p:nvSpPr>
        <p:spPr>
          <a:xfrm>
            <a:off x="180094" y="4440222"/>
            <a:ext cx="288032" cy="19425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1747666" y="2800015"/>
            <a:ext cx="576064" cy="202589"/>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708183" y="3013853"/>
            <a:ext cx="576064" cy="202589"/>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0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38753" y="2232512"/>
            <a:ext cx="2880320" cy="464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483768" y="2780928"/>
            <a:ext cx="4288353" cy="707886"/>
          </a:xfrm>
          <a:prstGeom prst="rect">
            <a:avLst/>
          </a:prstGeom>
        </p:spPr>
        <p:txBody>
          <a:bodyPr wrap="none">
            <a:spAutoFit/>
          </a:bodyPr>
          <a:lstStyle/>
          <a:p>
            <a:r>
              <a:rPr lang="ja-JP" altLang="en-US" sz="4000" dirty="0" smtClean="0">
                <a:solidFill>
                  <a:srgbClr val="FFC000"/>
                </a:solidFill>
                <a:latin typeface="メイリオ" pitchFamily="50" charset="-128"/>
                <a:ea typeface="メイリオ" pitchFamily="50" charset="-128"/>
                <a:cs typeface="メイリオ" pitchFamily="50" charset="-128"/>
              </a:rPr>
              <a:t>複数天体同時検索</a:t>
            </a:r>
            <a:endParaRPr lang="ja-JP" altLang="en-US" sz="4000" dirty="0">
              <a:solidFill>
                <a:srgbClr val="FFC000"/>
              </a:solidFill>
            </a:endParaRPr>
          </a:p>
        </p:txBody>
      </p:sp>
    </p:spTree>
    <p:extLst>
      <p:ext uri="{BB962C8B-B14F-4D97-AF65-F5344CB8AC3E}">
        <p14:creationId xmlns:p14="http://schemas.microsoft.com/office/powerpoint/2010/main" val="20705734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20" y="3076275"/>
            <a:ext cx="3147974" cy="1215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47" y="5171124"/>
            <a:ext cx="6645730" cy="1503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428596" y="142852"/>
            <a:ext cx="8229600" cy="785818"/>
          </a:xfrm>
        </p:spPr>
        <p:txBody>
          <a:bodyPr>
            <a:normAutofit/>
          </a:bodyPr>
          <a:lstStyle/>
          <a:p>
            <a:r>
              <a:rPr lang="ja-JP" altLang="en-US" b="0" dirty="0" smtClean="0">
                <a:effectLst/>
                <a:latin typeface="メイリオ" pitchFamily="50" charset="-128"/>
                <a:ea typeface="メイリオ" pitchFamily="50" charset="-128"/>
                <a:cs typeface="メイリオ" pitchFamily="50" charset="-128"/>
              </a:rPr>
              <a:t>複数天体を一度に検索する </a:t>
            </a:r>
            <a:r>
              <a:rPr lang="en-US" altLang="ja-JP" b="0" dirty="0" smtClean="0">
                <a:effectLst/>
                <a:latin typeface="メイリオ" pitchFamily="50" charset="-128"/>
                <a:ea typeface="メイリオ" pitchFamily="50" charset="-128"/>
                <a:cs typeface="メイリオ" pitchFamily="50" charset="-128"/>
              </a:rPr>
              <a:t>(1/2)</a:t>
            </a:r>
            <a:endParaRPr kumimoji="1" lang="ja-JP" altLang="en-US" b="0" dirty="0">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428596" y="1000108"/>
            <a:ext cx="8229600" cy="2117696"/>
          </a:xfrm>
        </p:spPr>
        <p:txBody>
          <a:bodyPr>
            <a:normAutofit fontScale="92500"/>
          </a:bodyPr>
          <a:lstStyle/>
          <a:p>
            <a:pPr>
              <a:spcBef>
                <a:spcPts val="1800"/>
              </a:spcBef>
              <a:buFont typeface="Wingdings" pitchFamily="2" charset="2"/>
              <a:buChar char="§"/>
            </a:pPr>
            <a:r>
              <a:rPr kumimoji="1" lang="ja-JP" altLang="en-US" dirty="0" smtClean="0">
                <a:latin typeface="メイリオ" pitchFamily="50" charset="-128"/>
                <a:ea typeface="メイリオ" pitchFamily="50" charset="-128"/>
                <a:cs typeface="メイリオ" pitchFamily="50" charset="-128"/>
              </a:rPr>
              <a:t>複数の天体を一度に検索することができます。</a:t>
            </a:r>
            <a:endParaRPr kumimoji="1" lang="en-US" altLang="ja-JP" dirty="0" smtClean="0">
              <a:latin typeface="メイリオ" pitchFamily="50" charset="-128"/>
              <a:ea typeface="メイリオ" pitchFamily="50" charset="-128"/>
              <a:cs typeface="メイリオ" pitchFamily="50" charset="-128"/>
            </a:endParaRPr>
          </a:p>
          <a:p>
            <a:pPr>
              <a:spcBef>
                <a:spcPts val="1800"/>
              </a:spcBef>
              <a:buFont typeface="Wingdings" pitchFamily="2" charset="2"/>
              <a:buChar char="§"/>
            </a:pPr>
            <a:r>
              <a:rPr kumimoji="1" lang="en-US" altLang="ja-JP" dirty="0" smtClean="0">
                <a:latin typeface="メイリオ" pitchFamily="50" charset="-128"/>
                <a:ea typeface="メイリオ" pitchFamily="50" charset="-128"/>
                <a:cs typeface="メイリオ" pitchFamily="50" charset="-128"/>
              </a:rPr>
              <a:t>“Hubble Space Telescope Press Release Image Archive” </a:t>
            </a:r>
            <a:r>
              <a:rPr kumimoji="1" lang="ja-JP" altLang="en-US" dirty="0" smtClean="0">
                <a:latin typeface="メイリオ" pitchFamily="50" charset="-128"/>
                <a:ea typeface="メイリオ" pitchFamily="50" charset="-128"/>
                <a:cs typeface="メイリオ" pitchFamily="50" charset="-128"/>
              </a:rPr>
              <a:t>というデータサービスで </a:t>
            </a:r>
            <a:r>
              <a:rPr kumimoji="1" lang="en-US" altLang="ja-JP" dirty="0" smtClean="0">
                <a:latin typeface="メイリオ" pitchFamily="50" charset="-128"/>
                <a:ea typeface="メイリオ" pitchFamily="50" charset="-128"/>
                <a:cs typeface="メイリオ" pitchFamily="50" charset="-128"/>
              </a:rPr>
              <a:t>“crab”, “M82”, “</a:t>
            </a:r>
            <a:r>
              <a:rPr kumimoji="1" lang="en-US" altLang="ja-JP" dirty="0" err="1" smtClean="0">
                <a:latin typeface="メイリオ" pitchFamily="50" charset="-128"/>
                <a:ea typeface="メイリオ" pitchFamily="50" charset="-128"/>
                <a:cs typeface="メイリオ" pitchFamily="50" charset="-128"/>
              </a:rPr>
              <a:t>Cas</a:t>
            </a:r>
            <a:r>
              <a:rPr kumimoji="1" lang="en-US" altLang="ja-JP" dirty="0" smtClean="0">
                <a:latin typeface="メイリオ" pitchFamily="50" charset="-128"/>
                <a:ea typeface="メイリオ" pitchFamily="50" charset="-128"/>
                <a:cs typeface="メイリオ" pitchFamily="50" charset="-128"/>
              </a:rPr>
              <a:t> A” </a:t>
            </a:r>
            <a:r>
              <a:rPr kumimoji="1" lang="ja-JP" altLang="en-US" dirty="0" smtClean="0">
                <a:latin typeface="メイリオ" pitchFamily="50" charset="-128"/>
                <a:ea typeface="メイリオ" pitchFamily="50" charset="-128"/>
                <a:cs typeface="メイリオ" pitchFamily="50" charset="-128"/>
              </a:rPr>
              <a:t>の検索</a:t>
            </a:r>
            <a:endParaRPr kumimoji="1" lang="ja-JP" altLang="en-US" dirty="0">
              <a:latin typeface="メイリオ" pitchFamily="50" charset="-128"/>
              <a:ea typeface="メイリオ" pitchFamily="50" charset="-128"/>
              <a:cs typeface="メイリオ" pitchFamily="50" charset="-128"/>
            </a:endParaRPr>
          </a:p>
        </p:txBody>
      </p:sp>
      <p:sp>
        <p:nvSpPr>
          <p:cNvPr id="7" name="円/楕円 6"/>
          <p:cNvSpPr/>
          <p:nvPr/>
        </p:nvSpPr>
        <p:spPr>
          <a:xfrm>
            <a:off x="2679589" y="6093296"/>
            <a:ext cx="440886" cy="17321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6012160" y="5379322"/>
            <a:ext cx="720096" cy="25003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7164288" y="5923107"/>
            <a:ext cx="444106" cy="45822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7239594" y="5556343"/>
            <a:ext cx="648072" cy="25003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1880" y="2999600"/>
            <a:ext cx="5259399" cy="3796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直線矢印コネクタ 8"/>
          <p:cNvCxnSpPr/>
          <p:nvPr/>
        </p:nvCxnSpPr>
        <p:spPr>
          <a:xfrm flipV="1">
            <a:off x="2918694" y="5388653"/>
            <a:ext cx="663856" cy="695117"/>
          </a:xfrm>
          <a:prstGeom prst="straightConnector1">
            <a:avLst/>
          </a:prstGeom>
          <a:ln w="254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7" name="円/楕円 16"/>
          <p:cNvSpPr/>
          <p:nvPr/>
        </p:nvSpPr>
        <p:spPr>
          <a:xfrm>
            <a:off x="3707904" y="4897765"/>
            <a:ext cx="440059" cy="16342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3491880" y="4893437"/>
            <a:ext cx="5268730" cy="277687"/>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1043608" y="3429000"/>
            <a:ext cx="936104" cy="25495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矢印コネクタ 18"/>
          <p:cNvCxnSpPr/>
          <p:nvPr/>
        </p:nvCxnSpPr>
        <p:spPr>
          <a:xfrm>
            <a:off x="1669732" y="3683953"/>
            <a:ext cx="453996" cy="1695369"/>
          </a:xfrm>
          <a:prstGeom prst="straightConnector1">
            <a:avLst/>
          </a:prstGeom>
          <a:ln w="254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pic>
        <p:nvPicPr>
          <p:cNvPr id="15362" name="Picture 2"/>
          <p:cNvPicPr>
            <a:picLocks noChangeAspect="1" noChangeArrowheads="1"/>
          </p:cNvPicPr>
          <p:nvPr/>
        </p:nvPicPr>
        <p:blipFill>
          <a:blip r:embed="rId6" cstate="print"/>
          <a:srcRect/>
          <a:stretch>
            <a:fillRect/>
          </a:stretch>
        </p:blipFill>
        <p:spPr bwMode="auto">
          <a:xfrm>
            <a:off x="4860032" y="2945129"/>
            <a:ext cx="4152381" cy="1847619"/>
          </a:xfrm>
          <a:prstGeom prst="rect">
            <a:avLst/>
          </a:prstGeom>
          <a:noFill/>
          <a:ln w="9525">
            <a:noFill/>
            <a:miter lim="800000"/>
            <a:headEnd/>
            <a:tailEnd/>
          </a:ln>
        </p:spPr>
      </p:pic>
      <p:cxnSp>
        <p:nvCxnSpPr>
          <p:cNvPr id="23" name="直線矢印コネクタ 22"/>
          <p:cNvCxnSpPr/>
          <p:nvPr/>
        </p:nvCxnSpPr>
        <p:spPr>
          <a:xfrm flipV="1">
            <a:off x="4112872" y="4254253"/>
            <a:ext cx="1035192" cy="695118"/>
          </a:xfrm>
          <a:prstGeom prst="straightConnector1">
            <a:avLst/>
          </a:prstGeom>
          <a:ln w="254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4" name="円/楕円 23"/>
          <p:cNvSpPr/>
          <p:nvPr/>
        </p:nvSpPr>
        <p:spPr>
          <a:xfrm>
            <a:off x="6985395" y="3556476"/>
            <a:ext cx="220443" cy="17321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p:cNvSpPr/>
          <p:nvPr/>
        </p:nvSpPr>
        <p:spPr>
          <a:xfrm>
            <a:off x="6926891" y="3915593"/>
            <a:ext cx="487444" cy="422694"/>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5901136" y="3383258"/>
            <a:ext cx="440886" cy="17321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51791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71414"/>
            <a:ext cx="9144000" cy="928694"/>
          </a:xfrm>
        </p:spPr>
        <p:txBody>
          <a:bodyPr>
            <a:normAutofit fontScale="90000"/>
          </a:bodyPr>
          <a:lstStyle/>
          <a:p>
            <a:r>
              <a:rPr kumimoji="1" lang="en-US" altLang="ja-JP" b="0" dirty="0" smtClean="0">
                <a:ln w="6350">
                  <a:noFill/>
                </a:ln>
                <a:solidFill>
                  <a:srgbClr val="FFC000"/>
                </a:solidFill>
                <a:effectLst/>
                <a:latin typeface="メイリオ" pitchFamily="50" charset="-128"/>
                <a:ea typeface="メイリオ" pitchFamily="50" charset="-128"/>
                <a:cs typeface="メイリオ" pitchFamily="50" charset="-128"/>
              </a:rPr>
              <a:t>JVO Portal </a:t>
            </a:r>
            <a:r>
              <a:rPr lang="ja-JP" altLang="en-US" b="0" dirty="0" smtClean="0">
                <a:effectLst/>
                <a:latin typeface="メイリオ" pitchFamily="50" charset="-128"/>
                <a:ea typeface="メイリオ" pitchFamily="50" charset="-128"/>
                <a:cs typeface="メイリオ" pitchFamily="50" charset="-128"/>
              </a:rPr>
              <a:t>で</a:t>
            </a:r>
            <a:r>
              <a:rPr kumimoji="1" lang="ja-JP" altLang="en-US" b="0" dirty="0" smtClean="0">
                <a:ln w="6350">
                  <a:noFill/>
                </a:ln>
                <a:solidFill>
                  <a:srgbClr val="FFC000"/>
                </a:solidFill>
                <a:effectLst/>
                <a:latin typeface="メイリオ" pitchFamily="50" charset="-128"/>
                <a:ea typeface="メイリオ" pitchFamily="50" charset="-128"/>
                <a:cs typeface="メイリオ" pitchFamily="50" charset="-128"/>
              </a:rPr>
              <a:t>はどんなことができる？</a:t>
            </a:r>
            <a:endParaRPr kumimoji="1" lang="ja-JP" altLang="en-US" b="0" dirty="0">
              <a:ln w="6350">
                <a:noFill/>
              </a:ln>
              <a:solidFill>
                <a:srgbClr val="FFC000"/>
              </a:solidFill>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0" y="1124744"/>
            <a:ext cx="9144000" cy="5500726"/>
          </a:xfrm>
        </p:spPr>
        <p:txBody>
          <a:bodyPr>
            <a:normAutofit fontScale="92500" lnSpcReduction="10000"/>
          </a:bodyPr>
          <a:lstStyle/>
          <a:p>
            <a:pPr>
              <a:buFont typeface="Wingdings" pitchFamily="2" charset="2"/>
              <a:buChar char="§"/>
            </a:pPr>
            <a:r>
              <a:rPr kumimoji="1" lang="ja-JP" altLang="en-US" dirty="0" smtClean="0">
                <a:solidFill>
                  <a:srgbClr val="FFC000"/>
                </a:solidFill>
                <a:latin typeface="メイリオ" pitchFamily="50" charset="-128"/>
                <a:ea typeface="メイリオ" pitchFamily="50" charset="-128"/>
                <a:cs typeface="メイリオ" pitchFamily="50" charset="-128"/>
              </a:rPr>
              <a:t>世界中の天文データサービスへの一つの窓口</a:t>
            </a:r>
            <a:endParaRPr kumimoji="1" lang="en-US" altLang="ja-JP" dirty="0" smtClean="0">
              <a:solidFill>
                <a:srgbClr val="FFC000"/>
              </a:solidFill>
              <a:latin typeface="メイリオ" pitchFamily="50" charset="-128"/>
              <a:ea typeface="メイリオ" pitchFamily="50" charset="-128"/>
              <a:cs typeface="メイリオ" pitchFamily="50" charset="-128"/>
            </a:endParaRPr>
          </a:p>
          <a:p>
            <a:pPr lvl="1">
              <a:spcBef>
                <a:spcPts val="1200"/>
              </a:spcBef>
              <a:buFont typeface="Century Gothic" pitchFamily="34" charset="0"/>
              <a:buChar char="−"/>
            </a:pPr>
            <a:r>
              <a:rPr kumimoji="1" lang="ja-JP" altLang="en-US" dirty="0" smtClean="0">
                <a:latin typeface="メイリオ" pitchFamily="50" charset="-128"/>
                <a:ea typeface="メイリオ" pitchFamily="50" charset="-128"/>
                <a:cs typeface="メイリオ" pitchFamily="50" charset="-128"/>
              </a:rPr>
              <a:t>どういったデータがあるのか探す</a:t>
            </a:r>
            <a:endParaRPr kumimoji="1" lang="en-US" altLang="ja-JP" dirty="0" smtClean="0">
              <a:latin typeface="メイリオ" pitchFamily="50" charset="-128"/>
              <a:ea typeface="メイリオ" pitchFamily="50" charset="-128"/>
              <a:cs typeface="メイリオ" pitchFamily="50" charset="-128"/>
            </a:endParaRPr>
          </a:p>
          <a:p>
            <a:pPr lvl="1">
              <a:spcBef>
                <a:spcPts val="1200"/>
              </a:spcBef>
              <a:buFont typeface="Century Gothic" pitchFamily="34" charset="0"/>
              <a:buChar char="−"/>
            </a:pPr>
            <a:r>
              <a:rPr lang="ja-JP" altLang="en-US" dirty="0" smtClean="0">
                <a:latin typeface="メイリオ" pitchFamily="50" charset="-128"/>
                <a:ea typeface="メイリオ" pitchFamily="50" charset="-128"/>
                <a:cs typeface="メイリオ" pitchFamily="50" charset="-128"/>
              </a:rPr>
              <a:t>データを検索し取得する。</a:t>
            </a:r>
            <a:endParaRPr lang="en-US" altLang="ja-JP" dirty="0" smtClean="0">
              <a:latin typeface="メイリオ" pitchFamily="50" charset="-128"/>
              <a:ea typeface="メイリオ" pitchFamily="50" charset="-128"/>
              <a:cs typeface="メイリオ" pitchFamily="50" charset="-128"/>
            </a:endParaRPr>
          </a:p>
          <a:p>
            <a:pPr lvl="1">
              <a:spcBef>
                <a:spcPts val="1200"/>
              </a:spcBef>
              <a:buFont typeface="Century Gothic" pitchFamily="34" charset="0"/>
              <a:buChar char="−"/>
            </a:pPr>
            <a:r>
              <a:rPr lang="ja-JP" altLang="en-US" dirty="0" smtClean="0">
                <a:latin typeface="メイリオ" pitchFamily="50" charset="-128"/>
                <a:ea typeface="メイリオ" pitchFamily="50" charset="-128"/>
                <a:cs typeface="メイリオ" pitchFamily="50" charset="-128"/>
              </a:rPr>
              <a:t>取得したデータをクイックルックする</a:t>
            </a:r>
            <a:endParaRPr lang="en-US" altLang="ja-JP" dirty="0" smtClean="0">
              <a:latin typeface="メイリオ" pitchFamily="50" charset="-128"/>
              <a:ea typeface="メイリオ" pitchFamily="50" charset="-128"/>
              <a:cs typeface="メイリオ" pitchFamily="50" charset="-128"/>
            </a:endParaRPr>
          </a:p>
          <a:p>
            <a:pPr>
              <a:spcBef>
                <a:spcPts val="2400"/>
              </a:spcBef>
              <a:buFont typeface="Wingdings" pitchFamily="2" charset="2"/>
              <a:buChar char="§"/>
            </a:pPr>
            <a:r>
              <a:rPr lang="ja-JP" altLang="en-US" dirty="0" smtClean="0">
                <a:solidFill>
                  <a:srgbClr val="FFC000"/>
                </a:solidFill>
                <a:latin typeface="メイリオ" pitchFamily="50" charset="-128"/>
                <a:ea typeface="メイリオ" pitchFamily="50" charset="-128"/>
                <a:cs typeface="メイリオ" pitchFamily="50" charset="-128"/>
              </a:rPr>
              <a:t>天文関連ツールのオンラインサービス</a:t>
            </a:r>
            <a:r>
              <a:rPr lang="en-US" altLang="ja-JP" dirty="0">
                <a:latin typeface="メイリオ" pitchFamily="50" charset="-128"/>
                <a:ea typeface="メイリオ" pitchFamily="50" charset="-128"/>
                <a:cs typeface="メイリオ" pitchFamily="50" charset="-128"/>
              </a:rPr>
              <a:t>(</a:t>
            </a:r>
            <a:r>
              <a:rPr lang="ja-JP" altLang="en-US" dirty="0" smtClean="0">
                <a:latin typeface="メイリオ" pitchFamily="50" charset="-128"/>
                <a:ea typeface="メイリオ" pitchFamily="50" charset="-128"/>
                <a:cs typeface="メイリオ" pitchFamily="50" charset="-128"/>
              </a:rPr>
              <a:t>開発中</a:t>
            </a:r>
            <a:r>
              <a:rPr lang="en-US" altLang="ja-JP" dirty="0" smtClean="0">
                <a:latin typeface="メイリオ" pitchFamily="50" charset="-128"/>
                <a:ea typeface="メイリオ" pitchFamily="50" charset="-128"/>
                <a:cs typeface="メイリオ" pitchFamily="50" charset="-128"/>
              </a:rPr>
              <a:t>)</a:t>
            </a:r>
          </a:p>
          <a:p>
            <a:pPr lvl="1">
              <a:spcBef>
                <a:spcPts val="1200"/>
              </a:spcBef>
              <a:buFont typeface="Century Gothic" pitchFamily="34" charset="0"/>
              <a:buChar char="−"/>
            </a:pPr>
            <a:r>
              <a:rPr lang="ja-JP" altLang="en-US" dirty="0" smtClean="0">
                <a:latin typeface="メイリオ" pitchFamily="50" charset="-128"/>
                <a:ea typeface="メイリオ" pitchFamily="50" charset="-128"/>
                <a:cs typeface="メイリオ" pitchFamily="50" charset="-128"/>
              </a:rPr>
              <a:t>天体検出、</a:t>
            </a:r>
            <a:r>
              <a:rPr lang="en-US" altLang="ja-JP" dirty="0" smtClean="0">
                <a:latin typeface="メイリオ" pitchFamily="50" charset="-128"/>
                <a:ea typeface="メイリオ" pitchFamily="50" charset="-128"/>
                <a:cs typeface="メイリオ" pitchFamily="50" charset="-128"/>
              </a:rPr>
              <a:t>…</a:t>
            </a:r>
          </a:p>
          <a:p>
            <a:pPr lvl="1">
              <a:spcBef>
                <a:spcPts val="1200"/>
              </a:spcBef>
              <a:buFont typeface="Century Gothic" pitchFamily="34" charset="0"/>
              <a:buChar char="−"/>
            </a:pPr>
            <a:r>
              <a:rPr lang="en-US" altLang="ja-JP" dirty="0" smtClean="0">
                <a:latin typeface="メイリオ" pitchFamily="50" charset="-128"/>
                <a:ea typeface="メイリオ" pitchFamily="50" charset="-128"/>
                <a:cs typeface="メイリオ" pitchFamily="50" charset="-128"/>
              </a:rPr>
              <a:t>Photo-Z</a:t>
            </a:r>
            <a:r>
              <a:rPr lang="ja-JP" altLang="en-US" dirty="0" err="1" smtClean="0">
                <a:latin typeface="メイリオ" pitchFamily="50" charset="-128"/>
                <a:ea typeface="メイリオ" pitchFamily="50" charset="-128"/>
                <a:cs typeface="メイリオ" pitchFamily="50" charset="-128"/>
              </a:rPr>
              <a:t>、</a:t>
            </a:r>
            <a:r>
              <a:rPr lang="ja-JP" altLang="en-US" dirty="0" smtClean="0">
                <a:latin typeface="メイリオ" pitchFamily="50" charset="-128"/>
                <a:ea typeface="メイリオ" pitchFamily="50" charset="-128"/>
                <a:cs typeface="メイリオ" pitchFamily="50" charset="-128"/>
              </a:rPr>
              <a:t>各種単位変換（距離、明るさ</a:t>
            </a:r>
            <a:r>
              <a:rPr lang="en-US" altLang="ja-JP" dirty="0" smtClean="0">
                <a:latin typeface="メイリオ" pitchFamily="50" charset="-128"/>
                <a:ea typeface="メイリオ" pitchFamily="50" charset="-128"/>
                <a:cs typeface="メイリオ" pitchFamily="50" charset="-128"/>
              </a:rPr>
              <a:t>…) </a:t>
            </a:r>
            <a:r>
              <a:rPr lang="ja-JP" altLang="en-US" dirty="0" smtClean="0">
                <a:latin typeface="メイリオ" pitchFamily="50" charset="-128"/>
                <a:ea typeface="メイリオ" pitchFamily="50" charset="-128"/>
                <a:cs typeface="メイリオ" pitchFamily="50" charset="-128"/>
              </a:rPr>
              <a:t>等</a:t>
            </a:r>
            <a:endParaRPr lang="en-US" altLang="ja-JP" dirty="0" smtClean="0">
              <a:latin typeface="メイリオ" pitchFamily="50" charset="-128"/>
              <a:ea typeface="メイリオ" pitchFamily="50" charset="-128"/>
              <a:cs typeface="メイリオ" pitchFamily="50" charset="-128"/>
            </a:endParaRPr>
          </a:p>
          <a:p>
            <a:pPr>
              <a:spcBef>
                <a:spcPts val="2400"/>
              </a:spcBef>
              <a:buFont typeface="Wingdings" pitchFamily="2" charset="2"/>
              <a:buChar char="§"/>
            </a:pPr>
            <a:r>
              <a:rPr lang="ja-JP" altLang="en-US" dirty="0" smtClean="0">
                <a:solidFill>
                  <a:srgbClr val="FFC000"/>
                </a:solidFill>
                <a:latin typeface="メイリオ" pitchFamily="50" charset="-128"/>
                <a:ea typeface="メイリオ" pitchFamily="50" charset="-128"/>
                <a:cs typeface="メイリオ" pitchFamily="50" charset="-128"/>
              </a:rPr>
              <a:t>すばる望遠鏡・</a:t>
            </a:r>
            <a:r>
              <a:rPr lang="en-US" altLang="ja-JP" dirty="0" smtClean="0">
                <a:solidFill>
                  <a:srgbClr val="FFC000"/>
                </a:solidFill>
                <a:latin typeface="メイリオ" pitchFamily="50" charset="-128"/>
                <a:ea typeface="メイリオ" pitchFamily="50" charset="-128"/>
                <a:cs typeface="メイリオ" pitchFamily="50" charset="-128"/>
              </a:rPr>
              <a:t>ALMA </a:t>
            </a:r>
            <a:r>
              <a:rPr lang="ja-JP" altLang="en-US" dirty="0" smtClean="0">
                <a:solidFill>
                  <a:srgbClr val="FFC000"/>
                </a:solidFill>
                <a:latin typeface="メイリオ" pitchFamily="50" charset="-128"/>
                <a:ea typeface="メイリオ" pitchFamily="50" charset="-128"/>
                <a:cs typeface="メイリオ" pitchFamily="50" charset="-128"/>
              </a:rPr>
              <a:t>の処理済みデータ取得</a:t>
            </a:r>
            <a:endParaRPr lang="en-US" altLang="ja-JP" dirty="0" smtClean="0">
              <a:solidFill>
                <a:srgbClr val="FFC000"/>
              </a:solidFill>
              <a:latin typeface="メイリオ" pitchFamily="50" charset="-128"/>
              <a:ea typeface="メイリオ" pitchFamily="50" charset="-128"/>
              <a:cs typeface="メイリオ" pitchFamily="50" charset="-128"/>
            </a:endParaRPr>
          </a:p>
          <a:p>
            <a:pPr lvl="1">
              <a:spcBef>
                <a:spcPts val="2400"/>
              </a:spcBef>
              <a:buFont typeface="メイリオ" panose="020B0604030504040204" pitchFamily="50" charset="-128"/>
              <a:buChar char="–"/>
            </a:pPr>
            <a:r>
              <a:rPr lang="ja-JP" altLang="en-US" dirty="0" smtClean="0">
                <a:latin typeface="メイリオ" pitchFamily="50" charset="-128"/>
                <a:ea typeface="メイリオ" pitchFamily="50" charset="-128"/>
                <a:cs typeface="メイリオ" pitchFamily="50" charset="-128"/>
              </a:rPr>
              <a:t>大量の生データをダウンロードする必要がありません。</a:t>
            </a:r>
            <a:endParaRPr lang="en-US" altLang="ja-JP" dirty="0" smtClean="0">
              <a:latin typeface="メイリオ" pitchFamily="50" charset="-128"/>
              <a:ea typeface="メイリオ" pitchFamily="50" charset="-128"/>
              <a:cs typeface="メイリオ" pitchFamily="50" charset="-128"/>
            </a:endParaRPr>
          </a:p>
          <a:p>
            <a:pPr lvl="1">
              <a:spcBef>
                <a:spcPts val="1200"/>
              </a:spcBef>
              <a:buFont typeface="Century Gothic" pitchFamily="34" charset="0"/>
              <a:buChar char="−"/>
            </a:pPr>
            <a:r>
              <a:rPr lang="ja-JP" altLang="en-US" dirty="0" smtClean="0">
                <a:latin typeface="メイリオ" pitchFamily="50" charset="-128"/>
                <a:ea typeface="メイリオ" pitchFamily="50" charset="-128"/>
                <a:cs typeface="メイリオ" pitchFamily="50" charset="-128"/>
              </a:rPr>
              <a:t>簡単に画像やスペクトルデータを確認することができます。</a:t>
            </a:r>
            <a:endParaRPr lang="en-US" altLang="ja-JP" dirty="0" smtClean="0">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2844" y="142852"/>
            <a:ext cx="9001156" cy="732614"/>
          </a:xfrm>
        </p:spPr>
        <p:txBody>
          <a:bodyPr>
            <a:normAutofit/>
          </a:bodyPr>
          <a:lstStyle/>
          <a:p>
            <a:r>
              <a:rPr lang="ja-JP" altLang="en-US" b="0" dirty="0" smtClean="0">
                <a:effectLst/>
                <a:latin typeface="メイリオ" pitchFamily="50" charset="-128"/>
                <a:ea typeface="メイリオ" pitchFamily="50" charset="-128"/>
                <a:cs typeface="メイリオ" pitchFamily="50" charset="-128"/>
              </a:rPr>
              <a:t>複数天体を一度に検索する </a:t>
            </a:r>
            <a:r>
              <a:rPr lang="en-US" altLang="ja-JP" b="0" dirty="0" smtClean="0">
                <a:effectLst/>
                <a:latin typeface="メイリオ" pitchFamily="50" charset="-128"/>
                <a:ea typeface="メイリオ" pitchFamily="50" charset="-128"/>
                <a:cs typeface="メイリオ" pitchFamily="50" charset="-128"/>
              </a:rPr>
              <a:t>(2/2)</a:t>
            </a:r>
            <a:endParaRPr kumimoji="1" lang="ja-JP" altLang="en-US" b="0" dirty="0">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36512" y="916130"/>
            <a:ext cx="9144000" cy="928694"/>
          </a:xfrm>
        </p:spPr>
        <p:txBody>
          <a:bodyPr>
            <a:normAutofit fontScale="85000" lnSpcReduction="10000"/>
          </a:bodyPr>
          <a:lstStyle/>
          <a:p>
            <a:pPr>
              <a:lnSpc>
                <a:spcPct val="110000"/>
              </a:lnSpc>
              <a:spcBef>
                <a:spcPts val="1200"/>
              </a:spcBef>
              <a:buFont typeface="Wingdings" pitchFamily="2" charset="2"/>
              <a:buChar char="§"/>
            </a:pPr>
            <a:r>
              <a:rPr lang="ja-JP" altLang="en-US" dirty="0" smtClean="0">
                <a:latin typeface="メイリオ" pitchFamily="50" charset="-128"/>
                <a:ea typeface="メイリオ" pitchFamily="50" charset="-128"/>
                <a:cs typeface="メイリオ" pitchFamily="50" charset="-128"/>
              </a:rPr>
              <a:t>画像データは </a:t>
            </a:r>
            <a:r>
              <a:rPr lang="en-US" altLang="ja-JP" dirty="0" smtClean="0">
                <a:latin typeface="メイリオ" pitchFamily="50" charset="-128"/>
                <a:ea typeface="メイリオ" pitchFamily="50" charset="-128"/>
                <a:cs typeface="メイリオ" pitchFamily="50" charset="-128"/>
              </a:rPr>
              <a:t>tiff </a:t>
            </a:r>
            <a:r>
              <a:rPr lang="ja-JP" altLang="en-US" dirty="0" smtClean="0">
                <a:latin typeface="メイリオ" pitchFamily="50" charset="-128"/>
                <a:ea typeface="メイリオ" pitchFamily="50" charset="-128"/>
                <a:cs typeface="メイリオ" pitchFamily="50" charset="-128"/>
              </a:rPr>
              <a:t>形式。</a:t>
            </a:r>
            <a:r>
              <a:rPr lang="en-US" altLang="ja-JP" dirty="0" smtClean="0">
                <a:latin typeface="メイリオ" pitchFamily="50" charset="-128"/>
                <a:ea typeface="メイリオ" pitchFamily="50" charset="-128"/>
                <a:cs typeface="メイリオ" pitchFamily="50" charset="-128"/>
              </a:rPr>
              <a:t>Tiff </a:t>
            </a:r>
            <a:r>
              <a:rPr lang="ja-JP" altLang="en-US" dirty="0" smtClean="0">
                <a:latin typeface="メイリオ" pitchFamily="50" charset="-128"/>
                <a:ea typeface="メイリオ" pitchFamily="50" charset="-128"/>
                <a:cs typeface="メイリオ" pitchFamily="50" charset="-128"/>
              </a:rPr>
              <a:t>を表示できるアプリで開いてください。ブラウザーでは表示できないようです。</a:t>
            </a:r>
            <a:endParaRPr kumimoji="1" lang="ja-JP" altLang="en-US" dirty="0">
              <a:latin typeface="メイリオ" pitchFamily="50" charset="-128"/>
              <a:ea typeface="メイリオ" pitchFamily="50" charset="-128"/>
              <a:cs typeface="メイリオ" pitchFamily="50" charset="-128"/>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988840"/>
            <a:ext cx="7622081"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cstate="print"/>
          <a:srcRect/>
          <a:stretch>
            <a:fillRect/>
          </a:stretch>
        </p:blipFill>
        <p:spPr bwMode="auto">
          <a:xfrm>
            <a:off x="5868144" y="1741846"/>
            <a:ext cx="2507937" cy="2514286"/>
          </a:xfrm>
          <a:prstGeom prst="rect">
            <a:avLst/>
          </a:prstGeom>
          <a:noFill/>
          <a:ln w="9525">
            <a:noFill/>
            <a:miter lim="800000"/>
            <a:headEnd/>
            <a:tailEnd/>
          </a:ln>
        </p:spPr>
      </p:pic>
      <p:sp>
        <p:nvSpPr>
          <p:cNvPr id="7" name="円/楕円 6"/>
          <p:cNvSpPr/>
          <p:nvPr/>
        </p:nvSpPr>
        <p:spPr>
          <a:xfrm>
            <a:off x="722098" y="2998989"/>
            <a:ext cx="576861"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p:cNvCxnSpPr/>
          <p:nvPr/>
        </p:nvCxnSpPr>
        <p:spPr>
          <a:xfrm flipV="1">
            <a:off x="1298959" y="2492896"/>
            <a:ext cx="4569185" cy="596351"/>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pic>
        <p:nvPicPr>
          <p:cNvPr id="14" name="Picture 5"/>
          <p:cNvPicPr>
            <a:picLocks noChangeAspect="1" noChangeArrowheads="1"/>
          </p:cNvPicPr>
          <p:nvPr/>
        </p:nvPicPr>
        <p:blipFill>
          <a:blip r:embed="rId5" cstate="print"/>
          <a:srcRect/>
          <a:stretch>
            <a:fillRect/>
          </a:stretch>
        </p:blipFill>
        <p:spPr bwMode="auto">
          <a:xfrm>
            <a:off x="6048762" y="4330814"/>
            <a:ext cx="3095238" cy="2498413"/>
          </a:xfrm>
          <a:prstGeom prst="rect">
            <a:avLst/>
          </a:prstGeom>
          <a:noFill/>
          <a:ln w="9525">
            <a:noFill/>
            <a:miter lim="800000"/>
            <a:headEnd/>
            <a:tailEnd/>
          </a:ln>
        </p:spPr>
      </p:pic>
      <p:sp>
        <p:nvSpPr>
          <p:cNvPr id="15" name="円/楕円 14"/>
          <p:cNvSpPr/>
          <p:nvPr/>
        </p:nvSpPr>
        <p:spPr>
          <a:xfrm>
            <a:off x="664205" y="4466608"/>
            <a:ext cx="644586"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矢印コネクタ 15"/>
          <p:cNvCxnSpPr/>
          <p:nvPr/>
        </p:nvCxnSpPr>
        <p:spPr>
          <a:xfrm>
            <a:off x="1321195" y="4573766"/>
            <a:ext cx="4727567" cy="151378"/>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pic>
        <p:nvPicPr>
          <p:cNvPr id="18" name="Picture 6"/>
          <p:cNvPicPr>
            <a:picLocks noChangeAspect="1" noChangeArrowheads="1"/>
          </p:cNvPicPr>
          <p:nvPr/>
        </p:nvPicPr>
        <p:blipFill>
          <a:blip r:embed="rId6" cstate="print"/>
          <a:srcRect/>
          <a:stretch>
            <a:fillRect/>
          </a:stretch>
        </p:blipFill>
        <p:spPr bwMode="auto">
          <a:xfrm>
            <a:off x="2995037" y="4883830"/>
            <a:ext cx="2971429" cy="1945397"/>
          </a:xfrm>
          <a:prstGeom prst="rect">
            <a:avLst/>
          </a:prstGeom>
          <a:noFill/>
          <a:ln w="9525">
            <a:noFill/>
            <a:miter lim="800000"/>
            <a:headEnd/>
            <a:tailEnd/>
          </a:ln>
        </p:spPr>
      </p:pic>
      <p:sp>
        <p:nvSpPr>
          <p:cNvPr id="19" name="円/楕円 18"/>
          <p:cNvSpPr/>
          <p:nvPr/>
        </p:nvSpPr>
        <p:spPr>
          <a:xfrm>
            <a:off x="688789" y="4955894"/>
            <a:ext cx="644586"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矢印コネクタ 19"/>
          <p:cNvCxnSpPr/>
          <p:nvPr/>
        </p:nvCxnSpPr>
        <p:spPr>
          <a:xfrm>
            <a:off x="1353303" y="5072883"/>
            <a:ext cx="1641734" cy="238157"/>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60359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907704" y="2780928"/>
            <a:ext cx="5314275" cy="707886"/>
          </a:xfrm>
          <a:prstGeom prst="rect">
            <a:avLst/>
          </a:prstGeom>
        </p:spPr>
        <p:txBody>
          <a:bodyPr wrap="none">
            <a:spAutoFit/>
          </a:bodyPr>
          <a:lstStyle/>
          <a:p>
            <a:r>
              <a:rPr lang="ja-JP" altLang="en-US" sz="4000" dirty="0" smtClean="0">
                <a:solidFill>
                  <a:srgbClr val="FFC000"/>
                </a:solidFill>
                <a:latin typeface="メイリオ" pitchFamily="50" charset="-128"/>
                <a:ea typeface="メイリオ" pitchFamily="50" charset="-128"/>
                <a:cs typeface="メイリオ" pitchFamily="50" charset="-128"/>
              </a:rPr>
              <a:t>複数サービス同時検索</a:t>
            </a:r>
            <a:endParaRPr lang="ja-JP" altLang="en-US" sz="4000" dirty="0">
              <a:solidFill>
                <a:srgbClr val="FFC000"/>
              </a:solidFill>
            </a:endParaRPr>
          </a:p>
        </p:txBody>
      </p:sp>
    </p:spTree>
    <p:extLst>
      <p:ext uri="{BB962C8B-B14F-4D97-AF65-F5344CB8AC3E}">
        <p14:creationId xmlns:p14="http://schemas.microsoft.com/office/powerpoint/2010/main" val="16033870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4033" y="3409509"/>
            <a:ext cx="6762463" cy="2969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58097" y="260648"/>
            <a:ext cx="9202097" cy="584775"/>
          </a:xfrm>
        </p:spPr>
        <p:txBody>
          <a:bodyPr wrap="square" lIns="0" rIns="0">
            <a:spAutoFit/>
          </a:bodyPr>
          <a:lstStyle/>
          <a:p>
            <a:pPr marL="0" algn="ctr"/>
            <a:r>
              <a:rPr lang="ja-JP" altLang="en-US" sz="3200" b="0" dirty="0" smtClean="0">
                <a:effectLst/>
                <a:latin typeface="メイリオ" pitchFamily="50" charset="-128"/>
                <a:ea typeface="メイリオ" pitchFamily="50" charset="-128"/>
                <a:cs typeface="メイリオ" pitchFamily="50" charset="-128"/>
              </a:rPr>
              <a:t>銀河中心のデータを全サービスから取得 </a:t>
            </a:r>
            <a:r>
              <a:rPr lang="en-US" altLang="ja-JP" sz="3200" b="0" dirty="0" smtClean="0">
                <a:effectLst/>
                <a:latin typeface="メイリオ" pitchFamily="50" charset="-128"/>
                <a:ea typeface="メイリオ" pitchFamily="50" charset="-128"/>
                <a:cs typeface="メイリオ" pitchFamily="50" charset="-128"/>
              </a:rPr>
              <a:t>(1/2)</a:t>
            </a:r>
            <a:endParaRPr kumimoji="1" lang="ja-JP" altLang="en-US" sz="3200" b="0" dirty="0">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428596" y="1000108"/>
            <a:ext cx="8229600" cy="2143140"/>
          </a:xfrm>
        </p:spPr>
        <p:txBody>
          <a:bodyPr>
            <a:normAutofit fontScale="92500"/>
          </a:bodyPr>
          <a:lstStyle/>
          <a:p>
            <a:pPr>
              <a:buFont typeface="Wingdings" pitchFamily="2" charset="2"/>
              <a:buChar char="§"/>
            </a:pPr>
            <a:r>
              <a:rPr lang="ja-JP" altLang="en-US" dirty="0" smtClean="0">
                <a:latin typeface="メイリオ" pitchFamily="50" charset="-128"/>
                <a:ea typeface="メイリオ" pitchFamily="50" charset="-128"/>
                <a:cs typeface="メイリオ" pitchFamily="50" charset="-128"/>
              </a:rPr>
              <a:t>銀河中心のデータについて、すべての </a:t>
            </a:r>
            <a:r>
              <a:rPr lang="en-US" altLang="ja-JP" dirty="0" smtClean="0">
                <a:latin typeface="メイリオ" pitchFamily="50" charset="-128"/>
                <a:ea typeface="メイリオ" pitchFamily="50" charset="-128"/>
                <a:cs typeface="メイリオ" pitchFamily="50" charset="-128"/>
              </a:rPr>
              <a:t>VO </a:t>
            </a:r>
            <a:r>
              <a:rPr lang="ja-JP" altLang="en-US" dirty="0" smtClean="0">
                <a:latin typeface="メイリオ" pitchFamily="50" charset="-128"/>
                <a:ea typeface="メイリオ" pitchFamily="50" charset="-128"/>
                <a:cs typeface="メイリオ" pitchFamily="50" charset="-128"/>
              </a:rPr>
              <a:t>サービスに対して検索実行してみましょう。</a:t>
            </a:r>
            <a:endParaRPr lang="en-US" altLang="ja-JP" dirty="0" smtClean="0">
              <a:latin typeface="メイリオ" pitchFamily="50" charset="-128"/>
              <a:ea typeface="メイリオ" pitchFamily="50" charset="-128"/>
              <a:cs typeface="メイリオ" pitchFamily="50" charset="-128"/>
            </a:endParaRPr>
          </a:p>
          <a:p>
            <a:pPr>
              <a:spcBef>
                <a:spcPts val="1200"/>
              </a:spcBef>
              <a:buFont typeface="Wingdings" pitchFamily="2" charset="2"/>
              <a:buChar char="§"/>
            </a:pPr>
            <a:r>
              <a:rPr lang="ja-JP" altLang="en-US" dirty="0" smtClean="0">
                <a:latin typeface="メイリオ" pitchFamily="50" charset="-128"/>
                <a:ea typeface="メイリオ" pitchFamily="50" charset="-128"/>
                <a:cs typeface="メイリオ" pitchFamily="50" charset="-128"/>
              </a:rPr>
              <a:t>座標 </a:t>
            </a:r>
            <a:r>
              <a:rPr lang="en-US" altLang="ja-JP" dirty="0" smtClean="0">
                <a:latin typeface="メイリオ" pitchFamily="50" charset="-128"/>
                <a:ea typeface="メイリオ" pitchFamily="50" charset="-128"/>
                <a:cs typeface="メイリオ" pitchFamily="50" charset="-128"/>
              </a:rPr>
              <a:t>“0 0” </a:t>
            </a:r>
            <a:r>
              <a:rPr lang="ja-JP" altLang="en-US" dirty="0" smtClean="0">
                <a:latin typeface="メイリオ" pitchFamily="50" charset="-128"/>
                <a:ea typeface="メイリオ" pitchFamily="50" charset="-128"/>
                <a:cs typeface="メイリオ" pitchFamily="50" charset="-128"/>
              </a:rPr>
              <a:t>を入力し、座標系 </a:t>
            </a:r>
            <a:r>
              <a:rPr lang="en-US" altLang="ja-JP" dirty="0" smtClean="0">
                <a:latin typeface="メイリオ" pitchFamily="50" charset="-128"/>
                <a:ea typeface="メイリオ" pitchFamily="50" charset="-128"/>
                <a:cs typeface="メイリオ" pitchFamily="50" charset="-128"/>
              </a:rPr>
              <a:t>“Galactic” </a:t>
            </a:r>
            <a:r>
              <a:rPr lang="ja-JP" altLang="en-US" dirty="0" smtClean="0">
                <a:latin typeface="メイリオ" pitchFamily="50" charset="-128"/>
                <a:ea typeface="メイリオ" pitchFamily="50" charset="-128"/>
                <a:cs typeface="メイリオ" pitchFamily="50" charset="-128"/>
              </a:rPr>
              <a:t>を選択し、半径は </a:t>
            </a:r>
            <a:r>
              <a:rPr lang="en-US" altLang="ja-JP" dirty="0" smtClean="0">
                <a:latin typeface="メイリオ" pitchFamily="50" charset="-128"/>
                <a:ea typeface="メイリオ" pitchFamily="50" charset="-128"/>
                <a:cs typeface="メイリオ" pitchFamily="50" charset="-128"/>
              </a:rPr>
              <a:t>60 </a:t>
            </a:r>
            <a:r>
              <a:rPr lang="en-US" altLang="ja-JP" dirty="0" err="1" smtClean="0">
                <a:latin typeface="メイリオ" pitchFamily="50" charset="-128"/>
                <a:ea typeface="メイリオ" pitchFamily="50" charset="-128"/>
                <a:cs typeface="メイリオ" pitchFamily="50" charset="-128"/>
              </a:rPr>
              <a:t>arcmin</a:t>
            </a:r>
            <a:r>
              <a:rPr lang="en-US" altLang="ja-JP" dirty="0" smtClean="0">
                <a:latin typeface="メイリオ" pitchFamily="50" charset="-128"/>
                <a:ea typeface="メイリオ" pitchFamily="50" charset="-128"/>
                <a:cs typeface="メイリオ" pitchFamily="50" charset="-128"/>
              </a:rPr>
              <a:t> </a:t>
            </a:r>
            <a:r>
              <a:rPr lang="ja-JP" altLang="en-US" dirty="0" smtClean="0">
                <a:latin typeface="メイリオ" pitchFamily="50" charset="-128"/>
                <a:ea typeface="メイリオ" pitchFamily="50" charset="-128"/>
                <a:cs typeface="メイリオ" pitchFamily="50" charset="-128"/>
              </a:rPr>
              <a:t>として検索を実行</a:t>
            </a:r>
            <a:endParaRPr kumimoji="1" lang="ja-JP" altLang="en-US" dirty="0">
              <a:latin typeface="メイリオ" pitchFamily="50" charset="-128"/>
              <a:ea typeface="メイリオ" pitchFamily="50" charset="-128"/>
              <a:cs typeface="メイリオ" pitchFamily="50" charset="-128"/>
            </a:endParaRPr>
          </a:p>
        </p:txBody>
      </p:sp>
      <p:pic>
        <p:nvPicPr>
          <p:cNvPr id="3074" name="Picture 2"/>
          <p:cNvPicPr>
            <a:picLocks noChangeAspect="1" noChangeArrowheads="1"/>
          </p:cNvPicPr>
          <p:nvPr/>
        </p:nvPicPr>
        <p:blipFill>
          <a:blip r:embed="rId4" cstate="print"/>
          <a:srcRect/>
          <a:stretch>
            <a:fillRect/>
          </a:stretch>
        </p:blipFill>
        <p:spPr bwMode="auto">
          <a:xfrm>
            <a:off x="214282" y="3429000"/>
            <a:ext cx="1912381" cy="1523810"/>
          </a:xfrm>
          <a:prstGeom prst="rect">
            <a:avLst/>
          </a:prstGeom>
          <a:noFill/>
          <a:ln w="9525">
            <a:noFill/>
            <a:miter lim="800000"/>
            <a:headEnd/>
            <a:tailEnd/>
          </a:ln>
        </p:spPr>
      </p:pic>
      <p:sp>
        <p:nvSpPr>
          <p:cNvPr id="6" name="円/楕円 5"/>
          <p:cNvSpPr/>
          <p:nvPr/>
        </p:nvSpPr>
        <p:spPr>
          <a:xfrm>
            <a:off x="357158" y="4162630"/>
            <a:ext cx="1143008"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3959308" y="5211510"/>
            <a:ext cx="1143008"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3831626" y="4121921"/>
            <a:ext cx="1143008"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4896529" y="4383210"/>
            <a:ext cx="857256"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p:cNvCxnSpPr/>
          <p:nvPr/>
        </p:nvCxnSpPr>
        <p:spPr>
          <a:xfrm>
            <a:off x="1714480" y="4286256"/>
            <a:ext cx="1000132" cy="1588"/>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55369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3967" y="1124744"/>
            <a:ext cx="5466863" cy="5123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0" y="260648"/>
            <a:ext cx="9144000" cy="661176"/>
          </a:xfrm>
        </p:spPr>
        <p:txBody>
          <a:bodyPr>
            <a:normAutofit fontScale="90000"/>
          </a:bodyPr>
          <a:lstStyle/>
          <a:p>
            <a:pPr marL="0" algn="ctr"/>
            <a:r>
              <a:rPr lang="ja-JP" altLang="en-US" sz="3600" b="0" dirty="0" smtClean="0">
                <a:effectLst/>
                <a:latin typeface="メイリオ" pitchFamily="50" charset="-128"/>
                <a:ea typeface="メイリオ" pitchFamily="50" charset="-128"/>
                <a:cs typeface="メイリオ" pitchFamily="50" charset="-128"/>
              </a:rPr>
              <a:t>銀河中心のデータを全サービスから取得 </a:t>
            </a:r>
            <a:r>
              <a:rPr lang="en-US" altLang="ja-JP" sz="3600" b="0" dirty="0" smtClean="0">
                <a:effectLst/>
                <a:latin typeface="メイリオ" pitchFamily="50" charset="-128"/>
                <a:ea typeface="メイリオ" pitchFamily="50" charset="-128"/>
                <a:cs typeface="メイリオ" pitchFamily="50" charset="-128"/>
              </a:rPr>
              <a:t>(2/2)</a:t>
            </a:r>
            <a:endParaRPr kumimoji="1" lang="ja-JP" altLang="en-US" sz="3600" b="0" dirty="0">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0" y="1124744"/>
            <a:ext cx="3635896" cy="5544616"/>
          </a:xfrm>
        </p:spPr>
        <p:txBody>
          <a:bodyPr>
            <a:noAutofit/>
          </a:bodyPr>
          <a:lstStyle/>
          <a:p>
            <a:pPr>
              <a:lnSpc>
                <a:spcPts val="2600"/>
              </a:lnSpc>
              <a:spcBef>
                <a:spcPts val="1200"/>
              </a:spcBef>
              <a:buFont typeface="Wingdings" pitchFamily="2" charset="2"/>
              <a:buChar char="§"/>
            </a:pPr>
            <a:r>
              <a:rPr kumimoji="1" lang="ja-JP" altLang="en-US" sz="2400" dirty="0" smtClean="0">
                <a:latin typeface="メイリオ" pitchFamily="50" charset="-128"/>
                <a:ea typeface="メイリオ" pitchFamily="50" charset="-128"/>
                <a:cs typeface="メイリオ" pitchFamily="50" charset="-128"/>
              </a:rPr>
              <a:t>約</a:t>
            </a:r>
            <a:r>
              <a:rPr kumimoji="1" lang="en-US" altLang="ja-JP" sz="2400" dirty="0" smtClean="0">
                <a:latin typeface="メイリオ" pitchFamily="50" charset="-128"/>
                <a:ea typeface="メイリオ" pitchFamily="50" charset="-128"/>
                <a:cs typeface="メイリオ" pitchFamily="50" charset="-128"/>
              </a:rPr>
              <a:t>10</a:t>
            </a:r>
            <a:r>
              <a:rPr kumimoji="1" lang="ja-JP" altLang="en-US" sz="2400" dirty="0" smtClean="0">
                <a:latin typeface="メイリオ" pitchFamily="50" charset="-128"/>
                <a:ea typeface="メイリオ" pitchFamily="50" charset="-128"/>
                <a:cs typeface="メイリオ" pitchFamily="50" charset="-128"/>
              </a:rPr>
              <a:t>分で検索終了</a:t>
            </a:r>
            <a:endParaRPr kumimoji="1" lang="en-US" altLang="ja-JP" sz="2400" dirty="0" smtClean="0">
              <a:latin typeface="メイリオ" pitchFamily="50" charset="-128"/>
              <a:ea typeface="メイリオ" pitchFamily="50" charset="-128"/>
              <a:cs typeface="メイリオ" pitchFamily="50" charset="-128"/>
            </a:endParaRPr>
          </a:p>
          <a:p>
            <a:pPr>
              <a:lnSpc>
                <a:spcPts val="2600"/>
              </a:lnSpc>
              <a:spcBef>
                <a:spcPts val="1200"/>
              </a:spcBef>
              <a:buFont typeface="Wingdings" pitchFamily="2" charset="2"/>
              <a:buChar char="§"/>
            </a:pPr>
            <a:r>
              <a:rPr lang="en-US" altLang="ja-JP" sz="2400" dirty="0" smtClean="0">
                <a:latin typeface="メイリオ" pitchFamily="50" charset="-128"/>
                <a:ea typeface="メイリオ" pitchFamily="50" charset="-128"/>
                <a:cs typeface="メイリオ" pitchFamily="50" charset="-128"/>
              </a:rPr>
              <a:t>~12000</a:t>
            </a:r>
            <a:r>
              <a:rPr lang="ja-JP" altLang="en-US" sz="2400" dirty="0" smtClean="0">
                <a:latin typeface="メイリオ" pitchFamily="50" charset="-128"/>
                <a:ea typeface="メイリオ" pitchFamily="50" charset="-128"/>
                <a:cs typeface="メイリオ" pitchFamily="50" charset="-128"/>
              </a:rPr>
              <a:t> 件</a:t>
            </a:r>
            <a:r>
              <a:rPr kumimoji="1" lang="ja-JP" altLang="en-US" sz="2400" dirty="0" smtClean="0">
                <a:latin typeface="メイリオ" pitchFamily="50" charset="-128"/>
                <a:ea typeface="メイリオ" pitchFamily="50" charset="-128"/>
                <a:cs typeface="メイリオ" pitchFamily="50" charset="-128"/>
              </a:rPr>
              <a:t>のサービスに問い合わせ、</a:t>
            </a:r>
            <a:r>
              <a:rPr kumimoji="1" lang="en-US" altLang="ja-JP" sz="2400" dirty="0" smtClean="0">
                <a:latin typeface="メイリオ" pitchFamily="50" charset="-128"/>
                <a:ea typeface="メイリオ" pitchFamily="50" charset="-128"/>
                <a:cs typeface="メイリオ" pitchFamily="50" charset="-128"/>
              </a:rPr>
              <a:t>~154 </a:t>
            </a:r>
            <a:r>
              <a:rPr kumimoji="1" lang="ja-JP" altLang="en-US" sz="2400" dirty="0" smtClean="0">
                <a:latin typeface="メイリオ" pitchFamily="50" charset="-128"/>
                <a:ea typeface="メイリオ" pitchFamily="50" charset="-128"/>
                <a:cs typeface="メイリオ" pitchFamily="50" charset="-128"/>
              </a:rPr>
              <a:t>件</a:t>
            </a:r>
            <a:r>
              <a:rPr lang="ja-JP" altLang="en-US" sz="2400" dirty="0" smtClean="0">
                <a:latin typeface="メイリオ" pitchFamily="50" charset="-128"/>
                <a:ea typeface="メイリオ" pitchFamily="50" charset="-128"/>
                <a:cs typeface="メイリオ" pitchFamily="50" charset="-128"/>
              </a:rPr>
              <a:t>のサービスから</a:t>
            </a:r>
            <a:r>
              <a:rPr kumimoji="1" lang="ja-JP" altLang="en-US" sz="2400" dirty="0" smtClean="0">
                <a:latin typeface="メイリオ" pitchFamily="50" charset="-128"/>
                <a:ea typeface="メイリオ" pitchFamily="50" charset="-128"/>
                <a:cs typeface="メイリオ" pitchFamily="50" charset="-128"/>
              </a:rPr>
              <a:t>結果が得られました。</a:t>
            </a:r>
            <a:endParaRPr kumimoji="1" lang="en-US" altLang="ja-JP" sz="2400" dirty="0" smtClean="0">
              <a:latin typeface="メイリオ" pitchFamily="50" charset="-128"/>
              <a:ea typeface="メイリオ" pitchFamily="50" charset="-128"/>
              <a:cs typeface="メイリオ" pitchFamily="50" charset="-128"/>
            </a:endParaRPr>
          </a:p>
          <a:p>
            <a:pPr>
              <a:lnSpc>
                <a:spcPts val="2600"/>
              </a:lnSpc>
              <a:spcBef>
                <a:spcPts val="1200"/>
              </a:spcBef>
              <a:buFont typeface="Wingdings" pitchFamily="2" charset="2"/>
              <a:buChar char="§"/>
            </a:pPr>
            <a:r>
              <a:rPr kumimoji="1" lang="en-US" altLang="ja-JP" sz="2400" dirty="0" smtClean="0">
                <a:latin typeface="メイリオ" pitchFamily="50" charset="-128"/>
                <a:ea typeface="メイリオ" pitchFamily="50" charset="-128"/>
                <a:cs typeface="メイリオ" pitchFamily="50" charset="-128"/>
              </a:rPr>
              <a:t>Result </a:t>
            </a:r>
            <a:r>
              <a:rPr kumimoji="1" lang="ja-JP" altLang="en-US" sz="2400" dirty="0" smtClean="0">
                <a:latin typeface="メイリオ" pitchFamily="50" charset="-128"/>
                <a:ea typeface="メイリオ" pitchFamily="50" charset="-128"/>
                <a:cs typeface="メイリオ" pitchFamily="50" charset="-128"/>
              </a:rPr>
              <a:t>リンクをクリックして結果を表示。</a:t>
            </a:r>
            <a:endParaRPr kumimoji="1" lang="en-US" altLang="ja-JP" sz="2400" dirty="0" smtClean="0">
              <a:latin typeface="メイリオ" pitchFamily="50" charset="-128"/>
              <a:ea typeface="メイリオ" pitchFamily="50" charset="-128"/>
              <a:cs typeface="メイリオ" pitchFamily="50" charset="-128"/>
            </a:endParaRPr>
          </a:p>
          <a:p>
            <a:pPr>
              <a:lnSpc>
                <a:spcPts val="2600"/>
              </a:lnSpc>
              <a:spcBef>
                <a:spcPts val="1200"/>
              </a:spcBef>
              <a:buFont typeface="Wingdings" pitchFamily="2" charset="2"/>
              <a:buChar char="§"/>
            </a:pPr>
            <a:r>
              <a:rPr kumimoji="1" lang="ja-JP" altLang="en-US" sz="2400" dirty="0" smtClean="0">
                <a:latin typeface="メイリオ" pitchFamily="50" charset="-128"/>
                <a:ea typeface="メイリオ" pitchFamily="50" charset="-128"/>
                <a:cs typeface="メイリオ" pitchFamily="50" charset="-128"/>
              </a:rPr>
              <a:t>右ボタンクリックで、</a:t>
            </a:r>
            <a:r>
              <a:rPr lang="ja-JP" altLang="en-US" sz="2400" dirty="0" smtClean="0">
                <a:latin typeface="メイリオ" pitchFamily="50" charset="-128"/>
                <a:ea typeface="メイリオ" pitchFamily="50" charset="-128"/>
                <a:cs typeface="メイリオ" pitchFamily="50" charset="-128"/>
              </a:rPr>
              <a:t>「</a:t>
            </a:r>
            <a:r>
              <a:rPr kumimoji="1" lang="ja-JP" altLang="en-US" sz="2400" dirty="0" smtClean="0">
                <a:latin typeface="メイリオ" pitchFamily="50" charset="-128"/>
                <a:ea typeface="メイリオ" pitchFamily="50" charset="-128"/>
                <a:cs typeface="メイリオ" pitchFamily="50" charset="-128"/>
              </a:rPr>
              <a:t>リンクを新しいタブで開く</a:t>
            </a:r>
            <a:r>
              <a:rPr lang="ja-JP" altLang="en-US" sz="2400" dirty="0" smtClean="0">
                <a:latin typeface="メイリオ" pitchFamily="50" charset="-128"/>
                <a:ea typeface="メイリオ" pitchFamily="50" charset="-128"/>
                <a:cs typeface="メイリオ" pitchFamily="50" charset="-128"/>
              </a:rPr>
              <a:t>」</a:t>
            </a:r>
            <a:r>
              <a:rPr kumimoji="1" lang="ja-JP" altLang="en-US" sz="2400" dirty="0" smtClean="0">
                <a:latin typeface="メイリオ" pitchFamily="50" charset="-128"/>
                <a:ea typeface="メイリオ" pitchFamily="50" charset="-128"/>
                <a:cs typeface="メイリオ" pitchFamily="50" charset="-128"/>
              </a:rPr>
              <a:t>を選択すると、ステータス画面が消えないので便利</a:t>
            </a:r>
            <a:endParaRPr kumimoji="1" lang="ja-JP" altLang="en-US" sz="2400" dirty="0">
              <a:latin typeface="メイリオ" pitchFamily="50" charset="-128"/>
              <a:ea typeface="メイリオ" pitchFamily="50" charset="-128"/>
              <a:cs typeface="メイリオ" pitchFamily="50" charset="-128"/>
            </a:endParaRPr>
          </a:p>
        </p:txBody>
      </p:sp>
      <p:sp>
        <p:nvSpPr>
          <p:cNvPr id="6" name="円/楕円 5"/>
          <p:cNvSpPr/>
          <p:nvPr/>
        </p:nvSpPr>
        <p:spPr>
          <a:xfrm>
            <a:off x="8578407" y="2132856"/>
            <a:ext cx="428628"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8428929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107504" y="2852936"/>
            <a:ext cx="9144000" cy="589738"/>
          </a:xfrm>
        </p:spPr>
        <p:txBody>
          <a:bodyPr>
            <a:noAutofit/>
          </a:bodyPr>
          <a:lstStyle/>
          <a:p>
            <a:r>
              <a:rPr kumimoji="1" lang="ja-JP" altLang="en-US" sz="4000" b="0" dirty="0" smtClean="0">
                <a:effectLst/>
                <a:latin typeface="メイリオ" pitchFamily="50" charset="-128"/>
                <a:ea typeface="メイリオ" pitchFamily="50" charset="-128"/>
                <a:cs typeface="メイリオ" pitchFamily="50" charset="-128"/>
              </a:rPr>
              <a:t>検索結果をプロットしてみる</a:t>
            </a:r>
            <a:endParaRPr kumimoji="1" lang="ja-JP" altLang="en-US" sz="4000" b="0" dirty="0">
              <a:effectLst/>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829354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3646030"/>
            <a:ext cx="4352925" cy="319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457200" y="-18258"/>
            <a:ext cx="8229600" cy="946928"/>
          </a:xfrm>
        </p:spPr>
        <p:txBody>
          <a:bodyPr/>
          <a:lstStyle/>
          <a:p>
            <a:r>
              <a:rPr lang="ja-JP" altLang="en-US" b="0" dirty="0" smtClean="0">
                <a:effectLst/>
                <a:latin typeface="メイリオ" pitchFamily="50" charset="-128"/>
                <a:ea typeface="メイリオ" pitchFamily="50" charset="-128"/>
                <a:cs typeface="メイリオ" pitchFamily="50" charset="-128"/>
              </a:rPr>
              <a:t>星の </a:t>
            </a:r>
            <a:r>
              <a:rPr lang="en-US" altLang="ja-JP" b="0" dirty="0" smtClean="0">
                <a:effectLst/>
                <a:latin typeface="メイリオ" pitchFamily="50" charset="-128"/>
                <a:ea typeface="メイリオ" pitchFamily="50" charset="-128"/>
                <a:cs typeface="メイリオ" pitchFamily="50" charset="-128"/>
              </a:rPr>
              <a:t>HR </a:t>
            </a:r>
            <a:r>
              <a:rPr lang="ja-JP" altLang="en-US" b="0" dirty="0" smtClean="0">
                <a:effectLst/>
                <a:latin typeface="メイリオ" pitchFamily="50" charset="-128"/>
                <a:ea typeface="メイリオ" pitchFamily="50" charset="-128"/>
                <a:cs typeface="メイリオ" pitchFamily="50" charset="-128"/>
              </a:rPr>
              <a:t>図を作成する </a:t>
            </a:r>
            <a:r>
              <a:rPr lang="en-US" altLang="ja-JP" b="0" dirty="0" smtClean="0">
                <a:effectLst/>
                <a:latin typeface="メイリオ" pitchFamily="50" charset="-128"/>
                <a:ea typeface="メイリオ" pitchFamily="50" charset="-128"/>
                <a:cs typeface="メイリオ" pitchFamily="50" charset="-128"/>
              </a:rPr>
              <a:t>(1/4)</a:t>
            </a:r>
            <a:endParaRPr kumimoji="1" lang="ja-JP" altLang="en-US" b="0" dirty="0">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108520" y="721196"/>
            <a:ext cx="9396536" cy="3571900"/>
          </a:xfrm>
        </p:spPr>
        <p:txBody>
          <a:bodyPr>
            <a:normAutofit/>
          </a:bodyPr>
          <a:lstStyle/>
          <a:p>
            <a:pPr>
              <a:buFont typeface="Wingdings" pitchFamily="2" charset="2"/>
              <a:buChar char="§"/>
            </a:pPr>
            <a:r>
              <a:rPr lang="en-US" altLang="ja-JP" dirty="0" err="1" smtClean="0">
                <a:latin typeface="メイリオ" pitchFamily="50" charset="-128"/>
                <a:ea typeface="メイリオ" pitchFamily="50" charset="-128"/>
                <a:cs typeface="メイリオ" pitchFamily="50" charset="-128"/>
              </a:rPr>
              <a:t>Hipparcos</a:t>
            </a:r>
            <a:r>
              <a:rPr lang="ja-JP" altLang="en-US" dirty="0" smtClean="0">
                <a:latin typeface="メイリオ" pitchFamily="50" charset="-128"/>
                <a:ea typeface="メイリオ" pitchFamily="50" charset="-128"/>
                <a:cs typeface="メイリオ" pitchFamily="50" charset="-128"/>
              </a:rPr>
              <a:t> カタログを使って星の </a:t>
            </a:r>
            <a:r>
              <a:rPr lang="en-US" altLang="ja-JP" dirty="0" smtClean="0">
                <a:latin typeface="メイリオ" pitchFamily="50" charset="-128"/>
                <a:ea typeface="メイリオ" pitchFamily="50" charset="-128"/>
                <a:cs typeface="メイリオ" pitchFamily="50" charset="-128"/>
              </a:rPr>
              <a:t>HR </a:t>
            </a:r>
            <a:r>
              <a:rPr lang="ja-JP" altLang="en-US" dirty="0" smtClean="0">
                <a:latin typeface="メイリオ" pitchFamily="50" charset="-128"/>
                <a:ea typeface="メイリオ" pitchFamily="50" charset="-128"/>
                <a:cs typeface="メイリオ" pitchFamily="50" charset="-128"/>
              </a:rPr>
              <a:t>図を作成してみます。</a:t>
            </a:r>
          </a:p>
          <a:p>
            <a:pPr>
              <a:buFont typeface="Wingdings" pitchFamily="2" charset="2"/>
              <a:buChar char="§"/>
            </a:pPr>
            <a:r>
              <a:rPr lang="en-US" altLang="ja-JP" dirty="0" smtClean="0">
                <a:latin typeface="メイリオ" pitchFamily="50" charset="-128"/>
                <a:ea typeface="メイリオ" pitchFamily="50" charset="-128"/>
                <a:cs typeface="メイリオ" pitchFamily="50" charset="-128"/>
              </a:rPr>
              <a:t>Category</a:t>
            </a:r>
            <a:r>
              <a:rPr lang="ja-JP" altLang="en-US" dirty="0">
                <a:latin typeface="メイリオ" pitchFamily="50" charset="-128"/>
                <a:ea typeface="メイリオ" pitchFamily="50" charset="-128"/>
                <a:cs typeface="メイリオ" pitchFamily="50" charset="-128"/>
              </a:rPr>
              <a:t> </a:t>
            </a:r>
            <a:r>
              <a:rPr lang="en-US" altLang="ja-JP" dirty="0" smtClean="0">
                <a:latin typeface="メイリオ" pitchFamily="50" charset="-128"/>
                <a:ea typeface="メイリオ" pitchFamily="50" charset="-128"/>
                <a:cs typeface="メイリオ" pitchFamily="50" charset="-128"/>
              </a:rPr>
              <a:t>(Manual) </a:t>
            </a:r>
            <a:r>
              <a:rPr lang="ja-JP" altLang="en-US" dirty="0" smtClean="0">
                <a:latin typeface="メイリオ" pitchFamily="50" charset="-128"/>
                <a:ea typeface="メイリオ" pitchFamily="50" charset="-128"/>
                <a:cs typeface="メイリオ" pitchFamily="50" charset="-128"/>
              </a:rPr>
              <a:t>ページを開き、カテゴリ </a:t>
            </a:r>
            <a:r>
              <a:rPr lang="en-US" altLang="ja-JP" dirty="0" smtClean="0">
                <a:latin typeface="メイリオ" pitchFamily="50" charset="-128"/>
                <a:ea typeface="メイリオ" pitchFamily="50" charset="-128"/>
                <a:cs typeface="メイリオ" pitchFamily="50" charset="-128"/>
              </a:rPr>
              <a:t>“observatory” </a:t>
            </a:r>
            <a:r>
              <a:rPr lang="ja-JP" altLang="en-US" dirty="0" smtClean="0">
                <a:latin typeface="メイリオ" pitchFamily="50" charset="-128"/>
                <a:ea typeface="メイリオ" pitchFamily="50" charset="-128"/>
                <a:cs typeface="メイリオ" pitchFamily="50" charset="-128"/>
              </a:rPr>
              <a:t>中の </a:t>
            </a:r>
            <a:r>
              <a:rPr lang="en-US" altLang="ja-JP" dirty="0" err="1" smtClean="0">
                <a:latin typeface="メイリオ" pitchFamily="50" charset="-128"/>
                <a:ea typeface="メイリオ" pitchFamily="50" charset="-128"/>
                <a:cs typeface="メイリオ" pitchFamily="50" charset="-128"/>
              </a:rPr>
              <a:t>Hipparcos</a:t>
            </a:r>
            <a:r>
              <a:rPr lang="en-US" altLang="ja-JP" dirty="0" smtClean="0">
                <a:latin typeface="メイリオ" pitchFamily="50" charset="-128"/>
                <a:ea typeface="メイリオ" pitchFamily="50" charset="-128"/>
                <a:cs typeface="メイリオ" pitchFamily="50" charset="-128"/>
              </a:rPr>
              <a:t> </a:t>
            </a:r>
            <a:r>
              <a:rPr lang="ja-JP" altLang="en-US" dirty="0" smtClean="0">
                <a:latin typeface="メイリオ" pitchFamily="50" charset="-128"/>
                <a:ea typeface="メイリオ" pitchFamily="50" charset="-128"/>
                <a:cs typeface="メイリオ" pitchFamily="50" charset="-128"/>
              </a:rPr>
              <a:t>をクリックします。</a:t>
            </a:r>
            <a:endParaRPr lang="en-US" altLang="ja-JP" dirty="0" smtClean="0">
              <a:latin typeface="メイリオ" pitchFamily="50" charset="-128"/>
              <a:ea typeface="メイリオ" pitchFamily="50" charset="-128"/>
              <a:cs typeface="メイリオ" pitchFamily="50" charset="-128"/>
            </a:endParaRPr>
          </a:p>
          <a:p>
            <a:pPr>
              <a:buFont typeface="Wingdings" pitchFamily="2" charset="2"/>
              <a:buChar char="§"/>
            </a:pPr>
            <a:r>
              <a:rPr kumimoji="1" lang="en-US" altLang="ja-JP" dirty="0" smtClean="0">
                <a:latin typeface="メイリオ" pitchFamily="50" charset="-128"/>
                <a:ea typeface="メイリオ" pitchFamily="50" charset="-128"/>
                <a:cs typeface="メイリオ" pitchFamily="50" charset="-128"/>
              </a:rPr>
              <a:t>“The </a:t>
            </a:r>
            <a:r>
              <a:rPr kumimoji="1" lang="en-US" altLang="ja-JP" dirty="0" err="1" smtClean="0">
                <a:latin typeface="メイリオ" pitchFamily="50" charset="-128"/>
                <a:ea typeface="メイリオ" pitchFamily="50" charset="-128"/>
                <a:cs typeface="メイリオ" pitchFamily="50" charset="-128"/>
              </a:rPr>
              <a:t>Hipparcos</a:t>
            </a:r>
            <a:r>
              <a:rPr kumimoji="1" lang="en-US" altLang="ja-JP" dirty="0" smtClean="0">
                <a:latin typeface="メイリオ" pitchFamily="50" charset="-128"/>
                <a:ea typeface="メイリオ" pitchFamily="50" charset="-128"/>
                <a:cs typeface="メイリオ" pitchFamily="50" charset="-128"/>
              </a:rPr>
              <a:t> Main Catalogue” “General” </a:t>
            </a:r>
            <a:r>
              <a:rPr kumimoji="1" lang="ja-JP" altLang="en-US" dirty="0" smtClean="0">
                <a:latin typeface="メイリオ" pitchFamily="50" charset="-128"/>
                <a:ea typeface="メイリオ" pitchFamily="50" charset="-128"/>
                <a:cs typeface="メイリオ" pitchFamily="50" charset="-128"/>
              </a:rPr>
              <a:t>の </a:t>
            </a:r>
            <a:r>
              <a:rPr kumimoji="1" lang="en-US" altLang="ja-JP" dirty="0" smtClean="0">
                <a:latin typeface="メイリオ" pitchFamily="50" charset="-128"/>
                <a:ea typeface="メイリオ" pitchFamily="50" charset="-128"/>
                <a:cs typeface="メイリオ" pitchFamily="50" charset="-128"/>
              </a:rPr>
              <a:t>Search Page</a:t>
            </a:r>
            <a:r>
              <a:rPr lang="ja-JP" altLang="en-US" dirty="0" smtClean="0">
                <a:latin typeface="メイリオ" pitchFamily="50" charset="-128"/>
                <a:ea typeface="メイリオ" pitchFamily="50" charset="-128"/>
                <a:cs typeface="メイリオ" pitchFamily="50" charset="-128"/>
              </a:rPr>
              <a:t> ボタンをクリックします。</a:t>
            </a:r>
            <a:endParaRPr kumimoji="1" lang="en-US" altLang="ja-JP" dirty="0" smtClean="0">
              <a:latin typeface="メイリオ" pitchFamily="50" charset="-128"/>
              <a:ea typeface="メイリオ" pitchFamily="50" charset="-128"/>
              <a:cs typeface="メイリオ" pitchFamily="50" charset="-128"/>
            </a:endParaRPr>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3699993"/>
            <a:ext cx="2304256" cy="3666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円/楕円 5"/>
          <p:cNvSpPr/>
          <p:nvPr/>
        </p:nvSpPr>
        <p:spPr>
          <a:xfrm>
            <a:off x="755576" y="5013176"/>
            <a:ext cx="785818"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4067944" y="6093296"/>
            <a:ext cx="392909" cy="1071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66" y="4578524"/>
            <a:ext cx="6648470" cy="2255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a:xfrm>
            <a:off x="457200" y="124618"/>
            <a:ext cx="8229600" cy="732614"/>
          </a:xfrm>
        </p:spPr>
        <p:txBody>
          <a:bodyPr/>
          <a:lstStyle/>
          <a:p>
            <a:r>
              <a:rPr lang="ja-JP" altLang="en-US" b="0" dirty="0" smtClean="0">
                <a:effectLst/>
                <a:latin typeface="メイリオ" pitchFamily="50" charset="-128"/>
                <a:ea typeface="メイリオ" pitchFamily="50" charset="-128"/>
                <a:cs typeface="メイリオ" pitchFamily="50" charset="-128"/>
              </a:rPr>
              <a:t>星の </a:t>
            </a:r>
            <a:r>
              <a:rPr lang="en-US" altLang="ja-JP" b="0" dirty="0" smtClean="0">
                <a:effectLst/>
                <a:latin typeface="メイリオ" pitchFamily="50" charset="-128"/>
                <a:ea typeface="メイリオ" pitchFamily="50" charset="-128"/>
                <a:cs typeface="メイリオ" pitchFamily="50" charset="-128"/>
              </a:rPr>
              <a:t>HR </a:t>
            </a:r>
            <a:r>
              <a:rPr lang="ja-JP" altLang="en-US" b="0" dirty="0" smtClean="0">
                <a:effectLst/>
                <a:latin typeface="メイリオ" pitchFamily="50" charset="-128"/>
                <a:ea typeface="メイリオ" pitchFamily="50" charset="-128"/>
                <a:cs typeface="メイリオ" pitchFamily="50" charset="-128"/>
              </a:rPr>
              <a:t>図を作成する </a:t>
            </a:r>
            <a:r>
              <a:rPr lang="en-US" altLang="ja-JP" b="0" dirty="0" smtClean="0">
                <a:effectLst/>
                <a:latin typeface="メイリオ" pitchFamily="50" charset="-128"/>
                <a:ea typeface="メイリオ" pitchFamily="50" charset="-128"/>
                <a:cs typeface="メイリオ" pitchFamily="50" charset="-128"/>
              </a:rPr>
              <a:t>(2/4)</a:t>
            </a:r>
            <a:endParaRPr kumimoji="1" lang="ja-JP" altLang="en-US" b="0" dirty="0">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142844" y="928670"/>
            <a:ext cx="8229600" cy="1285884"/>
          </a:xfrm>
        </p:spPr>
        <p:txBody>
          <a:bodyPr/>
          <a:lstStyle/>
          <a:p>
            <a:pPr marL="277200" indent="-457200">
              <a:buFont typeface="Wingdings" pitchFamily="2" charset="2"/>
              <a:buChar char="§"/>
            </a:pPr>
            <a:r>
              <a:rPr kumimoji="1" lang="ja-JP" altLang="en-US" dirty="0" smtClean="0">
                <a:latin typeface="メイリオ" pitchFamily="50" charset="-128"/>
                <a:ea typeface="メイリオ" pitchFamily="50" charset="-128"/>
                <a:cs typeface="メイリオ" pitchFamily="50" charset="-128"/>
              </a:rPr>
              <a:t>テーブル </a:t>
            </a:r>
            <a:r>
              <a:rPr kumimoji="1" lang="en-US" altLang="ja-JP" dirty="0" smtClean="0">
                <a:latin typeface="メイリオ" pitchFamily="50" charset="-128"/>
                <a:ea typeface="メイリオ" pitchFamily="50" charset="-128"/>
                <a:cs typeface="メイリオ" pitchFamily="50" charset="-128"/>
              </a:rPr>
              <a:t>“</a:t>
            </a:r>
            <a:r>
              <a:rPr kumimoji="1" lang="en-US" altLang="ja-JP" dirty="0" err="1" smtClean="0">
                <a:latin typeface="メイリオ" pitchFamily="50" charset="-128"/>
                <a:ea typeface="メイリオ" pitchFamily="50" charset="-128"/>
                <a:cs typeface="メイリオ" pitchFamily="50" charset="-128"/>
              </a:rPr>
              <a:t>hip_main</a:t>
            </a:r>
            <a:r>
              <a:rPr kumimoji="1" lang="en-US" altLang="ja-JP" dirty="0" smtClean="0">
                <a:latin typeface="メイリオ" pitchFamily="50" charset="-128"/>
                <a:ea typeface="メイリオ" pitchFamily="50" charset="-128"/>
                <a:cs typeface="メイリオ" pitchFamily="50" charset="-128"/>
              </a:rPr>
              <a:t>” </a:t>
            </a:r>
            <a:r>
              <a:rPr kumimoji="1" lang="ja-JP" altLang="en-US" dirty="0" smtClean="0">
                <a:latin typeface="メイリオ" pitchFamily="50" charset="-128"/>
                <a:ea typeface="メイリオ" pitchFamily="50" charset="-128"/>
                <a:cs typeface="メイリオ" pitchFamily="50" charset="-128"/>
              </a:rPr>
              <a:t>を選択します。</a:t>
            </a:r>
            <a:endParaRPr kumimoji="1" lang="en-US" altLang="ja-JP" dirty="0" smtClean="0">
              <a:latin typeface="メイリオ" pitchFamily="50" charset="-128"/>
              <a:ea typeface="メイリオ" pitchFamily="50" charset="-128"/>
              <a:cs typeface="メイリオ" pitchFamily="50" charset="-128"/>
            </a:endParaRPr>
          </a:p>
          <a:p>
            <a:pPr marL="277200" indent="-457200">
              <a:buFont typeface="Wingdings" pitchFamily="2" charset="2"/>
              <a:buChar char="§"/>
            </a:pPr>
            <a:r>
              <a:rPr kumimoji="1" lang="ja-JP" altLang="en-US" dirty="0" smtClean="0">
                <a:latin typeface="メイリオ" pitchFamily="50" charset="-128"/>
                <a:ea typeface="メイリオ" pitchFamily="50" charset="-128"/>
                <a:cs typeface="メイリオ" pitchFamily="50" charset="-128"/>
              </a:rPr>
              <a:t>検索条件 </a:t>
            </a:r>
            <a:r>
              <a:rPr kumimoji="1" lang="en-US" altLang="ja-JP" dirty="0" smtClean="0">
                <a:latin typeface="メイリオ" pitchFamily="50" charset="-128"/>
                <a:ea typeface="メイリオ" pitchFamily="50" charset="-128"/>
                <a:cs typeface="メイリオ" pitchFamily="50" charset="-128"/>
              </a:rPr>
              <a:t>“PLX &gt; 50” </a:t>
            </a:r>
            <a:r>
              <a:rPr kumimoji="1" lang="ja-JP" altLang="en-US" dirty="0" smtClean="0">
                <a:latin typeface="メイリオ" pitchFamily="50" charset="-128"/>
                <a:ea typeface="メイリオ" pitchFamily="50" charset="-128"/>
                <a:cs typeface="メイリオ" pitchFamily="50" charset="-128"/>
              </a:rPr>
              <a:t>を指定します。</a:t>
            </a:r>
            <a:endParaRPr kumimoji="1" lang="ja-JP" altLang="en-US" dirty="0">
              <a:latin typeface="メイリオ" pitchFamily="50" charset="-128"/>
              <a:ea typeface="メイリオ" pitchFamily="50" charset="-128"/>
              <a:cs typeface="メイリオ" pitchFamily="50" charset="-128"/>
            </a:endParaRPr>
          </a:p>
        </p:txBody>
      </p:sp>
      <p:pic>
        <p:nvPicPr>
          <p:cNvPr id="5" name="Picture 4"/>
          <p:cNvPicPr>
            <a:picLocks noChangeAspect="1" noChangeArrowheads="1"/>
          </p:cNvPicPr>
          <p:nvPr/>
        </p:nvPicPr>
        <p:blipFill>
          <a:blip r:embed="rId4" cstate="print"/>
          <a:srcRect/>
          <a:stretch>
            <a:fillRect/>
          </a:stretch>
        </p:blipFill>
        <p:spPr bwMode="auto">
          <a:xfrm>
            <a:off x="3929058" y="2149428"/>
            <a:ext cx="6575239" cy="4708572"/>
          </a:xfrm>
          <a:prstGeom prst="rect">
            <a:avLst/>
          </a:prstGeom>
          <a:noFill/>
          <a:ln w="9525">
            <a:noFill/>
            <a:miter lim="800000"/>
            <a:headEnd/>
            <a:tailEnd/>
          </a:ln>
        </p:spPr>
      </p:pic>
      <p:sp>
        <p:nvSpPr>
          <p:cNvPr id="6" name="コンテンツ プレースホルダ 2"/>
          <p:cNvSpPr txBox="1">
            <a:spLocks/>
          </p:cNvSpPr>
          <p:nvPr/>
        </p:nvSpPr>
        <p:spPr>
          <a:xfrm>
            <a:off x="106130" y="2074292"/>
            <a:ext cx="3643338" cy="2000264"/>
          </a:xfrm>
          <a:prstGeom prst="rect">
            <a:avLst/>
          </a:prstGeom>
        </p:spPr>
        <p:txBody>
          <a:bodyPr vert="horz" anchor="t">
            <a:normAutofit fontScale="92500"/>
          </a:bodyPr>
          <a:lstStyle/>
          <a:p>
            <a:pPr marL="905256" lvl="1" indent="-384048">
              <a:spcBef>
                <a:spcPct val="20000"/>
              </a:spcBef>
              <a:buClr>
                <a:srgbClr val="FFC000"/>
              </a:buClr>
              <a:buSzPct val="80000"/>
              <a:buFont typeface="Century Gothic" pitchFamily="34" charset="0"/>
              <a:buChar char="−"/>
            </a:pPr>
            <a:r>
              <a:rPr kumimoji="1" lang="en-US" altLang="ja-JP" sz="3000" b="0" i="0" u="none" strike="noStrike" kern="1200" cap="none" spc="0" normalizeH="0" baseline="0" noProof="0" dirty="0" smtClean="0">
                <a:ln>
                  <a:noFill/>
                </a:ln>
                <a:solidFill>
                  <a:schemeClr val="tx1"/>
                </a:solidFill>
                <a:effectLst/>
                <a:uLnTx/>
                <a:uFillTx/>
                <a:latin typeface="+mn-lt"/>
                <a:ea typeface="+mn-ea"/>
                <a:cs typeface="+mn-cs"/>
              </a:rPr>
              <a:t>PLX </a:t>
            </a:r>
            <a:r>
              <a:rPr kumimoji="1" lang="ja-JP" altLang="en-US" sz="3000" b="0" i="0" u="none" strike="noStrike" kern="1200" cap="none" spc="0" normalizeH="0" baseline="0" noProof="0" dirty="0" smtClean="0">
                <a:ln>
                  <a:noFill/>
                </a:ln>
                <a:solidFill>
                  <a:schemeClr val="tx1"/>
                </a:solidFill>
                <a:effectLst/>
                <a:uLnTx/>
                <a:uFillTx/>
                <a:latin typeface="+mn-lt"/>
                <a:ea typeface="+mn-ea"/>
                <a:cs typeface="+mn-cs"/>
              </a:rPr>
              <a:t>は星の年周視差です。</a:t>
            </a:r>
            <a:endParaRPr kumimoji="1" lang="en-US" altLang="ja-JP" sz="3000" b="0" i="0" u="none" strike="noStrike" kern="1200" cap="none" spc="0" normalizeH="0" baseline="0" noProof="0" dirty="0" smtClean="0">
              <a:ln>
                <a:noFill/>
              </a:ln>
              <a:solidFill>
                <a:schemeClr val="tx1"/>
              </a:solidFill>
              <a:effectLst/>
              <a:uLnTx/>
              <a:uFillTx/>
              <a:latin typeface="+mn-lt"/>
              <a:ea typeface="+mn-ea"/>
              <a:cs typeface="+mn-cs"/>
            </a:endParaRPr>
          </a:p>
          <a:p>
            <a:pPr marL="905256" lvl="1" indent="-384048">
              <a:spcBef>
                <a:spcPct val="20000"/>
              </a:spcBef>
              <a:buClr>
                <a:srgbClr val="FFC000"/>
              </a:buClr>
              <a:buSzPct val="80000"/>
              <a:buFont typeface="Century Gothic" pitchFamily="34" charset="0"/>
              <a:buChar char="−"/>
            </a:pPr>
            <a:r>
              <a:rPr kumimoji="1" lang="ja-JP" altLang="en-US" sz="3000" b="0" i="0" u="none" strike="noStrike" kern="1200" cap="none" spc="0" normalizeH="0" baseline="0" noProof="0" dirty="0" smtClean="0">
                <a:ln>
                  <a:noFill/>
                </a:ln>
                <a:solidFill>
                  <a:schemeClr val="tx1"/>
                </a:solidFill>
                <a:effectLst/>
                <a:uLnTx/>
                <a:uFillTx/>
                <a:latin typeface="+mn-lt"/>
                <a:ea typeface="+mn-ea"/>
                <a:cs typeface="+mn-cs"/>
              </a:rPr>
              <a:t>近傍の星を選択する条件です。</a:t>
            </a:r>
            <a:endParaRPr kumimoji="1" lang="en-US" altLang="ja-JP" sz="3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円/楕円 6"/>
          <p:cNvSpPr/>
          <p:nvPr/>
        </p:nvSpPr>
        <p:spPr>
          <a:xfrm>
            <a:off x="174266" y="6066684"/>
            <a:ext cx="361092"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43544" y="5704792"/>
            <a:ext cx="714348"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4429124" y="5929330"/>
            <a:ext cx="857256"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5848052" y="5939162"/>
            <a:ext cx="857256"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8001024" y="5939162"/>
            <a:ext cx="928694"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3929058" y="2194890"/>
            <a:ext cx="928694"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コンテンツ プレースホルダ 2"/>
          <p:cNvSpPr txBox="1">
            <a:spLocks/>
          </p:cNvSpPr>
          <p:nvPr/>
        </p:nvSpPr>
        <p:spPr>
          <a:xfrm>
            <a:off x="204450" y="4052278"/>
            <a:ext cx="3643338" cy="642942"/>
          </a:xfrm>
          <a:prstGeom prst="rect">
            <a:avLst/>
          </a:prstGeom>
        </p:spPr>
        <p:txBody>
          <a:bodyPr vert="horz" anchor="t">
            <a:normAutofit/>
          </a:bodyPr>
          <a:lstStyle/>
          <a:p>
            <a:pPr marL="521208" indent="-457200">
              <a:spcBef>
                <a:spcPct val="20000"/>
              </a:spcBef>
              <a:buClr>
                <a:srgbClr val="FFC000"/>
              </a:buClr>
              <a:buSzPct val="80000"/>
              <a:buFont typeface="Wingdings" pitchFamily="2" charset="2"/>
              <a:buChar char="§"/>
            </a:pPr>
            <a:r>
              <a:rPr lang="ja-JP" altLang="en-US" sz="3000" dirty="0" smtClean="0"/>
              <a:t>検索実行します。</a:t>
            </a:r>
            <a:endParaRPr kumimoji="1" lang="en-US" altLang="ja-JP" sz="3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5" name="円/楕円 14"/>
          <p:cNvSpPr/>
          <p:nvPr/>
        </p:nvSpPr>
        <p:spPr>
          <a:xfrm>
            <a:off x="5580112" y="2372523"/>
            <a:ext cx="928694"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0" y="3511968"/>
            <a:ext cx="5498413" cy="3346032"/>
          </a:xfrm>
          <a:prstGeom prst="rect">
            <a:avLst/>
          </a:prstGeom>
          <a:noFill/>
          <a:ln w="9525">
            <a:noFill/>
            <a:miter lim="800000"/>
            <a:headEnd/>
            <a:tailEnd/>
          </a:ln>
        </p:spPr>
      </p:pic>
      <p:sp>
        <p:nvSpPr>
          <p:cNvPr id="2" name="タイトル 1"/>
          <p:cNvSpPr>
            <a:spLocks noGrp="1"/>
          </p:cNvSpPr>
          <p:nvPr>
            <p:ph type="title"/>
          </p:nvPr>
        </p:nvSpPr>
        <p:spPr>
          <a:xfrm>
            <a:off x="457200" y="-24"/>
            <a:ext cx="8229600" cy="785818"/>
          </a:xfrm>
        </p:spPr>
        <p:txBody>
          <a:bodyPr/>
          <a:lstStyle/>
          <a:p>
            <a:r>
              <a:rPr lang="ja-JP" altLang="en-US" dirty="0" smtClean="0"/>
              <a:t>星の </a:t>
            </a:r>
            <a:r>
              <a:rPr lang="en-US" altLang="ja-JP" dirty="0" smtClean="0"/>
              <a:t>HR </a:t>
            </a:r>
            <a:r>
              <a:rPr lang="ja-JP" altLang="en-US" dirty="0" smtClean="0"/>
              <a:t>図を作成する </a:t>
            </a:r>
            <a:r>
              <a:rPr lang="en-US" altLang="ja-JP" dirty="0" smtClean="0"/>
              <a:t>(3/4)</a:t>
            </a:r>
            <a:endParaRPr kumimoji="1" lang="ja-JP" altLang="en-US" dirty="0"/>
          </a:p>
        </p:txBody>
      </p:sp>
      <p:sp>
        <p:nvSpPr>
          <p:cNvPr id="3" name="コンテンツ プレースホルダ 2"/>
          <p:cNvSpPr>
            <a:spLocks noGrp="1"/>
          </p:cNvSpPr>
          <p:nvPr>
            <p:ph idx="1"/>
          </p:nvPr>
        </p:nvSpPr>
        <p:spPr>
          <a:xfrm>
            <a:off x="214282" y="1000108"/>
            <a:ext cx="8678198" cy="2356884"/>
          </a:xfrm>
        </p:spPr>
        <p:txBody>
          <a:bodyPr>
            <a:normAutofit fontScale="55000" lnSpcReduction="20000"/>
          </a:bodyPr>
          <a:lstStyle/>
          <a:p>
            <a:pPr>
              <a:lnSpc>
                <a:spcPct val="120000"/>
              </a:lnSpc>
              <a:spcBef>
                <a:spcPts val="1200"/>
              </a:spcBef>
              <a:buFont typeface="Wingdings" pitchFamily="2" charset="2"/>
              <a:buChar char="§"/>
            </a:pPr>
            <a:r>
              <a:rPr kumimoji="1" lang="ja-JP" altLang="en-US" sz="3800" dirty="0" smtClean="0">
                <a:latin typeface="メイリオ" pitchFamily="50" charset="-128"/>
                <a:ea typeface="メイリオ" pitchFamily="50" charset="-128"/>
                <a:cs typeface="メイリオ" pitchFamily="50" charset="-128"/>
              </a:rPr>
              <a:t>結果を表示し</a:t>
            </a:r>
            <a:r>
              <a:rPr lang="ja-JP" altLang="en-US" sz="3800" dirty="0" smtClean="0">
                <a:latin typeface="メイリオ" pitchFamily="50" charset="-128"/>
                <a:ea typeface="メイリオ" pitchFamily="50" charset="-128"/>
                <a:cs typeface="メイリオ" pitchFamily="50" charset="-128"/>
              </a:rPr>
              <a:t>、</a:t>
            </a:r>
            <a:r>
              <a:rPr lang="en-US" altLang="ja-JP" sz="3800" dirty="0" smtClean="0">
                <a:latin typeface="メイリオ" pitchFamily="50" charset="-128"/>
                <a:ea typeface="メイリオ" pitchFamily="50" charset="-128"/>
                <a:cs typeface="メイリオ" pitchFamily="50" charset="-128"/>
              </a:rPr>
              <a:t>Graphic </a:t>
            </a:r>
            <a:r>
              <a:rPr lang="ja-JP" altLang="en-US" sz="3800" dirty="0" smtClean="0">
                <a:latin typeface="メイリオ" pitchFamily="50" charset="-128"/>
                <a:ea typeface="メイリオ" pitchFamily="50" charset="-128"/>
                <a:cs typeface="メイリオ" pitchFamily="50" charset="-128"/>
              </a:rPr>
              <a:t>タブの </a:t>
            </a:r>
            <a:r>
              <a:rPr lang="en-US" altLang="ja-JP" sz="3800" dirty="0" smtClean="0">
                <a:latin typeface="メイリオ" pitchFamily="50" charset="-128"/>
                <a:ea typeface="メイリオ" pitchFamily="50" charset="-128"/>
                <a:cs typeface="メイリオ" pitchFamily="50" charset="-128"/>
              </a:rPr>
              <a:t>“JVO Plot” </a:t>
            </a:r>
            <a:r>
              <a:rPr lang="ja-JP" altLang="en-US" sz="3800" dirty="0" smtClean="0">
                <a:latin typeface="メイリオ" pitchFamily="50" charset="-128"/>
                <a:ea typeface="メイリオ" pitchFamily="50" charset="-128"/>
                <a:cs typeface="メイリオ" pitchFamily="50" charset="-128"/>
              </a:rPr>
              <a:t>ボタンをクリックします。</a:t>
            </a:r>
            <a:endParaRPr lang="en-US" altLang="ja-JP" sz="3800" dirty="0" smtClean="0">
              <a:latin typeface="メイリオ" pitchFamily="50" charset="-128"/>
              <a:ea typeface="メイリオ" pitchFamily="50" charset="-128"/>
              <a:cs typeface="メイリオ" pitchFamily="50" charset="-128"/>
            </a:endParaRPr>
          </a:p>
          <a:p>
            <a:pPr>
              <a:lnSpc>
                <a:spcPct val="120000"/>
              </a:lnSpc>
              <a:spcBef>
                <a:spcPts val="1200"/>
              </a:spcBef>
              <a:buFont typeface="Wingdings" pitchFamily="2" charset="2"/>
              <a:buChar char="§"/>
            </a:pPr>
            <a:r>
              <a:rPr lang="en-US" altLang="ja-JP" sz="3800" dirty="0" smtClean="0">
                <a:latin typeface="メイリオ" pitchFamily="50" charset="-128"/>
                <a:ea typeface="メイリオ" pitchFamily="50" charset="-128"/>
                <a:cs typeface="メイリオ" pitchFamily="50" charset="-128"/>
              </a:rPr>
              <a:t>JVO Plot </a:t>
            </a:r>
            <a:r>
              <a:rPr lang="ja-JP" altLang="en-US" sz="3800" dirty="0" smtClean="0">
                <a:latin typeface="メイリオ" pitchFamily="50" charset="-128"/>
                <a:ea typeface="メイリオ" pitchFamily="50" charset="-128"/>
                <a:cs typeface="メイリオ" pitchFamily="50" charset="-128"/>
              </a:rPr>
              <a:t>ページの </a:t>
            </a:r>
            <a:r>
              <a:rPr lang="en-US" altLang="ja-JP" sz="3800" dirty="0" smtClean="0">
                <a:latin typeface="メイリオ" pitchFamily="50" charset="-128"/>
                <a:ea typeface="メイリオ" pitchFamily="50" charset="-128"/>
                <a:cs typeface="メイリオ" pitchFamily="50" charset="-128"/>
              </a:rPr>
              <a:t>XY </a:t>
            </a:r>
            <a:r>
              <a:rPr lang="en-US" altLang="ja-JP" sz="3800" dirty="0" err="1" smtClean="0">
                <a:latin typeface="メイリオ" pitchFamily="50" charset="-128"/>
                <a:ea typeface="メイリオ" pitchFamily="50" charset="-128"/>
                <a:cs typeface="メイリオ" pitchFamily="50" charset="-128"/>
              </a:rPr>
              <a:t>expr</a:t>
            </a:r>
            <a:r>
              <a:rPr lang="en-US" altLang="ja-JP" sz="3800" dirty="0" smtClean="0">
                <a:latin typeface="メイリオ" pitchFamily="50" charset="-128"/>
                <a:ea typeface="メイリオ" pitchFamily="50" charset="-128"/>
                <a:cs typeface="メイリオ" pitchFamily="50" charset="-128"/>
              </a:rPr>
              <a:t>. </a:t>
            </a:r>
            <a:r>
              <a:rPr lang="ja-JP" altLang="en-US" sz="3800" dirty="0" smtClean="0">
                <a:latin typeface="メイリオ" pitchFamily="50" charset="-128"/>
                <a:ea typeface="メイリオ" pitchFamily="50" charset="-128"/>
                <a:cs typeface="メイリオ" pitchFamily="50" charset="-128"/>
              </a:rPr>
              <a:t>タブで </a:t>
            </a:r>
            <a:r>
              <a:rPr lang="en-US" altLang="ja-JP" sz="3800" dirty="0" smtClean="0">
                <a:latin typeface="メイリオ" pitchFamily="50" charset="-128"/>
                <a:ea typeface="メイリオ" pitchFamily="50" charset="-128"/>
                <a:cs typeface="メイリオ" pitchFamily="50" charset="-128"/>
              </a:rPr>
              <a:t>X</a:t>
            </a:r>
            <a:r>
              <a:rPr lang="ja-JP" altLang="en-US" sz="3800" dirty="0" smtClean="0">
                <a:latin typeface="メイリオ" pitchFamily="50" charset="-128"/>
                <a:ea typeface="メイリオ" pitchFamily="50" charset="-128"/>
                <a:cs typeface="メイリオ" pitchFamily="50" charset="-128"/>
              </a:rPr>
              <a:t>軸に </a:t>
            </a:r>
            <a:r>
              <a:rPr lang="en-US" altLang="ja-JP" sz="3800" dirty="0" smtClean="0">
                <a:latin typeface="メイリオ" pitchFamily="50" charset="-128"/>
                <a:ea typeface="メイリオ" pitchFamily="50" charset="-128"/>
                <a:cs typeface="メイリオ" pitchFamily="50" charset="-128"/>
              </a:rPr>
              <a:t>“C35”, Y</a:t>
            </a:r>
            <a:r>
              <a:rPr lang="ja-JP" altLang="en-US" sz="3800" dirty="0" smtClean="0">
                <a:latin typeface="メイリオ" pitchFamily="50" charset="-128"/>
                <a:ea typeface="メイリオ" pitchFamily="50" charset="-128"/>
                <a:cs typeface="メイリオ" pitchFamily="50" charset="-128"/>
              </a:rPr>
              <a:t>軸に </a:t>
            </a:r>
            <a:r>
              <a:rPr lang="en-US" altLang="ja-JP" sz="3800" dirty="0" smtClean="0">
                <a:latin typeface="メイリオ" pitchFamily="50" charset="-128"/>
                <a:ea typeface="メイリオ" pitchFamily="50" charset="-128"/>
                <a:cs typeface="メイリオ" pitchFamily="50" charset="-128"/>
              </a:rPr>
              <a:t>“C4-5*log(1000/C10)+5” </a:t>
            </a:r>
            <a:r>
              <a:rPr lang="ja-JP" altLang="en-US" sz="3800" dirty="0" smtClean="0">
                <a:latin typeface="メイリオ" pitchFamily="50" charset="-128"/>
                <a:ea typeface="メイリオ" pitchFamily="50" charset="-128"/>
                <a:cs typeface="メイリオ" pitchFamily="50" charset="-128"/>
              </a:rPr>
              <a:t>と指定します。</a:t>
            </a:r>
            <a:endParaRPr lang="en-US" altLang="ja-JP" sz="3800" dirty="0" smtClean="0">
              <a:latin typeface="メイリオ" pitchFamily="50" charset="-128"/>
              <a:ea typeface="メイリオ" pitchFamily="50" charset="-128"/>
              <a:cs typeface="メイリオ" pitchFamily="50" charset="-128"/>
            </a:endParaRPr>
          </a:p>
          <a:p>
            <a:pPr>
              <a:lnSpc>
                <a:spcPct val="120000"/>
              </a:lnSpc>
              <a:spcBef>
                <a:spcPts val="1200"/>
              </a:spcBef>
              <a:buFont typeface="Wingdings" pitchFamily="2" charset="2"/>
              <a:buChar char="§"/>
            </a:pPr>
            <a:r>
              <a:rPr lang="ja-JP" altLang="en-US" sz="3800" dirty="0" smtClean="0">
                <a:latin typeface="メイリオ" pitchFamily="50" charset="-128"/>
                <a:ea typeface="メイリオ" pitchFamily="50" charset="-128"/>
                <a:cs typeface="メイリオ" pitchFamily="50" charset="-128"/>
              </a:rPr>
              <a:t>それぞれ、カラー </a:t>
            </a:r>
            <a:r>
              <a:rPr lang="en-US" altLang="ja-JP" sz="3800" dirty="0" smtClean="0">
                <a:latin typeface="メイリオ" pitchFamily="50" charset="-128"/>
                <a:ea typeface="メイリオ" pitchFamily="50" charset="-128"/>
                <a:cs typeface="メイリオ" pitchFamily="50" charset="-128"/>
              </a:rPr>
              <a:t>(B-V) </a:t>
            </a:r>
            <a:r>
              <a:rPr lang="ja-JP" altLang="en-US" sz="3800" dirty="0" smtClean="0">
                <a:latin typeface="メイリオ" pitchFamily="50" charset="-128"/>
                <a:ea typeface="メイリオ" pitchFamily="50" charset="-128"/>
                <a:cs typeface="メイリオ" pitchFamily="50" charset="-128"/>
              </a:rPr>
              <a:t>と 絶対等級 </a:t>
            </a:r>
            <a:r>
              <a:rPr lang="en-US" altLang="ja-JP" sz="3800" dirty="0" smtClean="0">
                <a:latin typeface="メイリオ" pitchFamily="50" charset="-128"/>
                <a:ea typeface="メイリオ" pitchFamily="50" charset="-128"/>
                <a:cs typeface="メイリオ" pitchFamily="50" charset="-128"/>
              </a:rPr>
              <a:t>(</a:t>
            </a:r>
            <a:r>
              <a:rPr lang="ja-JP" altLang="en-US" sz="3800" dirty="0" smtClean="0">
                <a:latin typeface="メイリオ" pitchFamily="50" charset="-128"/>
                <a:ea typeface="メイリオ" pitchFamily="50" charset="-128"/>
                <a:cs typeface="メイリオ" pitchFamily="50" charset="-128"/>
              </a:rPr>
              <a:t>年周視差と見かけの </a:t>
            </a:r>
            <a:r>
              <a:rPr lang="en-US" altLang="ja-JP" sz="3800" dirty="0" smtClean="0">
                <a:latin typeface="メイリオ" pitchFamily="50" charset="-128"/>
                <a:ea typeface="メイリオ" pitchFamily="50" charset="-128"/>
                <a:cs typeface="メイリオ" pitchFamily="50" charset="-128"/>
              </a:rPr>
              <a:t>V </a:t>
            </a:r>
            <a:r>
              <a:rPr lang="ja-JP" altLang="en-US" sz="3800" dirty="0" smtClean="0">
                <a:latin typeface="メイリオ" pitchFamily="50" charset="-128"/>
                <a:ea typeface="メイリオ" pitchFamily="50" charset="-128"/>
                <a:cs typeface="メイリオ" pitchFamily="50" charset="-128"/>
              </a:rPr>
              <a:t>バンド等級から計算</a:t>
            </a:r>
            <a:r>
              <a:rPr lang="en-US" altLang="ja-JP" sz="3800" dirty="0" smtClean="0">
                <a:latin typeface="メイリオ" pitchFamily="50" charset="-128"/>
                <a:ea typeface="メイリオ" pitchFamily="50" charset="-128"/>
                <a:cs typeface="メイリオ" pitchFamily="50" charset="-128"/>
              </a:rPr>
              <a:t>) </a:t>
            </a:r>
            <a:r>
              <a:rPr lang="ja-JP" altLang="en-US" sz="3800" dirty="0" smtClean="0">
                <a:latin typeface="メイリオ" pitchFamily="50" charset="-128"/>
                <a:ea typeface="メイリオ" pitchFamily="50" charset="-128"/>
                <a:cs typeface="メイリオ" pitchFamily="50" charset="-128"/>
              </a:rPr>
              <a:t>です。</a:t>
            </a:r>
            <a:endParaRPr lang="en-US" altLang="ja-JP" sz="3800" dirty="0" smtClean="0">
              <a:latin typeface="メイリオ" pitchFamily="50" charset="-128"/>
              <a:ea typeface="メイリオ" pitchFamily="50" charset="-128"/>
              <a:cs typeface="メイリオ" pitchFamily="50" charset="-128"/>
            </a:endParaRPr>
          </a:p>
        </p:txBody>
      </p:sp>
      <p:sp>
        <p:nvSpPr>
          <p:cNvPr id="6" name="円/楕円 5"/>
          <p:cNvSpPr/>
          <p:nvPr/>
        </p:nvSpPr>
        <p:spPr>
          <a:xfrm>
            <a:off x="1314727" y="3734002"/>
            <a:ext cx="571504"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3251" y="4077073"/>
            <a:ext cx="6694827" cy="2780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円/楕円 6"/>
          <p:cNvSpPr/>
          <p:nvPr/>
        </p:nvSpPr>
        <p:spPr>
          <a:xfrm>
            <a:off x="2843808" y="4077073"/>
            <a:ext cx="571504"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3275856" y="4509120"/>
            <a:ext cx="625657"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3275856" y="4970670"/>
            <a:ext cx="1224136"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3180"/>
            <a:ext cx="8229600" cy="875490"/>
          </a:xfrm>
        </p:spPr>
        <p:txBody>
          <a:bodyPr/>
          <a:lstStyle/>
          <a:p>
            <a:r>
              <a:rPr lang="ja-JP" altLang="en-US" b="0" dirty="0" smtClean="0">
                <a:effectLst/>
                <a:latin typeface="メイリオ" pitchFamily="50" charset="-128"/>
                <a:ea typeface="メイリオ" pitchFamily="50" charset="-128"/>
                <a:cs typeface="メイリオ" pitchFamily="50" charset="-128"/>
              </a:rPr>
              <a:t>星の </a:t>
            </a:r>
            <a:r>
              <a:rPr lang="en-US" altLang="ja-JP" b="0" dirty="0" smtClean="0">
                <a:effectLst/>
                <a:latin typeface="メイリオ" pitchFamily="50" charset="-128"/>
                <a:ea typeface="メイリオ" pitchFamily="50" charset="-128"/>
                <a:cs typeface="メイリオ" pitchFamily="50" charset="-128"/>
              </a:rPr>
              <a:t>HR </a:t>
            </a:r>
            <a:r>
              <a:rPr lang="ja-JP" altLang="en-US" b="0" dirty="0" smtClean="0">
                <a:effectLst/>
                <a:latin typeface="メイリオ" pitchFamily="50" charset="-128"/>
                <a:ea typeface="メイリオ" pitchFamily="50" charset="-128"/>
                <a:cs typeface="メイリオ" pitchFamily="50" charset="-128"/>
              </a:rPr>
              <a:t>図を作成する </a:t>
            </a:r>
            <a:r>
              <a:rPr lang="en-US" altLang="ja-JP" b="0" dirty="0" smtClean="0">
                <a:effectLst/>
                <a:latin typeface="メイリオ" pitchFamily="50" charset="-128"/>
                <a:ea typeface="メイリオ" pitchFamily="50" charset="-128"/>
                <a:cs typeface="メイリオ" pitchFamily="50" charset="-128"/>
              </a:rPr>
              <a:t>(4/4)</a:t>
            </a:r>
            <a:endParaRPr kumimoji="1" lang="ja-JP" altLang="en-US" b="0" dirty="0">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428596" y="1071546"/>
            <a:ext cx="8229600" cy="1205326"/>
          </a:xfrm>
        </p:spPr>
        <p:txBody>
          <a:bodyPr/>
          <a:lstStyle/>
          <a:p>
            <a:pPr>
              <a:buFont typeface="Wingdings" pitchFamily="2" charset="2"/>
              <a:buChar char="§"/>
            </a:pPr>
            <a:r>
              <a:rPr kumimoji="1" lang="en-US" altLang="ja-JP" dirty="0" smtClean="0">
                <a:latin typeface="メイリオ" pitchFamily="50" charset="-128"/>
                <a:ea typeface="メイリオ" pitchFamily="50" charset="-128"/>
                <a:cs typeface="メイリオ" pitchFamily="50" charset="-128"/>
              </a:rPr>
              <a:t>Plot </a:t>
            </a:r>
            <a:r>
              <a:rPr kumimoji="1" lang="ja-JP" altLang="en-US" dirty="0" smtClean="0">
                <a:latin typeface="メイリオ" pitchFamily="50" charset="-128"/>
                <a:ea typeface="メイリオ" pitchFamily="50" charset="-128"/>
                <a:cs typeface="メイリオ" pitchFamily="50" charset="-128"/>
              </a:rPr>
              <a:t>タブを開き </a:t>
            </a:r>
            <a:r>
              <a:rPr kumimoji="1" lang="en-US" altLang="ja-JP" dirty="0" smtClean="0">
                <a:latin typeface="メイリオ" pitchFamily="50" charset="-128"/>
                <a:ea typeface="メイリオ" pitchFamily="50" charset="-128"/>
                <a:cs typeface="メイリオ" pitchFamily="50" charset="-128"/>
              </a:rPr>
              <a:t>“Plot” </a:t>
            </a:r>
            <a:r>
              <a:rPr kumimoji="1" lang="ja-JP" altLang="en-US" dirty="0" smtClean="0">
                <a:latin typeface="メイリオ" pitchFamily="50" charset="-128"/>
                <a:ea typeface="メイリオ" pitchFamily="50" charset="-128"/>
                <a:cs typeface="メイリオ" pitchFamily="50" charset="-128"/>
              </a:rPr>
              <a:t>ボタンをクリックすると、図のようなグラフが表示されます。</a:t>
            </a:r>
            <a:endParaRPr kumimoji="1" lang="en-US" altLang="ja-JP" dirty="0" smtClean="0">
              <a:latin typeface="メイリオ" pitchFamily="50" charset="-128"/>
              <a:ea typeface="メイリオ" pitchFamily="50" charset="-128"/>
              <a:cs typeface="メイリオ" pitchFamily="50" charset="-128"/>
            </a:endParaRPr>
          </a:p>
        </p:txBody>
      </p:sp>
      <p:pic>
        <p:nvPicPr>
          <p:cNvPr id="4" name="Picture 3"/>
          <p:cNvPicPr>
            <a:picLocks noChangeAspect="1" noChangeArrowheads="1"/>
          </p:cNvPicPr>
          <p:nvPr/>
        </p:nvPicPr>
        <p:blipFill>
          <a:blip r:embed="rId3" cstate="print"/>
          <a:srcRect/>
          <a:stretch>
            <a:fillRect/>
          </a:stretch>
        </p:blipFill>
        <p:spPr bwMode="auto">
          <a:xfrm>
            <a:off x="1357290" y="2357430"/>
            <a:ext cx="6316191" cy="4281905"/>
          </a:xfrm>
          <a:prstGeom prst="rect">
            <a:avLst/>
          </a:prstGeom>
          <a:noFill/>
          <a:ln w="9525">
            <a:noFill/>
            <a:miter lim="800000"/>
            <a:headEnd/>
            <a:tailEnd/>
          </a:ln>
        </p:spPr>
      </p:pic>
      <p:sp>
        <p:nvSpPr>
          <p:cNvPr id="5" name="円/楕円 4"/>
          <p:cNvSpPr/>
          <p:nvPr/>
        </p:nvSpPr>
        <p:spPr>
          <a:xfrm>
            <a:off x="1285852" y="2428868"/>
            <a:ext cx="571504"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1471291" y="3805440"/>
            <a:ext cx="571504"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547663" y="2132856"/>
            <a:ext cx="6340197" cy="2554545"/>
          </a:xfrm>
          <a:prstGeom prst="rect">
            <a:avLst/>
          </a:prstGeom>
        </p:spPr>
        <p:txBody>
          <a:bodyPr wrap="none">
            <a:spAutoFit/>
          </a:bodyPr>
          <a:lstStyle/>
          <a:p>
            <a:pPr>
              <a:spcBef>
                <a:spcPts val="2400"/>
              </a:spcBef>
            </a:pPr>
            <a:r>
              <a:rPr lang="ja-JP" altLang="en-US" sz="4000" dirty="0" smtClean="0">
                <a:solidFill>
                  <a:srgbClr val="FFC000"/>
                </a:solidFill>
                <a:latin typeface="メイリオ" pitchFamily="50" charset="-128"/>
                <a:ea typeface="メイリオ" pitchFamily="50" charset="-128"/>
                <a:cs typeface="メイリオ" pitchFamily="50" charset="-128"/>
              </a:rPr>
              <a:t>ユーザ用ファイル保存領域</a:t>
            </a:r>
            <a:endParaRPr lang="en-US" altLang="ja-JP" sz="4000" dirty="0" smtClean="0">
              <a:solidFill>
                <a:srgbClr val="FFC000"/>
              </a:solidFill>
              <a:latin typeface="メイリオ" pitchFamily="50" charset="-128"/>
              <a:ea typeface="メイリオ" pitchFamily="50" charset="-128"/>
              <a:cs typeface="メイリオ" pitchFamily="50" charset="-128"/>
            </a:endParaRPr>
          </a:p>
          <a:p>
            <a:pPr algn="ctr">
              <a:spcBef>
                <a:spcPts val="2400"/>
              </a:spcBef>
            </a:pPr>
            <a:r>
              <a:rPr lang="en-US" altLang="ja-JP" sz="4000" dirty="0" err="1" smtClean="0">
                <a:solidFill>
                  <a:srgbClr val="FFC000"/>
                </a:solidFill>
                <a:latin typeface="メイリオ" pitchFamily="50" charset="-128"/>
                <a:ea typeface="メイリオ" pitchFamily="50" charset="-128"/>
                <a:cs typeface="メイリオ" pitchFamily="50" charset="-128"/>
              </a:rPr>
              <a:t>JVOSpace</a:t>
            </a:r>
            <a:endParaRPr lang="en-US" altLang="ja-JP" sz="4000" dirty="0">
              <a:solidFill>
                <a:srgbClr val="FFC000"/>
              </a:solidFill>
              <a:latin typeface="メイリオ" pitchFamily="50" charset="-128"/>
              <a:ea typeface="メイリオ" pitchFamily="50" charset="-128"/>
              <a:cs typeface="メイリオ" pitchFamily="50" charset="-128"/>
            </a:endParaRPr>
          </a:p>
          <a:p>
            <a:pPr algn="ctr">
              <a:spcBef>
                <a:spcPts val="2400"/>
              </a:spcBef>
            </a:pPr>
            <a:r>
              <a:rPr lang="ja-JP" altLang="en-US" sz="4000" dirty="0" smtClean="0">
                <a:solidFill>
                  <a:srgbClr val="FFC000"/>
                </a:solidFill>
                <a:latin typeface="メイリオ" pitchFamily="50" charset="-128"/>
                <a:ea typeface="メイリオ" pitchFamily="50" charset="-128"/>
                <a:cs typeface="メイリオ" pitchFamily="50" charset="-128"/>
              </a:rPr>
              <a:t>の使い方</a:t>
            </a:r>
            <a:endParaRPr lang="en-US" altLang="ja-JP" sz="4000" dirty="0" smtClean="0">
              <a:solidFill>
                <a:srgbClr val="FFC000"/>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870018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16632"/>
            <a:ext cx="8229600" cy="1000132"/>
          </a:xfrm>
        </p:spPr>
        <p:txBody>
          <a:bodyPr/>
          <a:lstStyle/>
          <a:p>
            <a:r>
              <a:rPr kumimoji="1" lang="ja-JP" altLang="en-US" b="0" dirty="0" smtClean="0">
                <a:ln w="6350">
                  <a:noFill/>
                </a:ln>
                <a:solidFill>
                  <a:srgbClr val="FFC000"/>
                </a:solidFill>
                <a:effectLst/>
                <a:latin typeface="メイリオ" pitchFamily="50" charset="-128"/>
                <a:ea typeface="メイリオ" pitchFamily="50" charset="-128"/>
                <a:cs typeface="メイリオ" pitchFamily="50" charset="-128"/>
              </a:rPr>
              <a:t>本日の講習内容</a:t>
            </a:r>
            <a:endParaRPr kumimoji="1" lang="ja-JP" altLang="en-US" b="0" dirty="0">
              <a:ln w="6350">
                <a:noFill/>
              </a:ln>
              <a:solidFill>
                <a:srgbClr val="FFC000"/>
              </a:solidFill>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251520" y="1052736"/>
            <a:ext cx="8784976" cy="5472608"/>
          </a:xfrm>
        </p:spPr>
        <p:txBody>
          <a:bodyPr>
            <a:normAutofit lnSpcReduction="10000"/>
          </a:bodyPr>
          <a:lstStyle/>
          <a:p>
            <a:pPr>
              <a:buFont typeface="Wingdings" pitchFamily="2" charset="2"/>
              <a:buChar char="§"/>
            </a:pPr>
            <a:r>
              <a:rPr kumimoji="1" lang="ja-JP" altLang="en-US" dirty="0" smtClean="0">
                <a:latin typeface="メイリオ" pitchFamily="50" charset="-128"/>
                <a:ea typeface="メイリオ" pitchFamily="50" charset="-128"/>
                <a:cs typeface="メイリオ" pitchFamily="50" charset="-128"/>
              </a:rPr>
              <a:t>目的別に手順例だけざっと説明</a:t>
            </a:r>
            <a:endParaRPr kumimoji="1" lang="en-US" altLang="ja-JP" dirty="0" smtClean="0">
              <a:latin typeface="メイリオ" pitchFamily="50" charset="-128"/>
              <a:ea typeface="メイリオ" pitchFamily="50" charset="-128"/>
              <a:cs typeface="メイリオ" pitchFamily="50" charset="-128"/>
            </a:endParaRPr>
          </a:p>
          <a:p>
            <a:pPr lvl="1">
              <a:buFont typeface="Century Gothic" pitchFamily="34" charset="0"/>
              <a:buChar char="−"/>
            </a:pPr>
            <a:r>
              <a:rPr lang="ja-JP" altLang="en-US" dirty="0" smtClean="0">
                <a:latin typeface="メイリオ" pitchFamily="50" charset="-128"/>
                <a:ea typeface="メイリオ" pitchFamily="50" charset="-128"/>
                <a:cs typeface="メイリオ" pitchFamily="50" charset="-128"/>
              </a:rPr>
              <a:t>ログインの仕方</a:t>
            </a:r>
            <a:endParaRPr lang="en-US" altLang="ja-JP" dirty="0" smtClean="0">
              <a:latin typeface="メイリオ" pitchFamily="50" charset="-128"/>
              <a:ea typeface="メイリオ" pitchFamily="50" charset="-128"/>
              <a:cs typeface="メイリオ" pitchFamily="50" charset="-128"/>
            </a:endParaRPr>
          </a:p>
          <a:p>
            <a:pPr lvl="1">
              <a:buFont typeface="Century Gothic" pitchFamily="34" charset="0"/>
              <a:buChar char="−"/>
            </a:pPr>
            <a:r>
              <a:rPr kumimoji="1" lang="ja-JP" altLang="en-US" dirty="0" smtClean="0">
                <a:latin typeface="メイリオ" pitchFamily="50" charset="-128"/>
                <a:ea typeface="メイリオ" pitchFamily="50" charset="-128"/>
                <a:cs typeface="メイリオ" pitchFamily="50" charset="-128"/>
              </a:rPr>
              <a:t>データサービスの検索（キーワード・カテゴリ）</a:t>
            </a:r>
            <a:endParaRPr kumimoji="1" lang="en-US" altLang="ja-JP" dirty="0" smtClean="0">
              <a:latin typeface="メイリオ" pitchFamily="50" charset="-128"/>
              <a:ea typeface="メイリオ" pitchFamily="50" charset="-128"/>
              <a:cs typeface="メイリオ" pitchFamily="50" charset="-128"/>
            </a:endParaRPr>
          </a:p>
          <a:p>
            <a:pPr lvl="1">
              <a:buFont typeface="Century Gothic" pitchFamily="34" charset="0"/>
              <a:buChar char="−"/>
            </a:pPr>
            <a:r>
              <a:rPr kumimoji="1" lang="ja-JP" altLang="en-US" dirty="0" smtClean="0">
                <a:latin typeface="メイリオ" pitchFamily="50" charset="-128"/>
                <a:ea typeface="メイリオ" pitchFamily="50" charset="-128"/>
                <a:cs typeface="メイリオ" pitchFamily="50" charset="-128"/>
              </a:rPr>
              <a:t>データ検索＋結果表示＋データのダウロード</a:t>
            </a:r>
            <a:endParaRPr kumimoji="1" lang="en-US" altLang="ja-JP" dirty="0" smtClean="0">
              <a:latin typeface="メイリオ" pitchFamily="50" charset="-128"/>
              <a:ea typeface="メイリオ" pitchFamily="50" charset="-128"/>
              <a:cs typeface="メイリオ" pitchFamily="50" charset="-128"/>
            </a:endParaRPr>
          </a:p>
          <a:p>
            <a:pPr lvl="1">
              <a:buFont typeface="Century Gothic" pitchFamily="34" charset="0"/>
              <a:buChar char="−"/>
            </a:pPr>
            <a:r>
              <a:rPr kumimoji="1" lang="en-US" altLang="ja-JP" dirty="0" err="1" smtClean="0">
                <a:latin typeface="メイリオ" pitchFamily="50" charset="-128"/>
                <a:ea typeface="メイリオ" pitchFamily="50" charset="-128"/>
                <a:cs typeface="メイリオ" pitchFamily="50" charset="-128"/>
              </a:rPr>
              <a:t>JVOSpac</a:t>
            </a:r>
            <a:r>
              <a:rPr lang="en-US" altLang="ja-JP" dirty="0" err="1" smtClean="0">
                <a:latin typeface="メイリオ" pitchFamily="50" charset="-128"/>
                <a:ea typeface="メイリオ" pitchFamily="50" charset="-128"/>
                <a:cs typeface="メイリオ" pitchFamily="50" charset="-128"/>
              </a:rPr>
              <a:t>e</a:t>
            </a:r>
            <a:r>
              <a:rPr lang="en-US" altLang="ja-JP" dirty="0" smtClean="0">
                <a:latin typeface="メイリオ" pitchFamily="50" charset="-128"/>
                <a:ea typeface="メイリオ" pitchFamily="50" charset="-128"/>
                <a:cs typeface="メイリオ" pitchFamily="50" charset="-128"/>
              </a:rPr>
              <a:t> </a:t>
            </a:r>
            <a:r>
              <a:rPr lang="ja-JP" altLang="en-US" dirty="0" smtClean="0">
                <a:latin typeface="メイリオ" pitchFamily="50" charset="-128"/>
                <a:ea typeface="メイリオ" pitchFamily="50" charset="-128"/>
                <a:cs typeface="メイリオ" pitchFamily="50" charset="-128"/>
              </a:rPr>
              <a:t>の利用方法</a:t>
            </a:r>
            <a:endParaRPr kumimoji="1" lang="en-US" altLang="ja-JP" dirty="0" smtClean="0">
              <a:latin typeface="メイリオ" pitchFamily="50" charset="-128"/>
              <a:ea typeface="メイリオ" pitchFamily="50" charset="-128"/>
              <a:cs typeface="メイリオ" pitchFamily="50" charset="-128"/>
            </a:endParaRPr>
          </a:p>
          <a:p>
            <a:pPr lvl="1">
              <a:buFont typeface="Century Gothic" pitchFamily="34" charset="0"/>
              <a:buChar char="−"/>
            </a:pPr>
            <a:r>
              <a:rPr lang="ja-JP" altLang="en-US" dirty="0" smtClean="0">
                <a:latin typeface="メイリオ" pitchFamily="50" charset="-128"/>
                <a:ea typeface="メイリオ" pitchFamily="50" charset="-128"/>
                <a:cs typeface="メイリオ" pitchFamily="50" charset="-128"/>
              </a:rPr>
              <a:t>すばる望遠鏡・</a:t>
            </a:r>
            <a:r>
              <a:rPr lang="en-US" altLang="ja-JP" dirty="0" smtClean="0">
                <a:latin typeface="メイリオ" pitchFamily="50" charset="-128"/>
                <a:ea typeface="メイリオ" pitchFamily="50" charset="-128"/>
                <a:cs typeface="メイリオ" pitchFamily="50" charset="-128"/>
              </a:rPr>
              <a:t>ALMA </a:t>
            </a:r>
            <a:r>
              <a:rPr lang="ja-JP" altLang="en-US" dirty="0" smtClean="0">
                <a:latin typeface="メイリオ" pitchFamily="50" charset="-128"/>
                <a:ea typeface="メイリオ" pitchFamily="50" charset="-128"/>
                <a:cs typeface="メイリオ" pitchFamily="50" charset="-128"/>
              </a:rPr>
              <a:t>データの取得</a:t>
            </a:r>
            <a:endParaRPr lang="en-US" altLang="ja-JP" dirty="0" smtClean="0">
              <a:latin typeface="メイリオ" pitchFamily="50" charset="-128"/>
              <a:ea typeface="メイリオ" pitchFamily="50" charset="-128"/>
              <a:cs typeface="メイリオ" pitchFamily="50" charset="-128"/>
            </a:endParaRPr>
          </a:p>
          <a:p>
            <a:pPr>
              <a:spcBef>
                <a:spcPts val="1800"/>
              </a:spcBef>
              <a:buFont typeface="Wingdings" pitchFamily="2" charset="2"/>
              <a:buChar char="§"/>
            </a:pPr>
            <a:r>
              <a:rPr lang="ja-JP" altLang="en-US" dirty="0" smtClean="0">
                <a:latin typeface="メイリオ" pitchFamily="50" charset="-128"/>
                <a:ea typeface="メイリオ" pitchFamily="50" charset="-128"/>
                <a:cs typeface="メイリオ" pitchFamily="50" charset="-128"/>
              </a:rPr>
              <a:t>説明を聞きながら</a:t>
            </a:r>
            <a:r>
              <a:rPr lang="en-US" altLang="ja-JP" dirty="0" smtClean="0">
                <a:latin typeface="メイリオ" pitchFamily="50" charset="-128"/>
                <a:ea typeface="メイリオ" pitchFamily="50" charset="-128"/>
                <a:cs typeface="メイリオ" pitchFamily="50" charset="-128"/>
              </a:rPr>
              <a:t>JVO </a:t>
            </a:r>
            <a:r>
              <a:rPr lang="ja-JP" altLang="en-US" dirty="0" smtClean="0">
                <a:latin typeface="メイリオ" pitchFamily="50" charset="-128"/>
                <a:ea typeface="メイリオ" pitchFamily="50" charset="-128"/>
                <a:cs typeface="メイリオ" pitchFamily="50" charset="-128"/>
              </a:rPr>
              <a:t>ポータルにアクセスしていただいて結構です。</a:t>
            </a:r>
            <a:endParaRPr lang="en-US" altLang="ja-JP" dirty="0" smtClean="0">
              <a:latin typeface="メイリオ" pitchFamily="50" charset="-128"/>
              <a:ea typeface="メイリオ" pitchFamily="50" charset="-128"/>
              <a:cs typeface="メイリオ" pitchFamily="50" charset="-128"/>
            </a:endParaRPr>
          </a:p>
          <a:p>
            <a:pPr>
              <a:spcBef>
                <a:spcPts val="2400"/>
              </a:spcBef>
              <a:buFont typeface="Wingdings" pitchFamily="2" charset="2"/>
              <a:buChar char="§"/>
            </a:pPr>
            <a:r>
              <a:rPr lang="ja-JP" altLang="en-US" dirty="0" smtClean="0">
                <a:latin typeface="メイリオ" pitchFamily="50" charset="-128"/>
                <a:ea typeface="メイリオ" pitchFamily="50" charset="-128"/>
                <a:cs typeface="メイリオ" pitchFamily="50" charset="-128"/>
              </a:rPr>
              <a:t>詳細な使い方は</a:t>
            </a:r>
            <a:endParaRPr lang="en-US" altLang="ja-JP" dirty="0" smtClean="0">
              <a:latin typeface="メイリオ" pitchFamily="50" charset="-128"/>
              <a:ea typeface="メイリオ" pitchFamily="50" charset="-128"/>
              <a:cs typeface="メイリオ" pitchFamily="50" charset="-128"/>
            </a:endParaRPr>
          </a:p>
          <a:p>
            <a:pPr lvl="1">
              <a:buFont typeface="Century Gothic" pitchFamily="34" charset="0"/>
              <a:buChar char="−"/>
            </a:pPr>
            <a:r>
              <a:rPr kumimoji="1" lang="ja-JP" altLang="en-US" dirty="0" smtClean="0">
                <a:latin typeface="メイリオ" pitchFamily="50" charset="-128"/>
                <a:ea typeface="メイリオ" pitchFamily="50" charset="-128"/>
                <a:cs typeface="メイリオ" pitchFamily="50" charset="-128"/>
              </a:rPr>
              <a:t>実習時に質問、または</a:t>
            </a:r>
            <a:endParaRPr kumimoji="1" lang="en-US" altLang="ja-JP" dirty="0" smtClean="0">
              <a:latin typeface="メイリオ" pitchFamily="50" charset="-128"/>
              <a:ea typeface="メイリオ" pitchFamily="50" charset="-128"/>
              <a:cs typeface="メイリオ" pitchFamily="50" charset="-128"/>
            </a:endParaRPr>
          </a:p>
          <a:p>
            <a:pPr lvl="1">
              <a:buFont typeface="Century Gothic" pitchFamily="34" charset="0"/>
              <a:buChar char="−"/>
            </a:pPr>
            <a:r>
              <a:rPr lang="ja-JP" altLang="en-US" dirty="0" smtClean="0">
                <a:latin typeface="メイリオ" pitchFamily="50" charset="-128"/>
                <a:ea typeface="メイリオ" pitchFamily="50" charset="-128"/>
                <a:cs typeface="メイリオ" pitchFamily="50" charset="-128"/>
              </a:rPr>
              <a:t>講習会ホームページ</a:t>
            </a:r>
            <a:r>
              <a:rPr lang="ja-JP" altLang="en-US" dirty="0">
                <a:latin typeface="メイリオ" pitchFamily="50" charset="-128"/>
                <a:ea typeface="メイリオ" pitchFamily="50" charset="-128"/>
                <a:cs typeface="メイリオ" pitchFamily="50" charset="-128"/>
              </a:rPr>
              <a:t>にある</a:t>
            </a:r>
            <a:r>
              <a:rPr lang="ja-JP" altLang="en-US" dirty="0" smtClean="0">
                <a:latin typeface="メイリオ" pitchFamily="50" charset="-128"/>
                <a:ea typeface="メイリオ" pitchFamily="50" charset="-128"/>
                <a:cs typeface="メイリオ" pitchFamily="50" charset="-128"/>
              </a:rPr>
              <a:t>資料を参照してください。</a:t>
            </a:r>
            <a:endParaRPr kumimoji="1" lang="en-US" altLang="ja-JP" dirty="0" smtClean="0">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0034" y="158271"/>
            <a:ext cx="8229600" cy="671793"/>
          </a:xfrm>
        </p:spPr>
        <p:txBody>
          <a:bodyPr>
            <a:normAutofit/>
          </a:bodyPr>
          <a:lstStyle/>
          <a:p>
            <a:r>
              <a:rPr lang="ja-JP" altLang="en-US" sz="3600" b="0" dirty="0" smtClean="0">
                <a:effectLst/>
                <a:latin typeface="メイリオ" pitchFamily="50" charset="-128"/>
                <a:ea typeface="メイリオ" pitchFamily="50" charset="-128"/>
                <a:cs typeface="メイリオ" pitchFamily="50" charset="-128"/>
              </a:rPr>
              <a:t>検索結果を後で再び参照する </a:t>
            </a:r>
            <a:r>
              <a:rPr lang="en-US" altLang="ja-JP" sz="3600" b="0" dirty="0" smtClean="0">
                <a:effectLst/>
                <a:latin typeface="メイリオ" pitchFamily="50" charset="-128"/>
                <a:ea typeface="メイリオ" pitchFamily="50" charset="-128"/>
                <a:cs typeface="メイリオ" pitchFamily="50" charset="-128"/>
              </a:rPr>
              <a:t>(1/2)</a:t>
            </a:r>
            <a:endParaRPr kumimoji="1" lang="ja-JP" altLang="en-US" sz="3600" b="0" dirty="0">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0" y="857232"/>
            <a:ext cx="9144000" cy="2046258"/>
          </a:xfrm>
        </p:spPr>
        <p:txBody>
          <a:bodyPr>
            <a:normAutofit fontScale="92500" lnSpcReduction="10000"/>
          </a:bodyPr>
          <a:lstStyle/>
          <a:p>
            <a:pPr>
              <a:lnSpc>
                <a:spcPct val="110000"/>
              </a:lnSpc>
              <a:buFont typeface="Wingdings" pitchFamily="2" charset="2"/>
              <a:buChar char="§"/>
            </a:pPr>
            <a:r>
              <a:rPr lang="ja-JP" altLang="en-US" dirty="0" smtClean="0">
                <a:latin typeface="メイリオ" pitchFamily="50" charset="-128"/>
                <a:ea typeface="メイリオ" pitchFamily="50" charset="-128"/>
                <a:cs typeface="メイリオ" pitchFamily="50" charset="-128"/>
              </a:rPr>
              <a:t>検索結果はログアウト後も見ることができます。</a:t>
            </a:r>
            <a:endParaRPr lang="en-US" altLang="ja-JP" dirty="0" smtClean="0">
              <a:latin typeface="メイリオ" pitchFamily="50" charset="-128"/>
              <a:ea typeface="メイリオ" pitchFamily="50" charset="-128"/>
              <a:cs typeface="メイリオ" pitchFamily="50" charset="-128"/>
            </a:endParaRPr>
          </a:p>
          <a:p>
            <a:pPr>
              <a:lnSpc>
                <a:spcPct val="110000"/>
              </a:lnSpc>
              <a:buFont typeface="Wingdings" pitchFamily="2" charset="2"/>
              <a:buChar char="§"/>
            </a:pPr>
            <a:r>
              <a:rPr kumimoji="1" lang="en-US" altLang="ja-JP" dirty="0" smtClean="0">
                <a:latin typeface="メイリオ" pitchFamily="50" charset="-128"/>
                <a:ea typeface="メイリオ" pitchFamily="50" charset="-128"/>
                <a:cs typeface="メイリオ" pitchFamily="50" charset="-128"/>
              </a:rPr>
              <a:t>JVO Space </a:t>
            </a:r>
            <a:r>
              <a:rPr kumimoji="1" lang="ja-JP" altLang="en-US" dirty="0" smtClean="0">
                <a:latin typeface="メイリオ" pitchFamily="50" charset="-128"/>
                <a:ea typeface="メイリオ" pitchFamily="50" charset="-128"/>
                <a:cs typeface="メイリオ" pitchFamily="50" charset="-128"/>
              </a:rPr>
              <a:t>の </a:t>
            </a:r>
            <a:r>
              <a:rPr kumimoji="1" lang="en-US" altLang="ja-JP" dirty="0" smtClean="0">
                <a:latin typeface="メイリオ" pitchFamily="50" charset="-128"/>
                <a:ea typeface="メイリオ" pitchFamily="50" charset="-128"/>
                <a:cs typeface="メイリオ" pitchFamily="50" charset="-128"/>
              </a:rPr>
              <a:t>Work </a:t>
            </a:r>
            <a:r>
              <a:rPr lang="ja-JP" altLang="en-US" dirty="0" smtClean="0">
                <a:latin typeface="メイリオ" pitchFamily="50" charset="-128"/>
                <a:ea typeface="メイリオ" pitchFamily="50" charset="-128"/>
                <a:cs typeface="メイリオ" pitchFamily="50" charset="-128"/>
              </a:rPr>
              <a:t>パーティションに、日付別のディレクトリに保存されています。</a:t>
            </a:r>
            <a:endParaRPr lang="en-US" altLang="ja-JP" dirty="0" smtClean="0">
              <a:latin typeface="メイリオ" pitchFamily="50" charset="-128"/>
              <a:ea typeface="メイリオ" pitchFamily="50" charset="-128"/>
              <a:cs typeface="メイリオ" pitchFamily="50" charset="-128"/>
            </a:endParaRPr>
          </a:p>
          <a:p>
            <a:pPr>
              <a:lnSpc>
                <a:spcPct val="110000"/>
              </a:lnSpc>
              <a:buFont typeface="Wingdings" pitchFamily="2" charset="2"/>
              <a:buChar char="§"/>
            </a:pPr>
            <a:r>
              <a:rPr kumimoji="1" lang="ja-JP" altLang="en-US" dirty="0" smtClean="0">
                <a:latin typeface="メイリオ" pitchFamily="50" charset="-128"/>
                <a:ea typeface="メイリオ" pitchFamily="50" charset="-128"/>
                <a:cs typeface="メイリオ" pitchFamily="50" charset="-128"/>
              </a:rPr>
              <a:t>ゲストアカウントの場合は保存されません。</a:t>
            </a:r>
            <a:endParaRPr kumimoji="1" lang="ja-JP" altLang="en-US" dirty="0">
              <a:latin typeface="メイリオ" pitchFamily="50" charset="-128"/>
              <a:ea typeface="メイリオ" pitchFamily="50" charset="-128"/>
              <a:cs typeface="メイリオ" pitchFamily="50" charset="-128"/>
            </a:endParaRPr>
          </a:p>
        </p:txBody>
      </p:sp>
      <p:pic>
        <p:nvPicPr>
          <p:cNvPr id="5122" name="Picture 2"/>
          <p:cNvPicPr>
            <a:picLocks noChangeAspect="1" noChangeArrowheads="1"/>
          </p:cNvPicPr>
          <p:nvPr/>
        </p:nvPicPr>
        <p:blipFill>
          <a:blip r:embed="rId3" cstate="print"/>
          <a:srcRect/>
          <a:stretch>
            <a:fillRect/>
          </a:stretch>
        </p:blipFill>
        <p:spPr bwMode="auto">
          <a:xfrm>
            <a:off x="714348" y="2857496"/>
            <a:ext cx="2466667" cy="895238"/>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714348" y="3905250"/>
            <a:ext cx="6924675" cy="2952750"/>
          </a:xfrm>
          <a:prstGeom prst="rect">
            <a:avLst/>
          </a:prstGeom>
          <a:noFill/>
          <a:ln w="9525">
            <a:noFill/>
            <a:miter lim="800000"/>
            <a:headEnd/>
            <a:tailEnd/>
          </a:ln>
        </p:spPr>
      </p:pic>
      <p:pic>
        <p:nvPicPr>
          <p:cNvPr id="5124" name="Picture 4"/>
          <p:cNvPicPr>
            <a:picLocks noChangeAspect="1" noChangeArrowheads="1"/>
          </p:cNvPicPr>
          <p:nvPr/>
        </p:nvPicPr>
        <p:blipFill>
          <a:blip r:embed="rId5" cstate="print"/>
          <a:srcRect/>
          <a:stretch>
            <a:fillRect/>
          </a:stretch>
        </p:blipFill>
        <p:spPr bwMode="auto">
          <a:xfrm>
            <a:off x="5000628" y="3071810"/>
            <a:ext cx="3828572" cy="2714286"/>
          </a:xfrm>
          <a:prstGeom prst="rect">
            <a:avLst/>
          </a:prstGeom>
          <a:noFill/>
          <a:ln w="9525">
            <a:noFill/>
            <a:miter lim="800000"/>
            <a:headEnd/>
            <a:tailEnd/>
          </a:ln>
        </p:spPr>
      </p:pic>
      <p:sp>
        <p:nvSpPr>
          <p:cNvPr id="7" name="円/楕円 6"/>
          <p:cNvSpPr/>
          <p:nvPr/>
        </p:nvSpPr>
        <p:spPr>
          <a:xfrm>
            <a:off x="928662" y="3357562"/>
            <a:ext cx="500066"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2214546" y="4328819"/>
            <a:ext cx="500066"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p:cNvCxnSpPr/>
          <p:nvPr/>
        </p:nvCxnSpPr>
        <p:spPr>
          <a:xfrm>
            <a:off x="1428728" y="3643314"/>
            <a:ext cx="714380" cy="571504"/>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V="1">
            <a:off x="2928926" y="3500438"/>
            <a:ext cx="2286016" cy="785818"/>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8875"/>
            <a:ext cx="9144000" cy="714356"/>
          </a:xfrm>
        </p:spPr>
        <p:txBody>
          <a:bodyPr>
            <a:normAutofit/>
          </a:bodyPr>
          <a:lstStyle/>
          <a:p>
            <a:r>
              <a:rPr lang="ja-JP" altLang="en-US" sz="3600" b="0" dirty="0" smtClean="0">
                <a:effectLst/>
                <a:latin typeface="メイリオ" pitchFamily="50" charset="-128"/>
                <a:ea typeface="メイリオ" pitchFamily="50" charset="-128"/>
                <a:cs typeface="メイリオ" pitchFamily="50" charset="-128"/>
              </a:rPr>
              <a:t>検索結果を後で再び参照する </a:t>
            </a:r>
            <a:r>
              <a:rPr lang="en-US" altLang="ja-JP" sz="3600" b="0" dirty="0" smtClean="0">
                <a:effectLst/>
                <a:latin typeface="メイリオ" pitchFamily="50" charset="-128"/>
                <a:ea typeface="メイリオ" pitchFamily="50" charset="-128"/>
                <a:cs typeface="メイリオ" pitchFamily="50" charset="-128"/>
              </a:rPr>
              <a:t>(2/2)</a:t>
            </a:r>
            <a:endParaRPr kumimoji="1" lang="ja-JP" altLang="en-US" sz="3600" b="0" dirty="0">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0" y="857232"/>
            <a:ext cx="9144000" cy="2286016"/>
          </a:xfrm>
        </p:spPr>
        <p:txBody>
          <a:bodyPr>
            <a:normAutofit fontScale="92500" lnSpcReduction="10000"/>
          </a:bodyPr>
          <a:lstStyle/>
          <a:p>
            <a:pPr>
              <a:lnSpc>
                <a:spcPct val="110000"/>
              </a:lnSpc>
              <a:buFont typeface="Wingdings" pitchFamily="2" charset="2"/>
              <a:buChar char="§"/>
            </a:pPr>
            <a:r>
              <a:rPr kumimoji="1" lang="ja-JP" altLang="en-US" dirty="0" smtClean="0">
                <a:latin typeface="メイリオ" pitchFamily="50" charset="-128"/>
                <a:ea typeface="メイリオ" pitchFamily="50" charset="-128"/>
                <a:cs typeface="メイリオ" pitchFamily="50" charset="-128"/>
              </a:rPr>
              <a:t>検索実行した日付のディレクトリへ移動します。</a:t>
            </a:r>
            <a:endParaRPr kumimoji="1" lang="en-US" altLang="ja-JP" dirty="0" smtClean="0">
              <a:latin typeface="メイリオ" pitchFamily="50" charset="-128"/>
              <a:ea typeface="メイリオ" pitchFamily="50" charset="-128"/>
              <a:cs typeface="メイリオ" pitchFamily="50" charset="-128"/>
            </a:endParaRPr>
          </a:p>
          <a:p>
            <a:pPr lvl="1">
              <a:lnSpc>
                <a:spcPct val="110000"/>
              </a:lnSpc>
              <a:buClr>
                <a:srgbClr val="FFC000"/>
              </a:buClr>
              <a:buFont typeface="Wingdings" pitchFamily="2" charset="2"/>
              <a:buChar char="§"/>
            </a:pPr>
            <a:r>
              <a:rPr kumimoji="1" lang="ja-JP" altLang="en-US" dirty="0" smtClean="0">
                <a:latin typeface="メイリオ" pitchFamily="50" charset="-128"/>
                <a:ea typeface="メイリオ" pitchFamily="50" charset="-128"/>
                <a:cs typeface="メイリオ" pitchFamily="50" charset="-128"/>
              </a:rPr>
              <a:t>例えば、</a:t>
            </a:r>
            <a:r>
              <a:rPr kumimoji="1" lang="en-US" altLang="ja-JP" dirty="0" smtClean="0">
                <a:latin typeface="メイリオ" pitchFamily="50" charset="-128"/>
                <a:ea typeface="メイリオ" pitchFamily="50" charset="-128"/>
                <a:cs typeface="メイリオ" pitchFamily="50" charset="-128"/>
              </a:rPr>
              <a:t>2010 </a:t>
            </a:r>
            <a:r>
              <a:rPr kumimoji="1" lang="en-US" altLang="ja-JP" dirty="0" smtClean="0">
                <a:latin typeface="メイリオ" pitchFamily="50" charset="-128"/>
                <a:ea typeface="メイリオ" pitchFamily="50" charset="-128"/>
                <a:cs typeface="メイリオ" pitchFamily="50" charset="-128"/>
                <a:sym typeface="Wingdings" pitchFamily="2" charset="2"/>
              </a:rPr>
              <a:t> 01  23</a:t>
            </a:r>
            <a:r>
              <a:rPr kumimoji="1" lang="ja-JP" altLang="en-US" dirty="0" err="1" smtClean="0">
                <a:latin typeface="メイリオ" pitchFamily="50" charset="-128"/>
                <a:ea typeface="メイリオ" pitchFamily="50" charset="-128"/>
                <a:cs typeface="メイリオ" pitchFamily="50" charset="-128"/>
                <a:sym typeface="Wingdings" pitchFamily="2" charset="2"/>
              </a:rPr>
              <a:t>。</a:t>
            </a:r>
            <a:endParaRPr kumimoji="1" lang="en-US" altLang="ja-JP" dirty="0" smtClean="0">
              <a:latin typeface="メイリオ" pitchFamily="50" charset="-128"/>
              <a:ea typeface="メイリオ" pitchFamily="50" charset="-128"/>
              <a:cs typeface="メイリオ" pitchFamily="50" charset="-128"/>
              <a:sym typeface="Wingdings" pitchFamily="2" charset="2"/>
            </a:endParaRPr>
          </a:p>
          <a:p>
            <a:pPr>
              <a:lnSpc>
                <a:spcPct val="110000"/>
              </a:lnSpc>
              <a:buFont typeface="Wingdings" pitchFamily="2" charset="2"/>
              <a:buChar char="§"/>
            </a:pPr>
            <a:r>
              <a:rPr kumimoji="1" lang="en-US" altLang="ja-JP" dirty="0" smtClean="0">
                <a:latin typeface="メイリオ" pitchFamily="50" charset="-128"/>
                <a:ea typeface="メイリオ" pitchFamily="50" charset="-128"/>
                <a:cs typeface="メイリオ" pitchFamily="50" charset="-128"/>
              </a:rPr>
              <a:t>single-search_2010012313410135 </a:t>
            </a:r>
            <a:endParaRPr lang="en-US" altLang="ja-JP" dirty="0">
              <a:latin typeface="メイリオ" pitchFamily="50" charset="-128"/>
              <a:ea typeface="メイリオ" pitchFamily="50" charset="-128"/>
              <a:cs typeface="メイリオ" pitchFamily="50" charset="-128"/>
            </a:endParaRPr>
          </a:p>
          <a:p>
            <a:pPr lvl="1">
              <a:lnSpc>
                <a:spcPct val="110000"/>
              </a:lnSpc>
              <a:buClr>
                <a:srgbClr val="FFC000"/>
              </a:buClr>
              <a:buFont typeface="Wingdings" pitchFamily="2" charset="2"/>
              <a:buChar char="§"/>
            </a:pPr>
            <a:r>
              <a:rPr kumimoji="1" lang="en-US" altLang="ja-JP" dirty="0" smtClean="0">
                <a:latin typeface="メイリオ" pitchFamily="50" charset="-128"/>
                <a:ea typeface="メイリオ" pitchFamily="50" charset="-128"/>
                <a:cs typeface="メイリオ" pitchFamily="50" charset="-128"/>
              </a:rPr>
              <a:t>2010</a:t>
            </a:r>
            <a:r>
              <a:rPr kumimoji="1" lang="ja-JP" altLang="en-US" dirty="0" smtClean="0">
                <a:latin typeface="メイリオ" pitchFamily="50" charset="-128"/>
                <a:ea typeface="メイリオ" pitchFamily="50" charset="-128"/>
                <a:cs typeface="メイリオ" pitchFamily="50" charset="-128"/>
              </a:rPr>
              <a:t>年</a:t>
            </a:r>
            <a:r>
              <a:rPr kumimoji="1" lang="en-US" altLang="ja-JP" dirty="0" smtClean="0">
                <a:latin typeface="メイリオ" pitchFamily="50" charset="-128"/>
                <a:ea typeface="メイリオ" pitchFamily="50" charset="-128"/>
                <a:cs typeface="メイリオ" pitchFamily="50" charset="-128"/>
              </a:rPr>
              <a:t>1</a:t>
            </a:r>
            <a:r>
              <a:rPr kumimoji="1" lang="ja-JP" altLang="en-US" dirty="0" smtClean="0">
                <a:latin typeface="メイリオ" pitchFamily="50" charset="-128"/>
                <a:ea typeface="メイリオ" pitchFamily="50" charset="-128"/>
                <a:cs typeface="メイリオ" pitchFamily="50" charset="-128"/>
              </a:rPr>
              <a:t>月</a:t>
            </a:r>
            <a:r>
              <a:rPr lang="en-US" altLang="ja-JP" dirty="0" smtClean="0">
                <a:latin typeface="メイリオ" pitchFamily="50" charset="-128"/>
                <a:ea typeface="メイリオ" pitchFamily="50" charset="-128"/>
                <a:cs typeface="メイリオ" pitchFamily="50" charset="-128"/>
              </a:rPr>
              <a:t>23</a:t>
            </a:r>
            <a:r>
              <a:rPr lang="ja-JP" altLang="en-US" dirty="0" smtClean="0">
                <a:latin typeface="メイリオ" pitchFamily="50" charset="-128"/>
                <a:ea typeface="メイリオ" pitchFamily="50" charset="-128"/>
                <a:cs typeface="メイリオ" pitchFamily="50" charset="-128"/>
              </a:rPr>
              <a:t>日</a:t>
            </a:r>
            <a:r>
              <a:rPr lang="en-US" altLang="ja-JP" dirty="0" smtClean="0">
                <a:latin typeface="メイリオ" pitchFamily="50" charset="-128"/>
                <a:ea typeface="メイリオ" pitchFamily="50" charset="-128"/>
                <a:cs typeface="メイリオ" pitchFamily="50" charset="-128"/>
              </a:rPr>
              <a:t>13:41</a:t>
            </a:r>
            <a:r>
              <a:rPr lang="ja-JP" altLang="en-US" dirty="0" smtClean="0">
                <a:latin typeface="メイリオ" pitchFamily="50" charset="-128"/>
                <a:ea typeface="メイリオ" pitchFamily="50" charset="-128"/>
                <a:cs typeface="メイリオ" pitchFamily="50" charset="-128"/>
              </a:rPr>
              <a:t>に実行した </a:t>
            </a:r>
            <a:r>
              <a:rPr lang="en-US" altLang="ja-JP" dirty="0" smtClean="0">
                <a:latin typeface="メイリオ" pitchFamily="50" charset="-128"/>
                <a:ea typeface="メイリオ" pitchFamily="50" charset="-128"/>
                <a:cs typeface="メイリオ" pitchFamily="50" charset="-128"/>
              </a:rPr>
              <a:t>Single Service </a:t>
            </a:r>
            <a:r>
              <a:rPr lang="ja-JP" altLang="en-US" dirty="0" smtClean="0">
                <a:latin typeface="メイリオ" pitchFamily="50" charset="-128"/>
                <a:ea typeface="メイリオ" pitchFamily="50" charset="-128"/>
                <a:cs typeface="メイリオ" pitchFamily="50" charset="-128"/>
              </a:rPr>
              <a:t>検索の結果</a:t>
            </a:r>
            <a:endParaRPr kumimoji="1" lang="ja-JP" altLang="en-US" dirty="0">
              <a:latin typeface="メイリオ" pitchFamily="50" charset="-128"/>
              <a:ea typeface="メイリオ" pitchFamily="50" charset="-128"/>
              <a:cs typeface="メイリオ" pitchFamily="50" charset="-128"/>
            </a:endParaRPr>
          </a:p>
        </p:txBody>
      </p:sp>
      <p:pic>
        <p:nvPicPr>
          <p:cNvPr id="6146" name="Picture 2"/>
          <p:cNvPicPr>
            <a:picLocks noChangeAspect="1" noChangeArrowheads="1"/>
          </p:cNvPicPr>
          <p:nvPr/>
        </p:nvPicPr>
        <p:blipFill>
          <a:blip r:embed="rId3" cstate="print"/>
          <a:srcRect/>
          <a:stretch>
            <a:fillRect/>
          </a:stretch>
        </p:blipFill>
        <p:spPr bwMode="auto">
          <a:xfrm>
            <a:off x="0" y="4102444"/>
            <a:ext cx="4406350" cy="2755556"/>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4143372" y="3054825"/>
            <a:ext cx="5180953" cy="3803175"/>
          </a:xfrm>
          <a:prstGeom prst="rect">
            <a:avLst/>
          </a:prstGeom>
          <a:noFill/>
          <a:ln w="9525">
            <a:noFill/>
            <a:miter lim="800000"/>
            <a:headEnd/>
            <a:tailEnd/>
          </a:ln>
        </p:spPr>
      </p:pic>
      <p:sp>
        <p:nvSpPr>
          <p:cNvPr id="6" name="コンテンツ プレースホルダ 2"/>
          <p:cNvSpPr txBox="1">
            <a:spLocks/>
          </p:cNvSpPr>
          <p:nvPr/>
        </p:nvSpPr>
        <p:spPr>
          <a:xfrm>
            <a:off x="152400" y="2857528"/>
            <a:ext cx="4133848" cy="4572000"/>
          </a:xfrm>
          <a:prstGeom prst="rect">
            <a:avLst/>
          </a:prstGeom>
        </p:spPr>
        <p:txBody>
          <a:bodyPr vert="horz" anchor="t">
            <a:normAutofit/>
          </a:bodyPr>
          <a:lstStyle/>
          <a:p>
            <a:pPr marL="448056" marR="0" lvl="0" indent="-384048" algn="l" defTabSz="914400" rtl="0" eaLnBrk="1" fontAlgn="auto" latinLnBrk="0" hangingPunct="1">
              <a:lnSpc>
                <a:spcPct val="100000"/>
              </a:lnSpc>
              <a:spcBef>
                <a:spcPct val="20000"/>
              </a:spcBef>
              <a:spcAft>
                <a:spcPts val="0"/>
              </a:spcAft>
              <a:buClr>
                <a:srgbClr val="FFC000"/>
              </a:buClr>
              <a:buSzPct val="80000"/>
              <a:buFont typeface="Wingdings" pitchFamily="2" charset="2"/>
              <a:buChar char="ü"/>
              <a:tabLst/>
              <a:defRPr/>
            </a:pPr>
            <a:endParaRPr kumimoji="1" lang="ja-JP" altLang="en-US" sz="3000" i="0" u="none" strike="noStrike" kern="1200" cap="none" spc="0" normalizeH="0" baseline="0" noProof="0" dirty="0">
              <a:ln>
                <a:noFill/>
              </a:ln>
              <a:solidFill>
                <a:schemeClr val="tx1"/>
              </a:solidFill>
              <a:uLnTx/>
              <a:uFillTx/>
              <a:latin typeface="メイリオ" pitchFamily="50" charset="-128"/>
              <a:ea typeface="メイリオ" pitchFamily="50" charset="-128"/>
              <a:cs typeface="メイリオ" pitchFamily="50" charset="-128"/>
            </a:endParaRPr>
          </a:p>
        </p:txBody>
      </p:sp>
      <p:sp>
        <p:nvSpPr>
          <p:cNvPr id="7" name="コンテンツ プレースホルダ 2"/>
          <p:cNvSpPr txBox="1">
            <a:spLocks/>
          </p:cNvSpPr>
          <p:nvPr/>
        </p:nvSpPr>
        <p:spPr>
          <a:xfrm>
            <a:off x="-2280" y="3130424"/>
            <a:ext cx="4286248" cy="1143008"/>
          </a:xfrm>
          <a:prstGeom prst="rect">
            <a:avLst/>
          </a:prstGeom>
        </p:spPr>
        <p:txBody>
          <a:bodyPr vert="horz" anchor="t">
            <a:normAutofit/>
          </a:bodyPr>
          <a:lstStyle/>
          <a:p>
            <a:pPr marL="521208" marR="0" lvl="0" indent="-457200" algn="l" defTabSz="914400" rtl="0" eaLnBrk="1" fontAlgn="auto" latinLnBrk="0" hangingPunct="1">
              <a:lnSpc>
                <a:spcPct val="100000"/>
              </a:lnSpc>
              <a:spcBef>
                <a:spcPct val="20000"/>
              </a:spcBef>
              <a:spcAft>
                <a:spcPts val="0"/>
              </a:spcAft>
              <a:buClr>
                <a:srgbClr val="FFC000"/>
              </a:buClr>
              <a:buSzPct val="80000"/>
              <a:buFont typeface="Wingdings" pitchFamily="2" charset="2"/>
              <a:buChar char="§"/>
              <a:tabLst/>
              <a:defRPr/>
            </a:pPr>
            <a:r>
              <a:rPr lang="en-US" altLang="ja-JP" sz="2800" dirty="0" smtClean="0">
                <a:latin typeface="メイリオ" pitchFamily="50" charset="-128"/>
                <a:ea typeface="メイリオ" pitchFamily="50" charset="-128"/>
                <a:cs typeface="メイリオ" pitchFamily="50" charset="-128"/>
              </a:rPr>
              <a:t>r</a:t>
            </a:r>
            <a:r>
              <a:rPr kumimoji="1" lang="en-US" altLang="ja-JP" sz="2800" i="0" u="none" strike="noStrike" kern="1200" cap="none" spc="0" normalizeH="0" baseline="0" noProof="0" dirty="0" smtClean="0">
                <a:ln>
                  <a:noFill/>
                </a:ln>
                <a:solidFill>
                  <a:schemeClr val="tx1"/>
                </a:solidFill>
                <a:uLnTx/>
                <a:uFillTx/>
                <a:latin typeface="メイリオ" pitchFamily="50" charset="-128"/>
                <a:ea typeface="メイリオ" pitchFamily="50" charset="-128"/>
                <a:cs typeface="メイリオ" pitchFamily="50" charset="-128"/>
              </a:rPr>
              <a:t>esult_*.xml </a:t>
            </a:r>
            <a:r>
              <a:rPr kumimoji="1" lang="ja-JP" altLang="en-US" sz="2800" i="0" u="none" strike="noStrike" kern="1200" cap="none" spc="0" normalizeH="0" baseline="0" noProof="0" dirty="0" smtClean="0">
                <a:ln>
                  <a:noFill/>
                </a:ln>
                <a:solidFill>
                  <a:schemeClr val="tx1"/>
                </a:solidFill>
                <a:uLnTx/>
                <a:uFillTx/>
                <a:latin typeface="メイリオ" pitchFamily="50" charset="-128"/>
                <a:ea typeface="メイリオ" pitchFamily="50" charset="-128"/>
                <a:cs typeface="メイリオ" pitchFamily="50" charset="-128"/>
              </a:rPr>
              <a:t>が検索結果です。</a:t>
            </a:r>
            <a:endParaRPr kumimoji="1" lang="ja-JP" altLang="en-US" sz="2800" i="0" u="none" strike="noStrike" kern="1200" cap="none" spc="0" normalizeH="0" baseline="0" noProof="0" dirty="0">
              <a:ln>
                <a:noFill/>
              </a:ln>
              <a:solidFill>
                <a:schemeClr val="tx1"/>
              </a:solidFill>
              <a:uLnTx/>
              <a:uFillTx/>
              <a:latin typeface="メイリオ" pitchFamily="50" charset="-128"/>
              <a:ea typeface="メイリオ" pitchFamily="50" charset="-128"/>
              <a:cs typeface="メイリオ" pitchFamily="50" charset="-128"/>
            </a:endParaRPr>
          </a:p>
        </p:txBody>
      </p:sp>
      <p:sp>
        <p:nvSpPr>
          <p:cNvPr id="8" name="円/楕円 7"/>
          <p:cNvSpPr/>
          <p:nvPr/>
        </p:nvSpPr>
        <p:spPr>
          <a:xfrm>
            <a:off x="324220" y="6043331"/>
            <a:ext cx="857256"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itchFamily="50" charset="-128"/>
              <a:ea typeface="メイリオ" pitchFamily="50" charset="-128"/>
              <a:cs typeface="メイリオ" pitchFamily="50" charset="-128"/>
            </a:endParaRPr>
          </a:p>
        </p:txBody>
      </p:sp>
      <p:cxnSp>
        <p:nvCxnSpPr>
          <p:cNvPr id="9" name="直線矢印コネクタ 8"/>
          <p:cNvCxnSpPr>
            <a:endCxn id="6147" idx="1"/>
          </p:cNvCxnSpPr>
          <p:nvPr/>
        </p:nvCxnSpPr>
        <p:spPr>
          <a:xfrm flipV="1">
            <a:off x="1285852" y="4956413"/>
            <a:ext cx="2857520" cy="1044355"/>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547664" y="2804100"/>
            <a:ext cx="6340197" cy="707886"/>
          </a:xfrm>
          <a:prstGeom prst="rect">
            <a:avLst/>
          </a:prstGeom>
        </p:spPr>
        <p:txBody>
          <a:bodyPr wrap="none">
            <a:spAutoFit/>
          </a:bodyPr>
          <a:lstStyle/>
          <a:p>
            <a:pPr>
              <a:spcBef>
                <a:spcPts val="2400"/>
              </a:spcBef>
            </a:pPr>
            <a:r>
              <a:rPr lang="ja-JP" altLang="en-US" sz="4000" dirty="0" smtClean="0">
                <a:solidFill>
                  <a:srgbClr val="FFC000"/>
                </a:solidFill>
                <a:latin typeface="メイリオ" pitchFamily="50" charset="-128"/>
                <a:ea typeface="メイリオ" pitchFamily="50" charset="-128"/>
                <a:cs typeface="メイリオ" pitchFamily="50" charset="-128"/>
              </a:rPr>
              <a:t>すばる望遠鏡データの検索</a:t>
            </a:r>
            <a:endParaRPr lang="en-US" altLang="ja-JP" sz="4000" dirty="0" smtClean="0">
              <a:solidFill>
                <a:srgbClr val="FFC000"/>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0619298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58992"/>
            <a:ext cx="9144000" cy="857232"/>
          </a:xfrm>
        </p:spPr>
        <p:txBody>
          <a:bodyPr>
            <a:normAutofit fontScale="90000"/>
          </a:bodyPr>
          <a:lstStyle/>
          <a:p>
            <a:r>
              <a:rPr lang="ja-JP" altLang="en-US" sz="3600" b="0" dirty="0" smtClean="0">
                <a:effectLst/>
                <a:latin typeface="メイリオ" pitchFamily="50" charset="-128"/>
                <a:ea typeface="メイリオ" pitchFamily="50" charset="-128"/>
                <a:cs typeface="メイリオ" pitchFamily="50" charset="-128"/>
              </a:rPr>
              <a:t>すばる望遠鏡のデータを取得 </a:t>
            </a:r>
            <a:r>
              <a:rPr lang="en-US" altLang="ja-JP" sz="3600" b="0" dirty="0" smtClean="0">
                <a:effectLst/>
                <a:latin typeface="メイリオ" pitchFamily="50" charset="-128"/>
                <a:ea typeface="メイリオ" pitchFamily="50" charset="-128"/>
                <a:cs typeface="メイリオ" pitchFamily="50" charset="-128"/>
              </a:rPr>
              <a:t>(</a:t>
            </a:r>
            <a:r>
              <a:rPr lang="en-US" altLang="ja-JP" sz="3600" b="0" dirty="0" err="1" smtClean="0">
                <a:effectLst/>
                <a:latin typeface="メイリオ" pitchFamily="50" charset="-128"/>
                <a:ea typeface="メイリオ" pitchFamily="50" charset="-128"/>
                <a:cs typeface="メイリオ" pitchFamily="50" charset="-128"/>
              </a:rPr>
              <a:t>Suprime</a:t>
            </a:r>
            <a:r>
              <a:rPr lang="en-US" altLang="ja-JP" sz="3600" b="0" dirty="0" smtClean="0">
                <a:effectLst/>
                <a:latin typeface="メイリオ" pitchFamily="50" charset="-128"/>
                <a:ea typeface="メイリオ" pitchFamily="50" charset="-128"/>
                <a:cs typeface="メイリオ" pitchFamily="50" charset="-128"/>
              </a:rPr>
              <a:t>-Cam)</a:t>
            </a:r>
            <a:endParaRPr kumimoji="1" lang="ja-JP" altLang="en-US" sz="3600" b="0" dirty="0">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288460" y="857232"/>
            <a:ext cx="8604020" cy="2571768"/>
          </a:xfrm>
        </p:spPr>
        <p:txBody>
          <a:bodyPr>
            <a:normAutofit/>
          </a:bodyPr>
          <a:lstStyle/>
          <a:p>
            <a:pPr marL="360000" indent="-360000">
              <a:lnSpc>
                <a:spcPct val="120000"/>
              </a:lnSpc>
              <a:spcBef>
                <a:spcPts val="1200"/>
              </a:spcBef>
              <a:buFont typeface="Wingdings" pitchFamily="2" charset="2"/>
              <a:buChar char="§"/>
            </a:pPr>
            <a:r>
              <a:rPr kumimoji="1" lang="en-US" altLang="ja-JP" sz="3100" dirty="0" err="1" smtClean="0">
                <a:latin typeface="メイリオ" pitchFamily="50" charset="-128"/>
                <a:ea typeface="メイリオ" pitchFamily="50" charset="-128"/>
                <a:cs typeface="メイリオ" pitchFamily="50" charset="-128"/>
              </a:rPr>
              <a:t>Suprime</a:t>
            </a:r>
            <a:r>
              <a:rPr kumimoji="1" lang="en-US" altLang="ja-JP" sz="3100" dirty="0" smtClean="0">
                <a:latin typeface="メイリオ" pitchFamily="50" charset="-128"/>
                <a:ea typeface="メイリオ" pitchFamily="50" charset="-128"/>
                <a:cs typeface="メイリオ" pitchFamily="50" charset="-128"/>
              </a:rPr>
              <a:t>-Cam, MOIRCS, HDS </a:t>
            </a:r>
            <a:r>
              <a:rPr kumimoji="1" lang="ja-JP" altLang="en-US" sz="3100" dirty="0" smtClean="0">
                <a:latin typeface="メイリオ" pitchFamily="50" charset="-128"/>
                <a:ea typeface="メイリオ" pitchFamily="50" charset="-128"/>
                <a:cs typeface="メイリオ" pitchFamily="50" charset="-128"/>
              </a:rPr>
              <a:t>については</a:t>
            </a:r>
            <a:r>
              <a:rPr kumimoji="1" lang="en-US" altLang="ja-JP" sz="3100" dirty="0" smtClean="0">
                <a:latin typeface="メイリオ" pitchFamily="50" charset="-128"/>
                <a:ea typeface="メイリオ" pitchFamily="50" charset="-128"/>
                <a:cs typeface="メイリオ" pitchFamily="50" charset="-128"/>
              </a:rPr>
              <a:t> </a:t>
            </a:r>
            <a:r>
              <a:rPr kumimoji="1" lang="ja-JP" altLang="en-US" sz="3100" dirty="0" smtClean="0">
                <a:latin typeface="メイリオ" pitchFamily="50" charset="-128"/>
                <a:ea typeface="メイリオ" pitchFamily="50" charset="-128"/>
                <a:cs typeface="メイリオ" pitchFamily="50" charset="-128"/>
              </a:rPr>
              <a:t>専用のページが用意されています。</a:t>
            </a:r>
            <a:endParaRPr kumimoji="1" lang="en-US" altLang="ja-JP" sz="3100" dirty="0" smtClean="0">
              <a:latin typeface="メイリオ" pitchFamily="50" charset="-128"/>
              <a:ea typeface="メイリオ" pitchFamily="50" charset="-128"/>
              <a:cs typeface="メイリオ" pitchFamily="50" charset="-128"/>
            </a:endParaRPr>
          </a:p>
          <a:p>
            <a:pPr marL="1080000" lvl="2" indent="-360000">
              <a:lnSpc>
                <a:spcPts val="2000"/>
              </a:lnSpc>
              <a:spcBef>
                <a:spcPts val="600"/>
              </a:spcBef>
              <a:buClr>
                <a:srgbClr val="FFC000"/>
              </a:buClr>
              <a:buFont typeface="Wingdings" pitchFamily="2" charset="2"/>
              <a:buChar char="§"/>
            </a:pPr>
            <a:r>
              <a:rPr lang="ja-JP" altLang="en-US" sz="2200" dirty="0" smtClean="0">
                <a:latin typeface="メイリオ" pitchFamily="50" charset="-128"/>
                <a:ea typeface="メイリオ" pitchFamily="50" charset="-128"/>
                <a:cs typeface="メイリオ" pitchFamily="50" charset="-128"/>
              </a:rPr>
              <a:t>観測ターゲット名 </a:t>
            </a:r>
            <a:r>
              <a:rPr lang="en-US" altLang="ja-JP" sz="2200" dirty="0" smtClean="0">
                <a:latin typeface="メイリオ" pitchFamily="50" charset="-128"/>
                <a:ea typeface="メイリオ" pitchFamily="50" charset="-128"/>
                <a:cs typeface="メイリオ" pitchFamily="50" charset="-128"/>
              </a:rPr>
              <a:t>(OBJECT </a:t>
            </a:r>
            <a:r>
              <a:rPr lang="ja-JP" altLang="en-US" sz="2200" dirty="0" smtClean="0">
                <a:latin typeface="メイリオ" pitchFamily="50" charset="-128"/>
                <a:ea typeface="メイリオ" pitchFamily="50" charset="-128"/>
                <a:cs typeface="メイリオ" pitchFamily="50" charset="-128"/>
              </a:rPr>
              <a:t>名</a:t>
            </a:r>
            <a:r>
              <a:rPr lang="en-US" altLang="ja-JP" sz="2200" dirty="0" smtClean="0">
                <a:latin typeface="メイリオ" pitchFamily="50" charset="-128"/>
                <a:ea typeface="メイリオ" pitchFamily="50" charset="-128"/>
                <a:cs typeface="メイリオ" pitchFamily="50" charset="-128"/>
              </a:rPr>
              <a:t>)</a:t>
            </a:r>
            <a:r>
              <a:rPr lang="ja-JP" altLang="en-US" sz="2200" dirty="0" smtClean="0">
                <a:latin typeface="メイリオ" pitchFamily="50" charset="-128"/>
                <a:ea typeface="メイリオ" pitchFamily="50" charset="-128"/>
                <a:cs typeface="メイリオ" pitchFamily="50" charset="-128"/>
              </a:rPr>
              <a:t>で選択する方法、</a:t>
            </a:r>
            <a:endParaRPr lang="en-US" altLang="ja-JP" sz="2200" dirty="0" smtClean="0">
              <a:latin typeface="メイリオ" pitchFamily="50" charset="-128"/>
              <a:ea typeface="メイリオ" pitchFamily="50" charset="-128"/>
              <a:cs typeface="メイリオ" pitchFamily="50" charset="-128"/>
            </a:endParaRPr>
          </a:p>
          <a:p>
            <a:pPr marL="1080000" lvl="2" indent="-360000">
              <a:lnSpc>
                <a:spcPts val="2640"/>
              </a:lnSpc>
              <a:spcBef>
                <a:spcPts val="600"/>
              </a:spcBef>
              <a:buClr>
                <a:srgbClr val="FFC000"/>
              </a:buClr>
              <a:buFont typeface="Wingdings" pitchFamily="2" charset="2"/>
              <a:buChar char="§"/>
            </a:pPr>
            <a:r>
              <a:rPr lang="ja-JP" altLang="en-US" sz="2200" dirty="0" smtClean="0">
                <a:latin typeface="メイリオ" pitchFamily="50" charset="-128"/>
                <a:ea typeface="メイリオ" pitchFamily="50" charset="-128"/>
                <a:cs typeface="メイリオ" pitchFamily="50" charset="-128"/>
              </a:rPr>
              <a:t>天球マップから選ぶ方法</a:t>
            </a:r>
            <a:r>
              <a:rPr lang="ja-JP" altLang="en-US" sz="2200" dirty="0">
                <a:latin typeface="メイリオ" pitchFamily="50" charset="-128"/>
                <a:ea typeface="メイリオ" pitchFamily="50" charset="-128"/>
                <a:cs typeface="メイリオ" pitchFamily="50" charset="-128"/>
              </a:rPr>
              <a:t>など</a:t>
            </a:r>
            <a:r>
              <a:rPr lang="ja-JP" altLang="en-US" sz="2200" dirty="0" smtClean="0">
                <a:latin typeface="メイリオ" pitchFamily="50" charset="-128"/>
                <a:ea typeface="メイリオ" pitchFamily="50" charset="-128"/>
                <a:cs typeface="メイリオ" pitchFamily="50" charset="-128"/>
              </a:rPr>
              <a:t>があります。</a:t>
            </a:r>
            <a:endParaRPr lang="en-US" altLang="ja-JP" sz="2200" dirty="0" smtClean="0">
              <a:latin typeface="メイリオ" pitchFamily="50" charset="-128"/>
              <a:ea typeface="メイリオ" pitchFamily="50" charset="-128"/>
              <a:cs typeface="メイリオ" pitchFamily="50" charset="-128"/>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179" y="2938397"/>
            <a:ext cx="1939269"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円/楕円 7"/>
          <p:cNvSpPr/>
          <p:nvPr/>
        </p:nvSpPr>
        <p:spPr>
          <a:xfrm>
            <a:off x="275516" y="3312011"/>
            <a:ext cx="787869"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2290" y="2899941"/>
            <a:ext cx="4700164" cy="3844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円/楕円 8"/>
          <p:cNvSpPr/>
          <p:nvPr/>
        </p:nvSpPr>
        <p:spPr>
          <a:xfrm>
            <a:off x="2185903" y="3560812"/>
            <a:ext cx="180000" cy="18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2608120" y="5866323"/>
            <a:ext cx="432048"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4170202" y="2902096"/>
            <a:ext cx="4968552" cy="800219"/>
          </a:xfrm>
          <a:prstGeom prst="rect">
            <a:avLst/>
          </a:prstGeom>
          <a:solidFill>
            <a:schemeClr val="accent6">
              <a:alpha val="79000"/>
            </a:schemeClr>
          </a:solidFill>
        </p:spPr>
        <p:txBody>
          <a:bodyPr wrap="square" rtlCol="0">
            <a:spAutoFit/>
          </a:bodyPr>
          <a:lstStyle/>
          <a:p>
            <a:pPr marL="285750" indent="-285750">
              <a:buClr>
                <a:srgbClr val="FFC000"/>
              </a:buClr>
              <a:buFont typeface="Wingdings" pitchFamily="2" charset="2"/>
              <a:buChar char="§"/>
            </a:pPr>
            <a:r>
              <a:rPr lang="ja-JP" altLang="en-US" dirty="0" smtClean="0">
                <a:latin typeface="メイリオ" pitchFamily="50" charset="-128"/>
                <a:ea typeface="メイリオ" pitchFamily="50" charset="-128"/>
                <a:cs typeface="メイリオ" pitchFamily="50" charset="-128"/>
              </a:rPr>
              <a:t>リンク文字となっている数値は観測数です。</a:t>
            </a:r>
            <a:endParaRPr lang="en-US" altLang="ja-JP" dirty="0" smtClean="0">
              <a:latin typeface="メイリオ" pitchFamily="50" charset="-128"/>
              <a:ea typeface="メイリオ" pitchFamily="50" charset="-128"/>
              <a:cs typeface="メイリオ" pitchFamily="50" charset="-128"/>
            </a:endParaRPr>
          </a:p>
          <a:p>
            <a:pPr marL="285750" indent="-285750">
              <a:spcBef>
                <a:spcPts val="1200"/>
              </a:spcBef>
              <a:buClr>
                <a:srgbClr val="FFC000"/>
              </a:buClr>
              <a:buFont typeface="Wingdings" pitchFamily="2" charset="2"/>
              <a:buChar char="§"/>
            </a:pPr>
            <a:r>
              <a:rPr kumimoji="1" lang="ja-JP" altLang="en-US" dirty="0" smtClean="0">
                <a:latin typeface="メイリオ" pitchFamily="50" charset="-128"/>
                <a:ea typeface="メイリオ" pitchFamily="50" charset="-128"/>
                <a:cs typeface="メイリオ" pitchFamily="50" charset="-128"/>
              </a:rPr>
              <a:t>括弧内の数値はモザイクデータ数です。</a:t>
            </a:r>
            <a:endParaRPr kumimoji="1" lang="ja-JP" altLang="en-US" dirty="0">
              <a:latin typeface="メイリオ" pitchFamily="50" charset="-128"/>
              <a:ea typeface="メイリオ" pitchFamily="50" charset="-128"/>
              <a:cs typeface="メイリオ" pitchFamily="50" charset="-128"/>
            </a:endParaRPr>
          </a:p>
        </p:txBody>
      </p:sp>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74422" y="4010588"/>
            <a:ext cx="3964332" cy="284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直線矢印コネクタ 15"/>
          <p:cNvCxnSpPr/>
          <p:nvPr/>
        </p:nvCxnSpPr>
        <p:spPr>
          <a:xfrm flipV="1">
            <a:off x="3040168" y="5733256"/>
            <a:ext cx="2251912" cy="232172"/>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8" name="円/楕円 17"/>
          <p:cNvSpPr/>
          <p:nvPr/>
        </p:nvSpPr>
        <p:spPr>
          <a:xfrm>
            <a:off x="5292080" y="4607668"/>
            <a:ext cx="660374"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6519721" y="4049916"/>
            <a:ext cx="2592288" cy="400110"/>
          </a:xfrm>
          <a:prstGeom prst="rect">
            <a:avLst/>
          </a:prstGeom>
          <a:solidFill>
            <a:schemeClr val="tx1">
              <a:alpha val="79000"/>
            </a:schemeClr>
          </a:solidFill>
        </p:spPr>
        <p:txBody>
          <a:bodyPr wrap="square" rtlCol="0">
            <a:spAutoFit/>
          </a:bodyPr>
          <a:lstStyle/>
          <a:p>
            <a:r>
              <a:rPr kumimoji="1" lang="en-US" altLang="ja-JP" sz="2000" dirty="0" smtClean="0">
                <a:solidFill>
                  <a:schemeClr val="bg1"/>
                </a:solidFill>
                <a:latin typeface="メイリオ" pitchFamily="50" charset="-128"/>
                <a:ea typeface="メイリオ" pitchFamily="50" charset="-128"/>
                <a:cs typeface="メイリオ" pitchFamily="50" charset="-128"/>
              </a:rPr>
              <a:t>Object Info </a:t>
            </a:r>
            <a:r>
              <a:rPr kumimoji="1" lang="ja-JP" altLang="en-US" sz="2000" dirty="0" smtClean="0">
                <a:solidFill>
                  <a:schemeClr val="bg1"/>
                </a:solidFill>
                <a:latin typeface="メイリオ" pitchFamily="50" charset="-128"/>
                <a:ea typeface="メイリオ" pitchFamily="50" charset="-128"/>
                <a:cs typeface="メイリオ" pitchFamily="50" charset="-128"/>
              </a:rPr>
              <a:t>ページ</a:t>
            </a:r>
            <a:endParaRPr kumimoji="1" lang="ja-JP" altLang="en-US" sz="2000" dirty="0">
              <a:solidFill>
                <a:schemeClr val="bg1"/>
              </a:solidFill>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24618"/>
            <a:ext cx="9144000" cy="589738"/>
          </a:xfrm>
        </p:spPr>
        <p:txBody>
          <a:bodyPr>
            <a:noAutofit/>
          </a:bodyPr>
          <a:lstStyle/>
          <a:p>
            <a:r>
              <a:rPr lang="ja-JP" altLang="en-US" sz="3200" b="0" dirty="0" smtClean="0">
                <a:effectLst/>
                <a:latin typeface="メイリオ" pitchFamily="50" charset="-128"/>
                <a:ea typeface="メイリオ" pitchFamily="50" charset="-128"/>
                <a:cs typeface="メイリオ" pitchFamily="50" charset="-128"/>
              </a:rPr>
              <a:t>すばる望遠鏡のデータを取得 </a:t>
            </a:r>
            <a:r>
              <a:rPr lang="en-US" altLang="ja-JP" sz="3200" b="0" dirty="0" smtClean="0">
                <a:effectLst/>
                <a:latin typeface="メイリオ" pitchFamily="50" charset="-128"/>
                <a:ea typeface="メイリオ" pitchFamily="50" charset="-128"/>
                <a:cs typeface="メイリオ" pitchFamily="50" charset="-128"/>
              </a:rPr>
              <a:t>(</a:t>
            </a:r>
            <a:r>
              <a:rPr lang="en-US" altLang="ja-JP" sz="3200" b="0" dirty="0" err="1" smtClean="0">
                <a:effectLst/>
                <a:latin typeface="メイリオ" pitchFamily="50" charset="-128"/>
                <a:ea typeface="メイリオ" pitchFamily="50" charset="-128"/>
                <a:cs typeface="メイリオ" pitchFamily="50" charset="-128"/>
              </a:rPr>
              <a:t>Suprime</a:t>
            </a:r>
            <a:r>
              <a:rPr lang="en-US" altLang="ja-JP" sz="3200" b="0" dirty="0">
                <a:effectLst/>
                <a:latin typeface="メイリオ" pitchFamily="50" charset="-128"/>
                <a:ea typeface="メイリオ" pitchFamily="50" charset="-128"/>
                <a:cs typeface="メイリオ" pitchFamily="50" charset="-128"/>
              </a:rPr>
              <a:t>-</a:t>
            </a:r>
            <a:r>
              <a:rPr lang="en-US" altLang="ja-JP" sz="3200" b="0" dirty="0" smtClean="0">
                <a:effectLst/>
                <a:latin typeface="メイリオ" pitchFamily="50" charset="-128"/>
                <a:ea typeface="メイリオ" pitchFamily="50" charset="-128"/>
                <a:cs typeface="メイリオ" pitchFamily="50" charset="-128"/>
              </a:rPr>
              <a:t>Cam)</a:t>
            </a:r>
            <a:endParaRPr kumimoji="1" lang="ja-JP" altLang="en-US" sz="3200" b="0" dirty="0">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8000" y="836712"/>
            <a:ext cx="5559098" cy="2624754"/>
          </a:xfrm>
        </p:spPr>
        <p:txBody>
          <a:bodyPr>
            <a:normAutofit fontScale="92500"/>
          </a:bodyPr>
          <a:lstStyle/>
          <a:p>
            <a:pPr marL="360000" indent="-360000">
              <a:lnSpc>
                <a:spcPts val="2520"/>
              </a:lnSpc>
              <a:spcBef>
                <a:spcPts val="1200"/>
              </a:spcBef>
              <a:buFont typeface="Wingdings" pitchFamily="2" charset="2"/>
              <a:buChar char="§"/>
            </a:pPr>
            <a:r>
              <a:rPr lang="en-US" altLang="ja-JP" sz="2000" dirty="0" smtClean="0">
                <a:latin typeface="メイリオ" pitchFamily="50" charset="-128"/>
                <a:ea typeface="メイリオ" pitchFamily="50" charset="-128"/>
                <a:cs typeface="メイリオ" pitchFamily="50" charset="-128"/>
              </a:rPr>
              <a:t>Object Info </a:t>
            </a:r>
            <a:r>
              <a:rPr lang="ja-JP" altLang="en-US" sz="2000" dirty="0" smtClean="0">
                <a:latin typeface="メイリオ" pitchFamily="50" charset="-128"/>
                <a:ea typeface="メイリオ" pitchFamily="50" charset="-128"/>
                <a:cs typeface="メイリオ" pitchFamily="50" charset="-128"/>
              </a:rPr>
              <a:t>ページで </a:t>
            </a:r>
            <a:r>
              <a:rPr lang="en-US" altLang="ja-JP" sz="2000" dirty="0" smtClean="0">
                <a:latin typeface="メイリオ" pitchFamily="50" charset="-128"/>
                <a:ea typeface="メイリオ" pitchFamily="50" charset="-128"/>
                <a:cs typeface="メイリオ" pitchFamily="50" charset="-128"/>
              </a:rPr>
              <a:t>Reduction ID </a:t>
            </a:r>
            <a:r>
              <a:rPr lang="ja-JP" altLang="en-US" sz="2000" dirty="0" smtClean="0">
                <a:latin typeface="メイリオ" pitchFamily="50" charset="-128"/>
                <a:ea typeface="メイリオ" pitchFamily="50" charset="-128"/>
                <a:cs typeface="メイリオ" pitchFamily="50" charset="-128"/>
              </a:rPr>
              <a:t>リンクをクリックするとモザイク画像データのページへ遷移します。</a:t>
            </a:r>
            <a:endParaRPr lang="en-US" altLang="ja-JP" sz="2000" dirty="0" smtClean="0">
              <a:latin typeface="メイリオ" pitchFamily="50" charset="-128"/>
              <a:ea typeface="メイリオ" pitchFamily="50" charset="-128"/>
              <a:cs typeface="メイリオ" pitchFamily="50" charset="-128"/>
            </a:endParaRPr>
          </a:p>
          <a:p>
            <a:pPr marL="360000" indent="-360000">
              <a:spcBef>
                <a:spcPts val="1200"/>
              </a:spcBef>
              <a:buFont typeface="Wingdings" pitchFamily="2" charset="2"/>
              <a:buChar char="§"/>
            </a:pPr>
            <a:r>
              <a:rPr kumimoji="1" lang="ja-JP" altLang="en-US" sz="2000" dirty="0" smtClean="0">
                <a:latin typeface="メイリオ" pitchFamily="50" charset="-128"/>
                <a:ea typeface="メイリオ" pitchFamily="50" charset="-128"/>
                <a:cs typeface="メイリオ" pitchFamily="50" charset="-128"/>
              </a:rPr>
              <a:t>モザイク画像は</a:t>
            </a:r>
            <a:r>
              <a:rPr lang="ja-JP" altLang="en-US" sz="2000" dirty="0" smtClean="0">
                <a:latin typeface="メイリオ" pitchFamily="50" charset="-128"/>
                <a:ea typeface="メイリオ" pitchFamily="50" charset="-128"/>
                <a:cs typeface="メイリオ" pitchFamily="50" charset="-128"/>
              </a:rPr>
              <a:t>半径 </a:t>
            </a:r>
            <a:r>
              <a:rPr lang="en-US" altLang="ja-JP" sz="2000" dirty="0" smtClean="0">
                <a:latin typeface="メイリオ" pitchFamily="50" charset="-128"/>
                <a:ea typeface="メイリオ" pitchFamily="50" charset="-128"/>
                <a:cs typeface="メイリオ" pitchFamily="50" charset="-128"/>
              </a:rPr>
              <a:t>0.2~0.3 </a:t>
            </a:r>
            <a:r>
              <a:rPr lang="ja-JP" altLang="en-US" sz="2000" dirty="0" smtClean="0">
                <a:latin typeface="メイリオ" pitchFamily="50" charset="-128"/>
                <a:ea typeface="メイリオ" pitchFamily="50" charset="-128"/>
                <a:cs typeface="メイリオ" pitchFamily="50" charset="-128"/>
              </a:rPr>
              <a:t>度程度の範囲のデータから作成しています。</a:t>
            </a:r>
            <a:endParaRPr kumimoji="1" lang="en-US" altLang="ja-JP" sz="2000" dirty="0" smtClean="0">
              <a:latin typeface="メイリオ" pitchFamily="50" charset="-128"/>
              <a:ea typeface="メイリオ" pitchFamily="50" charset="-128"/>
              <a:cs typeface="メイリオ" pitchFamily="50" charset="-128"/>
            </a:endParaRPr>
          </a:p>
          <a:p>
            <a:pPr marL="360000" indent="-360000">
              <a:spcBef>
                <a:spcPts val="1200"/>
              </a:spcBef>
              <a:buFont typeface="Wingdings" pitchFamily="2" charset="2"/>
              <a:buChar char="§"/>
            </a:pPr>
            <a:r>
              <a:rPr kumimoji="1" lang="en-US" altLang="ja-JP" sz="2000" dirty="0" smtClean="0">
                <a:latin typeface="メイリオ" pitchFamily="50" charset="-128"/>
                <a:ea typeface="メイリオ" pitchFamily="50" charset="-128"/>
                <a:cs typeface="メイリオ" pitchFamily="50" charset="-128"/>
              </a:rPr>
              <a:t>Download </a:t>
            </a:r>
            <a:r>
              <a:rPr kumimoji="1" lang="ja-JP" altLang="en-US" sz="2000" dirty="0" smtClean="0">
                <a:latin typeface="メイリオ" pitchFamily="50" charset="-128"/>
                <a:ea typeface="メイリオ" pitchFamily="50" charset="-128"/>
                <a:cs typeface="メイリオ" pitchFamily="50" charset="-128"/>
              </a:rPr>
              <a:t>タブ中の </a:t>
            </a:r>
            <a:r>
              <a:rPr kumimoji="1" lang="en-US" altLang="ja-JP" sz="2000" dirty="0" smtClean="0">
                <a:latin typeface="メイリオ" pitchFamily="50" charset="-128"/>
                <a:ea typeface="メイリオ" pitchFamily="50" charset="-128"/>
                <a:cs typeface="メイリオ" pitchFamily="50" charset="-128"/>
              </a:rPr>
              <a:t>“Download” </a:t>
            </a:r>
            <a:r>
              <a:rPr kumimoji="1" lang="ja-JP" altLang="en-US" sz="2000" dirty="0" smtClean="0">
                <a:latin typeface="メイリオ" pitchFamily="50" charset="-128"/>
                <a:ea typeface="メイリオ" pitchFamily="50" charset="-128"/>
                <a:cs typeface="メイリオ" pitchFamily="50" charset="-128"/>
              </a:rPr>
              <a:t>ボタンをクリックして</a:t>
            </a:r>
            <a:r>
              <a:rPr lang="ja-JP" altLang="en-US" sz="2000" dirty="0" smtClean="0">
                <a:latin typeface="メイリオ" pitchFamily="50" charset="-128"/>
                <a:ea typeface="メイリオ" pitchFamily="50" charset="-128"/>
                <a:cs typeface="メイリオ" pitchFamily="50" charset="-128"/>
              </a:rPr>
              <a:t>データをダウンロードできます</a:t>
            </a:r>
            <a:r>
              <a:rPr kumimoji="1" lang="ja-JP" altLang="en-US" sz="2000" dirty="0" smtClean="0">
                <a:latin typeface="メイリオ" pitchFamily="50" charset="-128"/>
                <a:ea typeface="メイリオ" pitchFamily="50" charset="-128"/>
                <a:cs typeface="メイリオ" pitchFamily="50" charset="-128"/>
              </a:rPr>
              <a:t>。</a:t>
            </a:r>
            <a:endParaRPr kumimoji="1" lang="ja-JP" altLang="en-US" sz="2000" dirty="0">
              <a:latin typeface="メイリオ" pitchFamily="50" charset="-128"/>
              <a:ea typeface="メイリオ" pitchFamily="50" charset="-128"/>
              <a:cs typeface="メイリオ" pitchFamily="50" charset="-128"/>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0" y="3659451"/>
            <a:ext cx="5699891" cy="3140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円/楕円 7"/>
          <p:cNvSpPr/>
          <p:nvPr/>
        </p:nvSpPr>
        <p:spPr>
          <a:xfrm>
            <a:off x="755576" y="3975568"/>
            <a:ext cx="864096"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矢印コネクタ 12"/>
          <p:cNvCxnSpPr/>
          <p:nvPr/>
        </p:nvCxnSpPr>
        <p:spPr>
          <a:xfrm flipV="1">
            <a:off x="1619672" y="3356992"/>
            <a:ext cx="4248472" cy="762592"/>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4" y="732238"/>
            <a:ext cx="3096344" cy="6077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79006"/>
            <a:ext cx="9144000" cy="589738"/>
          </a:xfrm>
        </p:spPr>
        <p:txBody>
          <a:bodyPr>
            <a:noAutofit/>
          </a:bodyPr>
          <a:lstStyle/>
          <a:p>
            <a:r>
              <a:rPr lang="ja-JP" altLang="en-US" sz="3600" b="0" dirty="0">
                <a:effectLst/>
                <a:latin typeface="メイリオ" pitchFamily="50" charset="-128"/>
                <a:ea typeface="メイリオ" pitchFamily="50" charset="-128"/>
                <a:cs typeface="メイリオ" pitchFamily="50" charset="-128"/>
              </a:rPr>
              <a:t>すばる望遠鏡のデータを</a:t>
            </a:r>
            <a:r>
              <a:rPr lang="ja-JP" altLang="en-US" sz="3600" b="0" dirty="0" smtClean="0">
                <a:effectLst/>
                <a:latin typeface="メイリオ" pitchFamily="50" charset="-128"/>
                <a:ea typeface="メイリオ" pitchFamily="50" charset="-128"/>
                <a:cs typeface="メイリオ" pitchFamily="50" charset="-128"/>
              </a:rPr>
              <a:t>取得 </a:t>
            </a:r>
            <a:r>
              <a:rPr lang="en-US" altLang="ja-JP" sz="3600" b="0" dirty="0" smtClean="0">
                <a:effectLst/>
                <a:latin typeface="メイリオ" pitchFamily="50" charset="-128"/>
                <a:ea typeface="メイリオ" pitchFamily="50" charset="-128"/>
                <a:cs typeface="メイリオ" pitchFamily="50" charset="-128"/>
              </a:rPr>
              <a:t>(HDS)</a:t>
            </a:r>
            <a:endParaRPr kumimoji="1" lang="ja-JP" altLang="en-US" sz="3600" dirty="0"/>
          </a:p>
        </p:txBody>
      </p:sp>
      <p:sp>
        <p:nvSpPr>
          <p:cNvPr id="3" name="コンテンツ プレースホルダー 2"/>
          <p:cNvSpPr>
            <a:spLocks noGrp="1"/>
          </p:cNvSpPr>
          <p:nvPr>
            <p:ph idx="1"/>
          </p:nvPr>
        </p:nvSpPr>
        <p:spPr>
          <a:xfrm>
            <a:off x="-216392" y="836711"/>
            <a:ext cx="9468912" cy="2128855"/>
          </a:xfrm>
        </p:spPr>
        <p:txBody>
          <a:bodyPr>
            <a:normAutofit fontScale="85000" lnSpcReduction="10000"/>
          </a:bodyPr>
          <a:lstStyle/>
          <a:p>
            <a:pPr marL="360000" lvl="1" indent="-180000">
              <a:buClr>
                <a:srgbClr val="FFC000"/>
              </a:buClr>
              <a:buFont typeface="Wingdings" pitchFamily="2" charset="2"/>
              <a:buChar char="§"/>
            </a:pPr>
            <a:r>
              <a:rPr kumimoji="1" lang="ja-JP" altLang="en-US" dirty="0" smtClean="0"/>
              <a:t>リンク文字の数値は観測回数を表し、観測情報ページへ遷移します。</a:t>
            </a:r>
            <a:endParaRPr kumimoji="1" lang="en-US" altLang="ja-JP" dirty="0" smtClean="0"/>
          </a:p>
          <a:p>
            <a:pPr marL="360000" lvl="1" indent="-180000">
              <a:buClr>
                <a:srgbClr val="FFC000"/>
              </a:buClr>
              <a:buFont typeface="Wingdings" pitchFamily="2" charset="2"/>
              <a:buChar char="§"/>
            </a:pPr>
            <a:r>
              <a:rPr lang="ja-JP" altLang="en-US" dirty="0" smtClean="0"/>
              <a:t>リンク文字 </a:t>
            </a:r>
            <a:r>
              <a:rPr lang="en-US" altLang="ja-JP" dirty="0" smtClean="0"/>
              <a:t>“P” </a:t>
            </a:r>
            <a:r>
              <a:rPr lang="ja-JP" altLang="en-US" dirty="0" smtClean="0"/>
              <a:t>は処理済みデータがある場合に表示されます。</a:t>
            </a:r>
            <a:endParaRPr lang="en-US" altLang="ja-JP" dirty="0" smtClean="0"/>
          </a:p>
          <a:p>
            <a:pPr marL="360000" lvl="1" indent="-180000">
              <a:buClr>
                <a:srgbClr val="FFC000"/>
              </a:buClr>
              <a:buFont typeface="Wingdings" pitchFamily="2" charset="2"/>
              <a:buChar char="§"/>
            </a:pPr>
            <a:r>
              <a:rPr lang="ja-JP" altLang="en-US" dirty="0" smtClean="0"/>
              <a:t>クリックすると右側に処理済みデータ一覧が表示されます。</a:t>
            </a:r>
            <a:endParaRPr lang="en-US" altLang="ja-JP" dirty="0" smtClean="0"/>
          </a:p>
          <a:p>
            <a:pPr marL="360000" lvl="1" indent="-180000">
              <a:buClr>
                <a:srgbClr val="FFC000"/>
              </a:buClr>
              <a:buFont typeface="Wingdings" pitchFamily="2" charset="2"/>
              <a:buChar char="§"/>
            </a:pPr>
            <a:r>
              <a:rPr kumimoji="1" lang="en-US" altLang="ja-JP" dirty="0" err="1" smtClean="0"/>
              <a:t>ProcID</a:t>
            </a:r>
            <a:r>
              <a:rPr kumimoji="1" lang="en-US" altLang="ja-JP" dirty="0" smtClean="0"/>
              <a:t> </a:t>
            </a:r>
            <a:r>
              <a:rPr kumimoji="1" lang="ja-JP" altLang="en-US" dirty="0" smtClean="0"/>
              <a:t>をクリックすると処理済みデータ詳細情報ページへ</a:t>
            </a:r>
            <a:endParaRPr kumimoji="1" lang="en-US" altLang="ja-JP" dirty="0" smtClean="0"/>
          </a:p>
          <a:p>
            <a:pPr marL="180000" lvl="1" indent="0" algn="r">
              <a:buNone/>
            </a:pPr>
            <a:r>
              <a:rPr kumimoji="1" lang="ja-JP" altLang="en-US" dirty="0" smtClean="0"/>
              <a:t>遷移します。</a:t>
            </a:r>
            <a:endParaRPr kumimoji="1" lang="ja-JP" altLang="en-US" dirty="0"/>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941" y="2548621"/>
            <a:ext cx="4617083" cy="4277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円/楕円 3"/>
          <p:cNvSpPr/>
          <p:nvPr/>
        </p:nvSpPr>
        <p:spPr>
          <a:xfrm>
            <a:off x="1324992" y="5559744"/>
            <a:ext cx="216024" cy="14401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p:cNvCxnSpPr/>
          <p:nvPr/>
        </p:nvCxnSpPr>
        <p:spPr>
          <a:xfrm flipV="1">
            <a:off x="1511660" y="4211256"/>
            <a:ext cx="475027" cy="1377985"/>
          </a:xfrm>
          <a:prstGeom prst="straightConnector1">
            <a:avLst/>
          </a:prstGeom>
          <a:ln w="19050">
            <a:solidFill>
              <a:srgbClr val="C00000"/>
            </a:solidFill>
            <a:tailEnd type="arrow" w="lg" len="lg"/>
          </a:ln>
        </p:spPr>
        <p:style>
          <a:lnRef idx="1">
            <a:schemeClr val="accent1"/>
          </a:lnRef>
          <a:fillRef idx="0">
            <a:schemeClr val="accent1"/>
          </a:fillRef>
          <a:effectRef idx="0">
            <a:schemeClr val="accent1"/>
          </a:effectRef>
          <a:fontRef idx="minor">
            <a:schemeClr val="tx1"/>
          </a:fontRef>
        </p:style>
      </p:cxnSp>
      <p:pic>
        <p:nvPicPr>
          <p:cNvPr id="614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7744" y="4365261"/>
            <a:ext cx="3672408" cy="243522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8064" y="3352109"/>
            <a:ext cx="3873676" cy="3473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63888" y="2398040"/>
            <a:ext cx="1939269"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角丸四角形 8"/>
          <p:cNvSpPr/>
          <p:nvPr/>
        </p:nvSpPr>
        <p:spPr>
          <a:xfrm>
            <a:off x="1986687" y="4103256"/>
            <a:ext cx="883153" cy="108000"/>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矢印コネクタ 16"/>
          <p:cNvCxnSpPr/>
          <p:nvPr/>
        </p:nvCxnSpPr>
        <p:spPr>
          <a:xfrm>
            <a:off x="2488132" y="4211256"/>
            <a:ext cx="0" cy="235717"/>
          </a:xfrm>
          <a:prstGeom prst="straightConnector1">
            <a:avLst/>
          </a:prstGeom>
          <a:ln w="19050">
            <a:solidFill>
              <a:srgbClr val="C0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V="1">
            <a:off x="3184184" y="4276773"/>
            <a:ext cx="2107896" cy="298584"/>
          </a:xfrm>
          <a:prstGeom prst="straightConnector1">
            <a:avLst/>
          </a:prstGeom>
          <a:ln w="19050">
            <a:solidFill>
              <a:srgbClr val="C00000"/>
            </a:solidFill>
            <a:tailEnd type="arrow" w="lg" len="lg"/>
          </a:ln>
        </p:spPr>
        <p:style>
          <a:lnRef idx="1">
            <a:schemeClr val="accent1"/>
          </a:lnRef>
          <a:fillRef idx="0">
            <a:schemeClr val="accent1"/>
          </a:fillRef>
          <a:effectRef idx="0">
            <a:schemeClr val="accent1"/>
          </a:effectRef>
          <a:fontRef idx="minor">
            <a:schemeClr val="tx1"/>
          </a:fontRef>
        </p:style>
      </p:cxnSp>
      <p:sp>
        <p:nvSpPr>
          <p:cNvPr id="23" name="円/楕円 22"/>
          <p:cNvSpPr/>
          <p:nvPr/>
        </p:nvSpPr>
        <p:spPr>
          <a:xfrm>
            <a:off x="3721775" y="2965567"/>
            <a:ext cx="396044" cy="14401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矢印コネクタ 23"/>
          <p:cNvCxnSpPr/>
          <p:nvPr/>
        </p:nvCxnSpPr>
        <p:spPr>
          <a:xfrm flipH="1">
            <a:off x="2775124" y="3088624"/>
            <a:ext cx="991772" cy="451712"/>
          </a:xfrm>
          <a:prstGeom prst="straightConnector1">
            <a:avLst/>
          </a:prstGeom>
          <a:ln w="19050">
            <a:solidFill>
              <a:srgbClr val="C00000"/>
            </a:solidFill>
            <a:tailEnd type="arrow" w="lg" len="lg"/>
          </a:ln>
        </p:spPr>
        <p:style>
          <a:lnRef idx="1">
            <a:schemeClr val="accent1"/>
          </a:lnRef>
          <a:fillRef idx="0">
            <a:schemeClr val="accent1"/>
          </a:fillRef>
          <a:effectRef idx="0">
            <a:schemeClr val="accent1"/>
          </a:effectRef>
          <a:fontRef idx="minor">
            <a:schemeClr val="tx1"/>
          </a:fontRef>
        </p:style>
      </p:cxnSp>
      <p:sp>
        <p:nvSpPr>
          <p:cNvPr id="26" name="円/楕円 25"/>
          <p:cNvSpPr/>
          <p:nvPr/>
        </p:nvSpPr>
        <p:spPr>
          <a:xfrm>
            <a:off x="5409963" y="6558147"/>
            <a:ext cx="324036" cy="14401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2601192" y="4633391"/>
            <a:ext cx="2451797" cy="307777"/>
          </a:xfrm>
          <a:prstGeom prst="rect">
            <a:avLst/>
          </a:prstGeom>
          <a:solidFill>
            <a:schemeClr val="tx1">
              <a:alpha val="79000"/>
            </a:schemeClr>
          </a:solidFill>
        </p:spPr>
        <p:txBody>
          <a:bodyPr wrap="square" rtlCol="0">
            <a:spAutoFit/>
          </a:bodyPr>
          <a:lstStyle/>
          <a:p>
            <a:pPr algn="ctr"/>
            <a:r>
              <a:rPr lang="ja-JP" altLang="en-US" sz="1400" dirty="0" smtClean="0">
                <a:solidFill>
                  <a:schemeClr val="bg1"/>
                </a:solidFill>
              </a:rPr>
              <a:t>処理済みデータ詳細ページ</a:t>
            </a:r>
            <a:endParaRPr kumimoji="1" lang="ja-JP" altLang="en-US" sz="1400" dirty="0">
              <a:solidFill>
                <a:schemeClr val="bg1"/>
              </a:solidFill>
            </a:endParaRPr>
          </a:p>
        </p:txBody>
      </p:sp>
      <p:sp>
        <p:nvSpPr>
          <p:cNvPr id="20" name="円/楕円 19"/>
          <p:cNvSpPr/>
          <p:nvPr/>
        </p:nvSpPr>
        <p:spPr>
          <a:xfrm>
            <a:off x="2869840" y="4510906"/>
            <a:ext cx="324036" cy="14401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692727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2582562"/>
            <a:ext cx="6314153" cy="4185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17339" y="188640"/>
            <a:ext cx="9144000" cy="589738"/>
          </a:xfrm>
        </p:spPr>
        <p:txBody>
          <a:bodyPr>
            <a:normAutofit fontScale="90000"/>
          </a:bodyPr>
          <a:lstStyle/>
          <a:p>
            <a:r>
              <a:rPr lang="ja-JP" altLang="en-US" b="0" dirty="0" smtClean="0">
                <a:effectLst/>
                <a:latin typeface="メイリオ" pitchFamily="50" charset="-128"/>
                <a:ea typeface="メイリオ" pitchFamily="50" charset="-128"/>
                <a:cs typeface="メイリオ" pitchFamily="50" charset="-128"/>
              </a:rPr>
              <a:t>すばる望遠鏡データ 座標検索</a:t>
            </a:r>
            <a:endParaRPr lang="ja-JP" altLang="en-US" b="0" dirty="0">
              <a:effectLst/>
              <a:latin typeface="メイリオ" pitchFamily="50" charset="-128"/>
              <a:ea typeface="メイリオ" pitchFamily="50" charset="-128"/>
              <a:cs typeface="メイリオ" pitchFamily="50" charset="-128"/>
            </a:endParaRPr>
          </a:p>
        </p:txBody>
      </p:sp>
      <p:sp>
        <p:nvSpPr>
          <p:cNvPr id="8" name="コンテンツ プレースホルダ 2"/>
          <p:cNvSpPr txBox="1">
            <a:spLocks/>
          </p:cNvSpPr>
          <p:nvPr/>
        </p:nvSpPr>
        <p:spPr>
          <a:xfrm>
            <a:off x="16197" y="980728"/>
            <a:ext cx="8929718" cy="1601586"/>
          </a:xfrm>
          <a:prstGeom prst="rect">
            <a:avLst/>
          </a:prstGeom>
        </p:spPr>
        <p:txBody>
          <a:bodyPr vert="horz" anchor="t">
            <a:noAutofit/>
          </a:bodyPr>
          <a:lstStyle/>
          <a:p>
            <a:pPr marL="360000" marR="0" lvl="0" indent="-360000" algn="l" defTabSz="914400" rtl="0" eaLnBrk="1" fontAlgn="auto" latinLnBrk="0" hangingPunct="1">
              <a:lnSpc>
                <a:spcPts val="2400"/>
              </a:lnSpc>
              <a:spcBef>
                <a:spcPts val="1200"/>
              </a:spcBef>
              <a:spcAft>
                <a:spcPts val="0"/>
              </a:spcAft>
              <a:buClr>
                <a:srgbClr val="FFC000"/>
              </a:buClr>
              <a:buSzPct val="80000"/>
              <a:buFont typeface="Wingdings" pitchFamily="2" charset="2"/>
              <a:buChar char="§"/>
              <a:tabLst/>
              <a:defRPr/>
            </a:pPr>
            <a:r>
              <a:rPr kumimoji="1" lang="en-US" altLang="ja-JP" sz="2400" b="0" i="0" u="none" strike="noStrike" kern="1200" cap="none" spc="0" normalizeH="0" baseline="0" noProof="0" dirty="0" err="1" smtClean="0">
                <a:ln>
                  <a:noFill/>
                </a:ln>
                <a:solidFill>
                  <a:schemeClr val="tx1"/>
                </a:solidFill>
                <a:effectLst/>
                <a:uLnTx/>
                <a:uFillTx/>
                <a:latin typeface="メイリオ" pitchFamily="50" charset="-128"/>
                <a:ea typeface="メイリオ" pitchFamily="50" charset="-128"/>
                <a:cs typeface="メイリオ" pitchFamily="50" charset="-128"/>
              </a:rPr>
              <a:t>JVOSky</a:t>
            </a:r>
            <a:r>
              <a:rPr kumimoji="1" lang="en-US" altLang="ja-JP" sz="24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rPr>
              <a:t> </a:t>
            </a:r>
            <a:r>
              <a:rPr lang="ja-JP" altLang="en-US" sz="2400" noProof="0" dirty="0">
                <a:latin typeface="メイリオ" pitchFamily="50" charset="-128"/>
                <a:ea typeface="メイリオ" pitchFamily="50" charset="-128"/>
                <a:cs typeface="メイリオ" pitchFamily="50" charset="-128"/>
              </a:rPr>
              <a:t>で</a:t>
            </a:r>
            <a:r>
              <a:rPr kumimoji="1" lang="ja-JP" altLang="en-US" sz="24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rPr>
              <a:t>座標または天体名でデータを探すことができます。</a:t>
            </a:r>
            <a:endParaRPr kumimoji="1" lang="en-US" altLang="ja-JP" sz="24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endParaRPr>
          </a:p>
          <a:p>
            <a:pPr marL="360000" marR="0" lvl="0" indent="-360000" algn="l" defTabSz="914400" rtl="0" eaLnBrk="1" fontAlgn="auto" latinLnBrk="0" hangingPunct="1">
              <a:lnSpc>
                <a:spcPts val="2400"/>
              </a:lnSpc>
              <a:spcBef>
                <a:spcPts val="1200"/>
              </a:spcBef>
              <a:spcAft>
                <a:spcPts val="0"/>
              </a:spcAft>
              <a:buClr>
                <a:srgbClr val="FFC000"/>
              </a:buClr>
              <a:buSzPct val="80000"/>
              <a:buFont typeface="Wingdings" pitchFamily="2" charset="2"/>
              <a:buChar char="§"/>
              <a:tabLst/>
              <a:defRPr/>
            </a:pPr>
            <a:r>
              <a:rPr lang="ja-JP" altLang="en-US" sz="2400" dirty="0" smtClean="0">
                <a:latin typeface="メイリオ" pitchFamily="50" charset="-128"/>
                <a:ea typeface="メイリオ" pitchFamily="50" charset="-128"/>
                <a:cs typeface="メイリオ" pitchFamily="50" charset="-128"/>
              </a:rPr>
              <a:t>通常の </a:t>
            </a:r>
            <a:r>
              <a:rPr lang="en-US" altLang="ja-JP" sz="2400" dirty="0" smtClean="0">
                <a:latin typeface="メイリオ" pitchFamily="50" charset="-128"/>
                <a:ea typeface="メイリオ" pitchFamily="50" charset="-128"/>
                <a:cs typeface="メイリオ" pitchFamily="50" charset="-128"/>
              </a:rPr>
              <a:t>VO </a:t>
            </a:r>
            <a:r>
              <a:rPr lang="ja-JP" altLang="en-US" sz="2400" dirty="0" smtClean="0">
                <a:latin typeface="メイリオ" pitchFamily="50" charset="-128"/>
                <a:ea typeface="メイリオ" pitchFamily="50" charset="-128"/>
                <a:cs typeface="メイリオ" pitchFamily="50" charset="-128"/>
              </a:rPr>
              <a:t>サービスと同じように検索することもできます。</a:t>
            </a:r>
            <a:endParaRPr lang="en-US" altLang="ja-JP" sz="2400" dirty="0" smtClean="0">
              <a:latin typeface="メイリオ" pitchFamily="50" charset="-128"/>
              <a:ea typeface="メイリオ" pitchFamily="50" charset="-128"/>
              <a:cs typeface="メイリオ" pitchFamily="50" charset="-128"/>
            </a:endParaRPr>
          </a:p>
          <a:p>
            <a:pPr marL="360000" marR="0" lvl="0" indent="-360000" algn="l" defTabSz="914400" rtl="0" eaLnBrk="1" fontAlgn="auto" latinLnBrk="0" hangingPunct="1">
              <a:lnSpc>
                <a:spcPts val="2400"/>
              </a:lnSpc>
              <a:spcBef>
                <a:spcPts val="1200"/>
              </a:spcBef>
              <a:spcAft>
                <a:spcPts val="0"/>
              </a:spcAft>
              <a:buClr>
                <a:srgbClr val="FFC000"/>
              </a:buClr>
              <a:buSzPct val="80000"/>
              <a:buFont typeface="Wingdings" pitchFamily="2" charset="2"/>
              <a:buChar char="§"/>
              <a:tabLst/>
              <a:defRPr/>
            </a:pPr>
            <a:r>
              <a:rPr lang="ja-JP" altLang="en-US" sz="2400" dirty="0" smtClean="0">
                <a:latin typeface="メイリオ" pitchFamily="50" charset="-128"/>
                <a:ea typeface="メイリオ" pitchFamily="50" charset="-128"/>
                <a:cs typeface="メイリオ" pitchFamily="50" charset="-128"/>
              </a:rPr>
              <a:t>情報ウィンドウからデータのダウンロードページへリンクされています。</a:t>
            </a:r>
            <a:endParaRPr kumimoji="1" lang="en-US" altLang="ja-JP" sz="24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endParaRPr>
          </a:p>
        </p:txBody>
      </p:sp>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218" y="3130496"/>
            <a:ext cx="1989181" cy="1391168"/>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4797152"/>
            <a:ext cx="1989181" cy="1560142"/>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円/楕円 10"/>
          <p:cNvSpPr/>
          <p:nvPr/>
        </p:nvSpPr>
        <p:spPr>
          <a:xfrm>
            <a:off x="1469966" y="3459144"/>
            <a:ext cx="642910"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401708" y="3984968"/>
            <a:ext cx="642910"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261352" y="5733088"/>
            <a:ext cx="642910"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矢印コネクタ 13"/>
          <p:cNvCxnSpPr/>
          <p:nvPr/>
        </p:nvCxnSpPr>
        <p:spPr>
          <a:xfrm>
            <a:off x="1056622" y="4090537"/>
            <a:ext cx="1662834" cy="1588"/>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904262" y="5840245"/>
            <a:ext cx="1795530" cy="1588"/>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円/楕円 20"/>
          <p:cNvSpPr/>
          <p:nvPr/>
        </p:nvSpPr>
        <p:spPr>
          <a:xfrm>
            <a:off x="2239707" y="5191876"/>
            <a:ext cx="188363" cy="1071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5714797" y="4778489"/>
            <a:ext cx="426886" cy="1553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175"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20272" y="4509505"/>
            <a:ext cx="2022811" cy="2257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直線矢印コネクタ 15"/>
          <p:cNvCxnSpPr>
            <a:stCxn id="22" idx="6"/>
          </p:cNvCxnSpPr>
          <p:nvPr/>
        </p:nvCxnSpPr>
        <p:spPr>
          <a:xfrm flipV="1">
            <a:off x="6141683" y="4856148"/>
            <a:ext cx="1022605" cy="1"/>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0" name="円/楕円 19"/>
          <p:cNvSpPr/>
          <p:nvPr/>
        </p:nvSpPr>
        <p:spPr>
          <a:xfrm>
            <a:off x="3031839" y="2718251"/>
            <a:ext cx="188363" cy="1071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3626565" y="2688094"/>
            <a:ext cx="284105" cy="1186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3285187" y="4026808"/>
            <a:ext cx="195054" cy="1538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2112876" y="2826751"/>
            <a:ext cx="315194" cy="1702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512" y="3068960"/>
            <a:ext cx="9144000" cy="589738"/>
          </a:xfrm>
        </p:spPr>
        <p:txBody>
          <a:bodyPr>
            <a:noAutofit/>
          </a:bodyPr>
          <a:lstStyle/>
          <a:p>
            <a:r>
              <a:rPr lang="ja-JP" altLang="en-US" sz="6000" dirty="0" smtClean="0"/>
              <a:t>前半ここまで</a:t>
            </a:r>
            <a:endParaRPr kumimoji="1" lang="ja-JP" altLang="en-US" sz="6000" dirty="0"/>
          </a:p>
        </p:txBody>
      </p:sp>
    </p:spTree>
    <p:extLst>
      <p:ext uri="{BB962C8B-B14F-4D97-AF65-F5344CB8AC3E}">
        <p14:creationId xmlns:p14="http://schemas.microsoft.com/office/powerpoint/2010/main" val="39023427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401900" y="2937878"/>
            <a:ext cx="6340198" cy="707886"/>
          </a:xfrm>
          <a:prstGeom prst="rect">
            <a:avLst/>
          </a:prstGeom>
        </p:spPr>
        <p:txBody>
          <a:bodyPr wrap="none">
            <a:spAutoFit/>
          </a:bodyPr>
          <a:lstStyle/>
          <a:p>
            <a:pPr>
              <a:spcBef>
                <a:spcPts val="2400"/>
              </a:spcBef>
            </a:pPr>
            <a:r>
              <a:rPr lang="ja-JP" altLang="en-US" sz="4000" dirty="0" smtClean="0">
                <a:latin typeface="メイリオ" pitchFamily="50" charset="-128"/>
                <a:ea typeface="メイリオ" pitchFamily="50" charset="-128"/>
                <a:cs typeface="メイリオ" pitchFamily="50" charset="-128"/>
              </a:rPr>
              <a:t>アルマ</a:t>
            </a:r>
            <a:r>
              <a:rPr lang="ja-JP" altLang="en-US" sz="4000" dirty="0" smtClean="0">
                <a:solidFill>
                  <a:srgbClr val="FFC000"/>
                </a:solidFill>
                <a:latin typeface="メイリオ" pitchFamily="50" charset="-128"/>
                <a:ea typeface="メイリオ" pitchFamily="50" charset="-128"/>
                <a:cs typeface="メイリオ" pitchFamily="50" charset="-128"/>
              </a:rPr>
              <a:t>望遠鏡データの検索</a:t>
            </a:r>
            <a:endParaRPr lang="en-US" altLang="ja-JP" sz="4000" dirty="0" smtClean="0">
              <a:solidFill>
                <a:srgbClr val="FFC000"/>
              </a:solidFill>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srcRect/>
          <a:stretch>
            <a:fillRect/>
          </a:stretch>
        </p:blipFill>
        <p:spPr bwMode="auto">
          <a:xfrm>
            <a:off x="323528" y="2924944"/>
            <a:ext cx="5040559" cy="3678574"/>
          </a:xfrm>
          <a:prstGeom prst="rect">
            <a:avLst/>
          </a:prstGeom>
          <a:noFill/>
          <a:ln w="9525">
            <a:noFill/>
            <a:miter lim="800000"/>
            <a:headEnd/>
            <a:tailEnd/>
          </a:ln>
        </p:spPr>
      </p:pic>
      <p:sp>
        <p:nvSpPr>
          <p:cNvPr id="2" name="タイトル 1"/>
          <p:cNvSpPr>
            <a:spLocks noGrp="1"/>
          </p:cNvSpPr>
          <p:nvPr>
            <p:ph type="title"/>
          </p:nvPr>
        </p:nvSpPr>
        <p:spPr/>
        <p:txBody>
          <a:bodyPr>
            <a:normAutofit fontScale="90000"/>
          </a:bodyPr>
          <a:lstStyle/>
          <a:p>
            <a:r>
              <a:rPr kumimoji="1" lang="ja-JP" altLang="en-US" dirty="0" smtClean="0"/>
              <a:t>アルマ望遠鏡データの取得　</a:t>
            </a:r>
            <a:r>
              <a:rPr kumimoji="1" lang="en-US" altLang="ja-JP" dirty="0" smtClean="0"/>
              <a:t>(1/3)</a:t>
            </a:r>
            <a:endParaRPr kumimoji="1" lang="ja-JP" altLang="en-US" dirty="0"/>
          </a:p>
        </p:txBody>
      </p:sp>
      <p:pic>
        <p:nvPicPr>
          <p:cNvPr id="4098" name="Picture 2"/>
          <p:cNvPicPr>
            <a:picLocks noChangeAspect="1" noChangeArrowheads="1"/>
          </p:cNvPicPr>
          <p:nvPr/>
        </p:nvPicPr>
        <p:blipFill>
          <a:blip r:embed="rId4" cstate="print"/>
          <a:srcRect/>
          <a:stretch>
            <a:fillRect/>
          </a:stretch>
        </p:blipFill>
        <p:spPr bwMode="auto">
          <a:xfrm>
            <a:off x="323528" y="1052736"/>
            <a:ext cx="3568700" cy="1485900"/>
          </a:xfrm>
          <a:prstGeom prst="rect">
            <a:avLst/>
          </a:prstGeom>
          <a:noFill/>
          <a:ln w="9525">
            <a:noFill/>
            <a:miter lim="800000"/>
            <a:headEnd/>
            <a:tailEnd/>
          </a:ln>
        </p:spPr>
      </p:pic>
      <p:sp>
        <p:nvSpPr>
          <p:cNvPr id="5" name="テキスト ボックス 4"/>
          <p:cNvSpPr txBox="1"/>
          <p:nvPr/>
        </p:nvSpPr>
        <p:spPr>
          <a:xfrm>
            <a:off x="4355976" y="1124744"/>
            <a:ext cx="4788024" cy="2462213"/>
          </a:xfrm>
          <a:prstGeom prst="rect">
            <a:avLst/>
          </a:prstGeom>
          <a:solidFill>
            <a:schemeClr val="accent6">
              <a:alpha val="70000"/>
            </a:schemeClr>
          </a:solidFill>
        </p:spPr>
        <p:txBody>
          <a:bodyPr wrap="square" rtlCol="0">
            <a:spAutoFit/>
          </a:bodyPr>
          <a:lstStyle/>
          <a:p>
            <a:r>
              <a:rPr kumimoji="1" lang="ja-JP" altLang="en-US" sz="2400" dirty="0" smtClean="0">
                <a:latin typeface="メイリオ" pitchFamily="50" charset="-128"/>
                <a:ea typeface="メイリオ" pitchFamily="50" charset="-128"/>
                <a:cs typeface="メイリオ" pitchFamily="50" charset="-128"/>
              </a:rPr>
              <a:t>トップ画面の </a:t>
            </a:r>
            <a:r>
              <a:rPr kumimoji="1" lang="en-US" altLang="ja-JP" sz="2400" dirty="0" smtClean="0">
                <a:latin typeface="メイリオ" pitchFamily="50" charset="-128"/>
                <a:ea typeface="メイリオ" pitchFamily="50" charset="-128"/>
                <a:cs typeface="メイリオ" pitchFamily="50" charset="-128"/>
              </a:rPr>
              <a:t>ALMA </a:t>
            </a:r>
            <a:r>
              <a:rPr kumimoji="1" lang="ja-JP" altLang="en-US" sz="2400" dirty="0" smtClean="0">
                <a:latin typeface="メイリオ" pitchFamily="50" charset="-128"/>
                <a:ea typeface="メイリオ" pitchFamily="50" charset="-128"/>
                <a:cs typeface="メイリオ" pitchFamily="50" charset="-128"/>
              </a:rPr>
              <a:t>セクションから検索ページへ行きます。</a:t>
            </a:r>
            <a:endParaRPr kumimoji="1" lang="en-US" altLang="ja-JP" sz="2400" dirty="0" smtClean="0">
              <a:latin typeface="メイリオ" pitchFamily="50" charset="-128"/>
              <a:ea typeface="メイリオ" pitchFamily="50" charset="-128"/>
              <a:cs typeface="メイリオ" pitchFamily="50" charset="-128"/>
            </a:endParaRPr>
          </a:p>
          <a:p>
            <a:pPr>
              <a:spcBef>
                <a:spcPts val="1200"/>
              </a:spcBef>
            </a:pPr>
            <a:r>
              <a:rPr kumimoji="1" lang="en-US" altLang="ja-JP" sz="2400" dirty="0" smtClean="0">
                <a:latin typeface="メイリオ" pitchFamily="50" charset="-128"/>
                <a:ea typeface="メイリオ" pitchFamily="50" charset="-128"/>
                <a:cs typeface="メイリオ" pitchFamily="50" charset="-128"/>
              </a:rPr>
              <a:t>Science Verificatio</a:t>
            </a:r>
            <a:r>
              <a:rPr lang="en-US" altLang="ja-JP" sz="2400" dirty="0" smtClean="0">
                <a:latin typeface="メイリオ" pitchFamily="50" charset="-128"/>
                <a:ea typeface="メイリオ" pitchFamily="50" charset="-128"/>
                <a:cs typeface="メイリオ" pitchFamily="50" charset="-128"/>
              </a:rPr>
              <a:t>n (SV) </a:t>
            </a:r>
            <a:r>
              <a:rPr lang="ja-JP" altLang="en-US" sz="2400" dirty="0" smtClean="0">
                <a:latin typeface="メイリオ" pitchFamily="50" charset="-128"/>
                <a:ea typeface="メイリオ" pitchFamily="50" charset="-128"/>
                <a:cs typeface="メイリオ" pitchFamily="50" charset="-128"/>
              </a:rPr>
              <a:t>データと共同利用観測データ </a:t>
            </a:r>
            <a:r>
              <a:rPr lang="en-US" altLang="ja-JP" sz="2400" dirty="0" smtClean="0">
                <a:latin typeface="メイリオ" pitchFamily="50" charset="-128"/>
                <a:ea typeface="メイリオ" pitchFamily="50" charset="-128"/>
                <a:cs typeface="メイリオ" pitchFamily="50" charset="-128"/>
              </a:rPr>
              <a:t>(Archive) </a:t>
            </a:r>
            <a:r>
              <a:rPr lang="ja-JP" altLang="en-US" sz="2400" dirty="0" smtClean="0">
                <a:latin typeface="メイリオ" pitchFamily="50" charset="-128"/>
                <a:ea typeface="メイリオ" pitchFamily="50" charset="-128"/>
                <a:cs typeface="メイリオ" pitchFamily="50" charset="-128"/>
              </a:rPr>
              <a:t>は別々の検索ページとなっています。</a:t>
            </a:r>
            <a:endParaRPr lang="en-US" altLang="ja-JP" sz="2400" dirty="0" smtClean="0">
              <a:latin typeface="メイリオ" pitchFamily="50" charset="-128"/>
              <a:ea typeface="メイリオ" pitchFamily="50" charset="-128"/>
              <a:cs typeface="メイリオ" pitchFamily="50" charset="-128"/>
            </a:endParaRPr>
          </a:p>
        </p:txBody>
      </p:sp>
      <p:cxnSp>
        <p:nvCxnSpPr>
          <p:cNvPr id="8" name="直線矢印コネクタ 7"/>
          <p:cNvCxnSpPr/>
          <p:nvPr/>
        </p:nvCxnSpPr>
        <p:spPr>
          <a:xfrm flipH="1">
            <a:off x="2843808" y="1700808"/>
            <a:ext cx="1512168" cy="144016"/>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9" name="円/楕円 8"/>
          <p:cNvSpPr/>
          <p:nvPr/>
        </p:nvSpPr>
        <p:spPr>
          <a:xfrm>
            <a:off x="841031" y="2033954"/>
            <a:ext cx="129614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p:cNvCxnSpPr/>
          <p:nvPr/>
        </p:nvCxnSpPr>
        <p:spPr>
          <a:xfrm>
            <a:off x="1498721" y="2335433"/>
            <a:ext cx="323528" cy="864096"/>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4355976" y="4680481"/>
            <a:ext cx="4716016" cy="1938992"/>
          </a:xfrm>
          <a:prstGeom prst="rect">
            <a:avLst/>
          </a:prstGeom>
          <a:solidFill>
            <a:schemeClr val="accent6">
              <a:alpha val="68000"/>
            </a:schemeClr>
          </a:solidFill>
        </p:spPr>
        <p:txBody>
          <a:bodyPr wrap="square" rtlCol="0">
            <a:spAutoFit/>
          </a:bodyPr>
          <a:lstStyle/>
          <a:p>
            <a:r>
              <a:rPr kumimoji="1" lang="en-US" altLang="ja-JP" sz="2400" dirty="0" smtClean="0">
                <a:latin typeface="メイリオ" pitchFamily="50" charset="-128"/>
                <a:ea typeface="メイリオ" pitchFamily="50" charset="-128"/>
                <a:cs typeface="メイリオ" pitchFamily="50" charset="-128"/>
              </a:rPr>
              <a:t>ALMA Archive </a:t>
            </a:r>
            <a:r>
              <a:rPr kumimoji="1" lang="ja-JP" altLang="en-US" sz="2400" dirty="0" smtClean="0">
                <a:latin typeface="メイリオ" pitchFamily="50" charset="-128"/>
                <a:ea typeface="メイリオ" pitchFamily="50" charset="-128"/>
                <a:cs typeface="メイリオ" pitchFamily="50" charset="-128"/>
              </a:rPr>
              <a:t>のメインページでは、天体名</a:t>
            </a:r>
            <a:r>
              <a:rPr lang="ja-JP" altLang="en-US" sz="2400" dirty="0" smtClean="0">
                <a:latin typeface="メイリオ" pitchFamily="50" charset="-128"/>
                <a:ea typeface="メイリオ" pitchFamily="50" charset="-128"/>
                <a:cs typeface="メイリオ" pitchFamily="50" charset="-128"/>
              </a:rPr>
              <a:t>または</a:t>
            </a:r>
            <a:r>
              <a:rPr kumimoji="1" lang="en-US" altLang="ja-JP" sz="2400" dirty="0" smtClean="0">
                <a:latin typeface="メイリオ" pitchFamily="50" charset="-128"/>
                <a:ea typeface="メイリオ" pitchFamily="50" charset="-128"/>
                <a:cs typeface="メイリオ" pitchFamily="50" charset="-128"/>
              </a:rPr>
              <a:t>Project Code</a:t>
            </a:r>
            <a:r>
              <a:rPr lang="ja-JP" altLang="en-US" sz="2400" dirty="0" smtClean="0">
                <a:latin typeface="メイリオ" pitchFamily="50" charset="-128"/>
                <a:ea typeface="メイリオ" pitchFamily="50" charset="-128"/>
                <a:cs typeface="メイリオ" pitchFamily="50" charset="-128"/>
              </a:rPr>
              <a:t> 毎にデータが分類されている他、座標（天体名）による検索も行えます。</a:t>
            </a:r>
            <a:endParaRPr kumimoji="1" lang="ja-JP" altLang="en-US" sz="2400" dirty="0">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852936"/>
            <a:ext cx="9144000" cy="589738"/>
          </a:xfrm>
        </p:spPr>
        <p:txBody>
          <a:bodyPr>
            <a:noAutofit/>
          </a:bodyPr>
          <a:lstStyle/>
          <a:p>
            <a:r>
              <a:rPr kumimoji="1" lang="en-US" altLang="ja-JP" sz="4000" b="0" dirty="0" smtClean="0">
                <a:effectLst/>
                <a:latin typeface="メイリオ" pitchFamily="50" charset="-128"/>
                <a:ea typeface="メイリオ" pitchFamily="50" charset="-128"/>
                <a:cs typeface="メイリオ" pitchFamily="50" charset="-128"/>
              </a:rPr>
              <a:t>JVO </a:t>
            </a:r>
            <a:r>
              <a:rPr kumimoji="1" lang="ja-JP" altLang="en-US" sz="4000" b="0" dirty="0" smtClean="0">
                <a:effectLst/>
                <a:latin typeface="メイリオ" pitchFamily="50" charset="-128"/>
                <a:ea typeface="メイリオ" pitchFamily="50" charset="-128"/>
                <a:cs typeface="メイリオ" pitchFamily="50" charset="-128"/>
              </a:rPr>
              <a:t>ポータルアクセス方法</a:t>
            </a:r>
            <a:endParaRPr kumimoji="1" lang="ja-JP" altLang="en-US" sz="4000" b="0" dirty="0">
              <a:effectLst/>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42308590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アルマ望遠鏡データの取得　</a:t>
            </a:r>
            <a:r>
              <a:rPr lang="en-US" altLang="ja-JP" dirty="0" smtClean="0"/>
              <a:t>(2/3)</a:t>
            </a:r>
            <a:endParaRPr kumimoji="1" lang="ja-JP" altLang="en-US" dirty="0"/>
          </a:p>
        </p:txBody>
      </p:sp>
      <p:pic>
        <p:nvPicPr>
          <p:cNvPr id="5122" name="Picture 2"/>
          <p:cNvPicPr>
            <a:picLocks noChangeAspect="1" noChangeArrowheads="1"/>
          </p:cNvPicPr>
          <p:nvPr/>
        </p:nvPicPr>
        <p:blipFill>
          <a:blip r:embed="rId3" cstate="print"/>
          <a:srcRect/>
          <a:stretch>
            <a:fillRect/>
          </a:stretch>
        </p:blipFill>
        <p:spPr bwMode="auto">
          <a:xfrm>
            <a:off x="0" y="908720"/>
            <a:ext cx="6150784" cy="1224136"/>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0" y="1916832"/>
            <a:ext cx="9144000" cy="3067523"/>
          </a:xfrm>
          <a:prstGeom prst="rect">
            <a:avLst/>
          </a:prstGeom>
          <a:noFill/>
          <a:ln w="9525">
            <a:noFill/>
            <a:miter lim="800000"/>
            <a:headEnd/>
            <a:tailEnd/>
          </a:ln>
        </p:spPr>
      </p:pic>
      <p:pic>
        <p:nvPicPr>
          <p:cNvPr id="5124" name="Picture 4"/>
          <p:cNvPicPr>
            <a:picLocks noChangeAspect="1" noChangeArrowheads="1"/>
          </p:cNvPicPr>
          <p:nvPr/>
        </p:nvPicPr>
        <p:blipFill>
          <a:blip r:embed="rId5" cstate="print"/>
          <a:srcRect/>
          <a:stretch>
            <a:fillRect/>
          </a:stretch>
        </p:blipFill>
        <p:spPr bwMode="auto">
          <a:xfrm>
            <a:off x="4679576" y="3244643"/>
            <a:ext cx="4205408" cy="3573016"/>
          </a:xfrm>
          <a:prstGeom prst="rect">
            <a:avLst/>
          </a:prstGeom>
          <a:noFill/>
          <a:ln w="9525">
            <a:noFill/>
            <a:miter lim="800000"/>
            <a:headEnd/>
            <a:tailEnd/>
          </a:ln>
        </p:spPr>
      </p:pic>
      <p:sp useBgFill="1">
        <p:nvSpPr>
          <p:cNvPr id="7" name="テキスト ボックス 6"/>
          <p:cNvSpPr txBox="1"/>
          <p:nvPr/>
        </p:nvSpPr>
        <p:spPr>
          <a:xfrm>
            <a:off x="98902" y="5274314"/>
            <a:ext cx="4499992" cy="1200329"/>
          </a:xfrm>
          <a:prstGeom prst="rect">
            <a:avLst/>
          </a:prstGeom>
        </p:spPr>
        <p:txBody>
          <a:bodyPr wrap="square" rtlCol="0">
            <a:spAutoFit/>
          </a:bodyPr>
          <a:lstStyle/>
          <a:p>
            <a:r>
              <a:rPr lang="en-US" altLang="ja-JP" sz="2400" dirty="0" smtClean="0">
                <a:latin typeface="メイリオ" pitchFamily="50" charset="-128"/>
                <a:ea typeface="メイリオ" pitchFamily="50" charset="-128"/>
                <a:cs typeface="メイリオ" pitchFamily="50" charset="-128"/>
              </a:rPr>
              <a:t>ALMA Science </a:t>
            </a:r>
            <a:r>
              <a:rPr lang="ja-JP" altLang="en-US" sz="2400" dirty="0" smtClean="0">
                <a:latin typeface="メイリオ" pitchFamily="50" charset="-128"/>
                <a:ea typeface="メイリオ" pitchFamily="50" charset="-128"/>
                <a:cs typeface="メイリオ" pitchFamily="50" charset="-128"/>
              </a:rPr>
              <a:t>ポータルから取得できるデータの内、</a:t>
            </a:r>
            <a:r>
              <a:rPr lang="en-US" altLang="ja-JP" sz="2400" dirty="0" smtClean="0">
                <a:latin typeface="メイリオ" pitchFamily="50" charset="-128"/>
                <a:ea typeface="メイリオ" pitchFamily="50" charset="-128"/>
                <a:cs typeface="メイリオ" pitchFamily="50" charset="-128"/>
              </a:rPr>
              <a:t>FITS </a:t>
            </a:r>
            <a:r>
              <a:rPr lang="ja-JP" altLang="en-US" sz="2400" dirty="0" smtClean="0">
                <a:latin typeface="メイリオ" pitchFamily="50" charset="-128"/>
                <a:ea typeface="メイリオ" pitchFamily="50" charset="-128"/>
                <a:cs typeface="メイリオ" pitchFamily="50" charset="-128"/>
              </a:rPr>
              <a:t>と </a:t>
            </a:r>
            <a:r>
              <a:rPr lang="en-US" altLang="ja-JP" sz="2400" dirty="0" smtClean="0">
                <a:latin typeface="メイリオ" pitchFamily="50" charset="-128"/>
                <a:ea typeface="メイリオ" pitchFamily="50" charset="-128"/>
                <a:cs typeface="メイリオ" pitchFamily="50" charset="-128"/>
              </a:rPr>
              <a:t>README </a:t>
            </a:r>
            <a:r>
              <a:rPr lang="ja-JP" altLang="en-US" sz="2400" dirty="0" smtClean="0">
                <a:latin typeface="メイリオ" pitchFamily="50" charset="-128"/>
                <a:ea typeface="メイリオ" pitchFamily="50" charset="-128"/>
                <a:cs typeface="メイリオ" pitchFamily="50" charset="-128"/>
              </a:rPr>
              <a:t>のみを配信している。</a:t>
            </a:r>
            <a:endParaRPr lang="en-US" altLang="ja-JP" sz="2400" dirty="0" smtClean="0">
              <a:latin typeface="メイリオ" pitchFamily="50" charset="-128"/>
              <a:ea typeface="メイリオ" pitchFamily="50" charset="-128"/>
              <a:cs typeface="メイリオ" pitchFamily="50" charset="-128"/>
            </a:endParaRPr>
          </a:p>
        </p:txBody>
      </p:sp>
      <p:sp>
        <p:nvSpPr>
          <p:cNvPr id="8" name="円/楕円 7"/>
          <p:cNvSpPr/>
          <p:nvPr/>
        </p:nvSpPr>
        <p:spPr>
          <a:xfrm>
            <a:off x="571219" y="1430996"/>
            <a:ext cx="129614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0" y="2852936"/>
            <a:ext cx="129614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p:cNvCxnSpPr/>
          <p:nvPr/>
        </p:nvCxnSpPr>
        <p:spPr>
          <a:xfrm flipH="1">
            <a:off x="715235" y="1772816"/>
            <a:ext cx="432048" cy="1008112"/>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683568" y="3212976"/>
            <a:ext cx="4032448" cy="1080120"/>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980728"/>
            <a:ext cx="7315329" cy="4573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0" y="227153"/>
            <a:ext cx="9144000" cy="589738"/>
          </a:xfrm>
        </p:spPr>
        <p:txBody>
          <a:bodyPr>
            <a:normAutofit fontScale="90000"/>
          </a:bodyPr>
          <a:lstStyle/>
          <a:p>
            <a:r>
              <a:rPr lang="ja-JP" altLang="en-US" dirty="0" smtClean="0"/>
              <a:t>アルマ望遠鏡データの取得　</a:t>
            </a:r>
            <a:r>
              <a:rPr lang="en-US" altLang="ja-JP" dirty="0" smtClean="0"/>
              <a:t>(3/3)</a:t>
            </a:r>
            <a:endParaRPr kumimoji="1" lang="ja-JP" altLang="en-US" dirty="0"/>
          </a:p>
        </p:txBody>
      </p:sp>
      <p:pic>
        <p:nvPicPr>
          <p:cNvPr id="6147" name="Picture 3"/>
          <p:cNvPicPr>
            <a:picLocks noChangeAspect="1" noChangeArrowheads="1"/>
          </p:cNvPicPr>
          <p:nvPr/>
        </p:nvPicPr>
        <p:blipFill>
          <a:blip r:embed="rId4" cstate="print"/>
          <a:srcRect/>
          <a:stretch>
            <a:fillRect/>
          </a:stretch>
        </p:blipFill>
        <p:spPr bwMode="auto">
          <a:xfrm>
            <a:off x="3449228" y="2636912"/>
            <a:ext cx="5694772" cy="2808312"/>
          </a:xfrm>
          <a:prstGeom prst="rect">
            <a:avLst/>
          </a:prstGeom>
          <a:noFill/>
          <a:ln w="9525">
            <a:noFill/>
            <a:miter lim="800000"/>
            <a:headEnd/>
            <a:tailEnd/>
          </a:ln>
        </p:spPr>
      </p:pic>
      <p:sp useBgFill="1">
        <p:nvSpPr>
          <p:cNvPr id="6" name="テキスト ボックス 5"/>
          <p:cNvSpPr txBox="1"/>
          <p:nvPr/>
        </p:nvSpPr>
        <p:spPr>
          <a:xfrm>
            <a:off x="539552" y="5733256"/>
            <a:ext cx="8352928" cy="913070"/>
          </a:xfrm>
          <a:prstGeom prst="rect">
            <a:avLst/>
          </a:prstGeom>
        </p:spPr>
        <p:txBody>
          <a:bodyPr wrap="square" rtlCol="0">
            <a:spAutoFit/>
          </a:bodyPr>
          <a:lstStyle/>
          <a:p>
            <a:pPr>
              <a:lnSpc>
                <a:spcPts val="3200"/>
              </a:lnSpc>
            </a:pPr>
            <a:r>
              <a:rPr kumimoji="1" lang="en-US" altLang="ja-JP" sz="2400" dirty="0" smtClean="0">
                <a:latin typeface="メイリオ" pitchFamily="50" charset="-128"/>
                <a:ea typeface="メイリオ" pitchFamily="50" charset="-128"/>
                <a:cs typeface="メイリオ" pitchFamily="50" charset="-128"/>
              </a:rPr>
              <a:t>Project </a:t>
            </a:r>
            <a:r>
              <a:rPr kumimoji="1" lang="ja-JP" altLang="en-US" sz="2400" dirty="0" smtClean="0">
                <a:latin typeface="メイリオ" pitchFamily="50" charset="-128"/>
                <a:ea typeface="メイリオ" pitchFamily="50" charset="-128"/>
                <a:cs typeface="メイリオ" pitchFamily="50" charset="-128"/>
              </a:rPr>
              <a:t>コード </a:t>
            </a:r>
            <a:r>
              <a:rPr lang="ja-JP" altLang="en-US" sz="2400" dirty="0" smtClean="0">
                <a:latin typeface="メイリオ" pitchFamily="50" charset="-128"/>
                <a:ea typeface="メイリオ" pitchFamily="50" charset="-128"/>
                <a:cs typeface="メイリオ" pitchFamily="50" charset="-128"/>
              </a:rPr>
              <a:t>や座標（天体名）、観測周波数による検索も可能です。</a:t>
            </a:r>
            <a:endParaRPr kumimoji="1" lang="ja-JP" altLang="en-US" sz="2400" dirty="0">
              <a:latin typeface="メイリオ" pitchFamily="50" charset="-128"/>
              <a:ea typeface="メイリオ" pitchFamily="50" charset="-128"/>
              <a:cs typeface="メイリオ" pitchFamily="50" charset="-128"/>
            </a:endParaRPr>
          </a:p>
        </p:txBody>
      </p:sp>
      <p:sp>
        <p:nvSpPr>
          <p:cNvPr id="3" name="円/楕円 2"/>
          <p:cNvSpPr/>
          <p:nvPr/>
        </p:nvSpPr>
        <p:spPr>
          <a:xfrm>
            <a:off x="1439860" y="1043683"/>
            <a:ext cx="936104"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6175226" y="2742828"/>
            <a:ext cx="936104"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ALMA </a:t>
            </a:r>
            <a:r>
              <a:rPr kumimoji="1" lang="en-US" altLang="ja-JP" dirty="0" err="1" smtClean="0"/>
              <a:t>WebQL</a:t>
            </a:r>
            <a:r>
              <a:rPr lang="ja-JP" altLang="en-US" dirty="0"/>
              <a:t> </a:t>
            </a:r>
            <a:r>
              <a:rPr lang="en-US" altLang="ja-JP" dirty="0" smtClean="0"/>
              <a:t>(1/6)</a:t>
            </a:r>
            <a:endParaRPr kumimoji="1" lang="ja-JP" altLang="en-US" dirty="0"/>
          </a:p>
        </p:txBody>
      </p:sp>
      <p:pic>
        <p:nvPicPr>
          <p:cNvPr id="4" name="Picture 2"/>
          <p:cNvPicPr>
            <a:picLocks noChangeAspect="1" noChangeArrowheads="1"/>
          </p:cNvPicPr>
          <p:nvPr/>
        </p:nvPicPr>
        <p:blipFill>
          <a:blip r:embed="rId2" cstate="print"/>
          <a:srcRect/>
          <a:stretch>
            <a:fillRect/>
          </a:stretch>
        </p:blipFill>
        <p:spPr bwMode="auto">
          <a:xfrm>
            <a:off x="179512" y="1090500"/>
            <a:ext cx="2088232" cy="869477"/>
          </a:xfrm>
          <a:prstGeom prst="rect">
            <a:avLst/>
          </a:prstGeom>
          <a:noFill/>
          <a:ln w="9525">
            <a:noFill/>
            <a:miter lim="800000"/>
            <a:headEnd/>
            <a:tailEnd/>
          </a:ln>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060847"/>
            <a:ext cx="3803774" cy="2760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1076613"/>
            <a:ext cx="6228183" cy="2532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1946362"/>
            <a:ext cx="3455863" cy="2994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35696" y="4068787"/>
            <a:ext cx="5328591" cy="2789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円/楕円 8"/>
          <p:cNvSpPr/>
          <p:nvPr/>
        </p:nvSpPr>
        <p:spPr>
          <a:xfrm>
            <a:off x="512601" y="1489858"/>
            <a:ext cx="656917" cy="20697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539552" y="3915718"/>
            <a:ext cx="1224136" cy="14401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2808370" y="1642511"/>
            <a:ext cx="612068" cy="14401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7803307" y="4319839"/>
            <a:ext cx="359624" cy="14401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矢印コネクタ 12"/>
          <p:cNvCxnSpPr/>
          <p:nvPr/>
        </p:nvCxnSpPr>
        <p:spPr>
          <a:xfrm>
            <a:off x="841059" y="1696829"/>
            <a:ext cx="0" cy="504056"/>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V="1">
            <a:off x="1547664" y="3006005"/>
            <a:ext cx="1260706" cy="918766"/>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stCxn id="11" idx="5"/>
          </p:cNvCxnSpPr>
          <p:nvPr/>
        </p:nvCxnSpPr>
        <p:spPr>
          <a:xfrm>
            <a:off x="3330803" y="1765436"/>
            <a:ext cx="1745253" cy="577417"/>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H="1">
            <a:off x="6804248" y="4418590"/>
            <a:ext cx="999059" cy="234546"/>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6563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9450" y="1399058"/>
            <a:ext cx="4586858" cy="311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654032" y="44624"/>
            <a:ext cx="9144000" cy="589738"/>
          </a:xfrm>
        </p:spPr>
        <p:txBody>
          <a:bodyPr>
            <a:normAutofit fontScale="90000"/>
          </a:bodyPr>
          <a:lstStyle/>
          <a:p>
            <a:r>
              <a:rPr kumimoji="1" lang="en-US" altLang="ja-JP" dirty="0" smtClean="0"/>
              <a:t>ALMA </a:t>
            </a:r>
            <a:r>
              <a:rPr kumimoji="1" lang="en-US" altLang="ja-JP" dirty="0" err="1" smtClean="0"/>
              <a:t>WebQL</a:t>
            </a:r>
            <a:r>
              <a:rPr kumimoji="1" lang="en-US" altLang="ja-JP" dirty="0" smtClean="0"/>
              <a:t> (2/6)</a:t>
            </a:r>
            <a:endParaRPr kumimoji="1" lang="ja-JP" alt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052735"/>
            <a:ext cx="3919661" cy="3384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円/楕円 4"/>
          <p:cNvSpPr/>
          <p:nvPr/>
        </p:nvSpPr>
        <p:spPr>
          <a:xfrm>
            <a:off x="2857898" y="1323078"/>
            <a:ext cx="1080120" cy="55253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2875766" y="2132856"/>
            <a:ext cx="1080120" cy="55253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4319450" y="965136"/>
            <a:ext cx="1944216" cy="369332"/>
          </a:xfrm>
          <a:prstGeom prst="rect">
            <a:avLst/>
          </a:prstGeom>
          <a:noFill/>
        </p:spPr>
        <p:txBody>
          <a:bodyPr wrap="square" rtlCol="0">
            <a:spAutoFit/>
          </a:bodyPr>
          <a:lstStyle/>
          <a:p>
            <a:r>
              <a:rPr lang="ja-JP" altLang="en-US" dirty="0" smtClean="0"/>
              <a:t>解像度の変更</a:t>
            </a:r>
            <a:endParaRPr kumimoji="1" lang="ja-JP" altLang="en-US" dirty="0"/>
          </a:p>
        </p:txBody>
      </p:sp>
      <p:sp>
        <p:nvSpPr>
          <p:cNvPr id="8" name="テキスト ボックス 7"/>
          <p:cNvSpPr txBox="1"/>
          <p:nvPr/>
        </p:nvSpPr>
        <p:spPr>
          <a:xfrm>
            <a:off x="1259632" y="595804"/>
            <a:ext cx="1434074" cy="369332"/>
          </a:xfrm>
          <a:prstGeom prst="rect">
            <a:avLst/>
          </a:prstGeom>
          <a:noFill/>
        </p:spPr>
        <p:txBody>
          <a:bodyPr wrap="square" rtlCol="0">
            <a:spAutoFit/>
          </a:bodyPr>
          <a:lstStyle/>
          <a:p>
            <a:r>
              <a:rPr kumimoji="1" lang="ja-JP" altLang="en-US" dirty="0" smtClean="0"/>
              <a:t>拡大・縮小</a:t>
            </a:r>
            <a:endParaRPr kumimoji="1" lang="ja-JP" altLang="en-US" dirty="0"/>
          </a:p>
        </p:txBody>
      </p:sp>
      <p:sp>
        <p:nvSpPr>
          <p:cNvPr id="7" name="テキスト ボックス 6"/>
          <p:cNvSpPr txBox="1"/>
          <p:nvPr/>
        </p:nvSpPr>
        <p:spPr>
          <a:xfrm>
            <a:off x="251520" y="4509120"/>
            <a:ext cx="3919661" cy="923330"/>
          </a:xfrm>
          <a:prstGeom prst="rect">
            <a:avLst/>
          </a:prstGeom>
          <a:noFill/>
        </p:spPr>
        <p:txBody>
          <a:bodyPr wrap="square" rtlCol="0">
            <a:spAutoFit/>
          </a:bodyPr>
          <a:lstStyle/>
          <a:p>
            <a:r>
              <a:rPr kumimoji="1" lang="ja-JP" altLang="en-US" dirty="0" smtClean="0"/>
              <a:t>画像上でマウス左クリックした状態でマウスを動かすことにより中心位置を変更できる。</a:t>
            </a:r>
            <a:endParaRPr kumimoji="1" lang="ja-JP" altLang="en-US" dirty="0"/>
          </a:p>
        </p:txBody>
      </p:sp>
      <p:sp>
        <p:nvSpPr>
          <p:cNvPr id="9" name="テキスト ボックス 8"/>
          <p:cNvSpPr txBox="1"/>
          <p:nvPr/>
        </p:nvSpPr>
        <p:spPr>
          <a:xfrm>
            <a:off x="4319450" y="4581128"/>
            <a:ext cx="4496328" cy="1477328"/>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dirty="0" smtClean="0"/>
              <a:t>画像表示領域全体のスペクトル</a:t>
            </a:r>
            <a:endParaRPr kumimoji="1" lang="en-US" altLang="ja-JP" dirty="0" smtClean="0"/>
          </a:p>
          <a:p>
            <a:pPr marL="285750" indent="-285750">
              <a:buFont typeface="Arial" panose="020B0604020202020204" pitchFamily="34" charset="0"/>
              <a:buChar char="•"/>
            </a:pPr>
            <a:r>
              <a:rPr lang="ja-JP" altLang="en-US" dirty="0" smtClean="0"/>
              <a:t>マウス操作で波長域を選択すると表示領域が変更される。</a:t>
            </a:r>
            <a:endParaRPr lang="en-US" altLang="ja-JP" dirty="0" smtClean="0"/>
          </a:p>
          <a:p>
            <a:pPr marL="285750" indent="-285750">
              <a:buFont typeface="Arial" panose="020B0604020202020204" pitchFamily="34" charset="0"/>
              <a:buChar char="•"/>
            </a:pPr>
            <a:r>
              <a:rPr lang="ja-JP" altLang="en-US" dirty="0" smtClean="0"/>
              <a:t>画像もその波長域での強度分布に更新される。</a:t>
            </a:r>
            <a:endParaRPr kumimoji="1" lang="ja-JP" altLang="en-US" dirty="0"/>
          </a:p>
        </p:txBody>
      </p:sp>
      <p:cxnSp>
        <p:nvCxnSpPr>
          <p:cNvPr id="12" name="直線矢印コネクタ 11"/>
          <p:cNvCxnSpPr>
            <a:stCxn id="4" idx="1"/>
            <a:endCxn id="5" idx="6"/>
          </p:cNvCxnSpPr>
          <p:nvPr/>
        </p:nvCxnSpPr>
        <p:spPr>
          <a:xfrm flipH="1">
            <a:off x="3938018" y="1149802"/>
            <a:ext cx="381432" cy="449542"/>
          </a:xfrm>
          <a:prstGeom prst="straightConnector1">
            <a:avLst/>
          </a:prstGeom>
          <a:ln w="254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5796136" y="1168808"/>
            <a:ext cx="1518343" cy="820032"/>
          </a:xfrm>
          <a:prstGeom prst="straightConnector1">
            <a:avLst/>
          </a:prstGeom>
          <a:ln w="254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8" name="円/楕円 17"/>
          <p:cNvSpPr/>
          <p:nvPr/>
        </p:nvSpPr>
        <p:spPr>
          <a:xfrm>
            <a:off x="7314479" y="1760695"/>
            <a:ext cx="1080120" cy="55253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矢印コネクタ 18"/>
          <p:cNvCxnSpPr/>
          <p:nvPr/>
        </p:nvCxnSpPr>
        <p:spPr>
          <a:xfrm>
            <a:off x="2211350" y="965136"/>
            <a:ext cx="1161546" cy="1164092"/>
          </a:xfrm>
          <a:prstGeom prst="straightConnector1">
            <a:avLst/>
          </a:prstGeom>
          <a:ln w="254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7374" y="51586"/>
            <a:ext cx="2501131" cy="1302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7" name="直線矢印コネクタ 26"/>
          <p:cNvCxnSpPr/>
          <p:nvPr/>
        </p:nvCxnSpPr>
        <p:spPr>
          <a:xfrm flipH="1" flipV="1">
            <a:off x="6857008" y="1028348"/>
            <a:ext cx="518615" cy="1800201"/>
          </a:xfrm>
          <a:prstGeom prst="straightConnector1">
            <a:avLst/>
          </a:prstGeom>
          <a:ln w="254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79041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265" y="80836"/>
            <a:ext cx="9144000" cy="589738"/>
          </a:xfrm>
        </p:spPr>
        <p:txBody>
          <a:bodyPr>
            <a:normAutofit fontScale="90000"/>
          </a:bodyPr>
          <a:lstStyle/>
          <a:p>
            <a:r>
              <a:rPr kumimoji="1" lang="en-US" altLang="ja-JP" dirty="0" smtClean="0"/>
              <a:t>ALMA </a:t>
            </a:r>
            <a:r>
              <a:rPr kumimoji="1" lang="en-US" altLang="ja-JP" dirty="0" err="1" smtClean="0"/>
              <a:t>WebQL</a:t>
            </a:r>
            <a:r>
              <a:rPr kumimoji="1" lang="en-US" altLang="ja-JP" dirty="0" smtClean="0"/>
              <a:t> (3/6)</a:t>
            </a:r>
            <a:endParaRPr kumimoji="1" lang="ja-JP" altLang="en-US" dirty="0"/>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649" y="858121"/>
            <a:ext cx="2736304" cy="2336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8965" y="854818"/>
            <a:ext cx="3456384" cy="2340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円/楕円 6"/>
          <p:cNvSpPr/>
          <p:nvPr/>
        </p:nvSpPr>
        <p:spPr>
          <a:xfrm>
            <a:off x="2823573" y="2129665"/>
            <a:ext cx="821376" cy="1381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331640" y="3284984"/>
            <a:ext cx="7560840" cy="1077218"/>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kumimoji="1" lang="ja-JP" altLang="en-US" dirty="0" smtClean="0"/>
              <a:t>画像横の </a:t>
            </a:r>
            <a:r>
              <a:rPr kumimoji="1" lang="en-US" altLang="ja-JP" dirty="0" smtClean="0"/>
              <a:t>“Select Sub-region” </a:t>
            </a:r>
            <a:r>
              <a:rPr kumimoji="1" lang="ja-JP" altLang="en-US" dirty="0" smtClean="0"/>
              <a:t>ボタンをクリック</a:t>
            </a:r>
            <a:endParaRPr kumimoji="1" lang="en-US" altLang="ja-JP" dirty="0" smtClean="0"/>
          </a:p>
          <a:p>
            <a:pPr marL="285750" indent="-285750">
              <a:spcBef>
                <a:spcPts val="600"/>
              </a:spcBef>
              <a:buFont typeface="Arial" panose="020B0604020202020204" pitchFamily="34" charset="0"/>
              <a:buChar char="•"/>
            </a:pPr>
            <a:r>
              <a:rPr lang="ja-JP" altLang="en-US" dirty="0" smtClean="0"/>
              <a:t>画像の任意に領域をマウスで選択</a:t>
            </a:r>
            <a:endParaRPr lang="en-US" altLang="ja-JP" dirty="0" smtClean="0"/>
          </a:p>
          <a:p>
            <a:pPr marL="285750" indent="-285750">
              <a:spcBef>
                <a:spcPts val="600"/>
              </a:spcBef>
              <a:buFont typeface="Arial" panose="020B0604020202020204" pitchFamily="34" charset="0"/>
              <a:buChar char="•"/>
            </a:pPr>
            <a:r>
              <a:rPr kumimoji="1" lang="ja-JP" altLang="en-US" dirty="0" smtClean="0"/>
              <a:t>その領域のスペクトルが表示される。</a:t>
            </a:r>
            <a:endParaRPr kumimoji="1" lang="ja-JP" altLang="en-US" dirty="0"/>
          </a:p>
        </p:txBody>
      </p:sp>
      <p:pic>
        <p:nvPicPr>
          <p:cNvPr id="122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595" y="4481614"/>
            <a:ext cx="2740465" cy="2331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5310" y="4484190"/>
            <a:ext cx="3566896" cy="2329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0607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106" y="222229"/>
            <a:ext cx="9144000" cy="589738"/>
          </a:xfrm>
        </p:spPr>
        <p:txBody>
          <a:bodyPr>
            <a:normAutofit fontScale="90000"/>
          </a:bodyPr>
          <a:lstStyle/>
          <a:p>
            <a:r>
              <a:rPr kumimoji="1" lang="en-US" altLang="ja-JP" dirty="0" smtClean="0"/>
              <a:t>ALMA </a:t>
            </a:r>
            <a:r>
              <a:rPr kumimoji="1" lang="en-US" altLang="ja-JP" dirty="0" err="1" smtClean="0"/>
              <a:t>WebQL</a:t>
            </a:r>
            <a:r>
              <a:rPr kumimoji="1" lang="en-US" altLang="ja-JP" dirty="0" smtClean="0"/>
              <a:t> (4/6)</a:t>
            </a:r>
            <a:endParaRPr kumimoji="1" lang="ja-JP" alt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947" y="1010587"/>
            <a:ext cx="2759294" cy="2346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6395" y="1010587"/>
            <a:ext cx="3631949" cy="2346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4431" y="4437112"/>
            <a:ext cx="2764232" cy="235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6395" y="4437112"/>
            <a:ext cx="3600400" cy="235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テキスト ボックス 7"/>
          <p:cNvSpPr txBox="1"/>
          <p:nvPr/>
        </p:nvSpPr>
        <p:spPr>
          <a:xfrm>
            <a:off x="1331640" y="3357408"/>
            <a:ext cx="6336704" cy="1077218"/>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ja-JP" altLang="en-US" dirty="0"/>
              <a:t>スペクトル</a:t>
            </a:r>
            <a:r>
              <a:rPr kumimoji="1" lang="ja-JP" altLang="en-US" dirty="0" smtClean="0"/>
              <a:t>横の </a:t>
            </a:r>
            <a:r>
              <a:rPr kumimoji="1" lang="en-US" altLang="ja-JP" dirty="0" smtClean="0"/>
              <a:t>“Select Sub-range” </a:t>
            </a:r>
            <a:r>
              <a:rPr kumimoji="1" lang="ja-JP" altLang="en-US" dirty="0" smtClean="0"/>
              <a:t>ボタンをクリック</a:t>
            </a:r>
            <a:endParaRPr kumimoji="1" lang="en-US" altLang="ja-JP" dirty="0" smtClean="0"/>
          </a:p>
          <a:p>
            <a:pPr marL="285750" indent="-285750">
              <a:spcBef>
                <a:spcPts val="600"/>
              </a:spcBef>
              <a:buFont typeface="Arial" panose="020B0604020202020204" pitchFamily="34" charset="0"/>
              <a:buChar char="•"/>
            </a:pPr>
            <a:r>
              <a:rPr lang="ja-JP" altLang="en-US" dirty="0"/>
              <a:t>スペクトル</a:t>
            </a:r>
            <a:r>
              <a:rPr lang="ja-JP" altLang="en-US" dirty="0" smtClean="0"/>
              <a:t>の任意に範囲をマウスで選択</a:t>
            </a:r>
            <a:endParaRPr lang="en-US" altLang="ja-JP" dirty="0" smtClean="0"/>
          </a:p>
          <a:p>
            <a:pPr marL="285750" indent="-285750">
              <a:spcBef>
                <a:spcPts val="600"/>
              </a:spcBef>
              <a:buFont typeface="Arial" panose="020B0604020202020204" pitchFamily="34" charset="0"/>
              <a:buChar char="•"/>
            </a:pPr>
            <a:r>
              <a:rPr kumimoji="1" lang="ja-JP" altLang="en-US" dirty="0" smtClean="0"/>
              <a:t>そのスペクトル範囲の強度分布（画像）が表示される。</a:t>
            </a:r>
            <a:endParaRPr kumimoji="1" lang="ja-JP" altLang="en-US" dirty="0"/>
          </a:p>
        </p:txBody>
      </p:sp>
      <p:sp>
        <p:nvSpPr>
          <p:cNvPr id="9" name="円/楕円 8"/>
          <p:cNvSpPr/>
          <p:nvPr/>
        </p:nvSpPr>
        <p:spPr>
          <a:xfrm>
            <a:off x="6583218" y="2492895"/>
            <a:ext cx="821376" cy="1381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40870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ALMA </a:t>
            </a:r>
            <a:r>
              <a:rPr lang="en-US" altLang="ja-JP" dirty="0" err="1" smtClean="0"/>
              <a:t>WebQL</a:t>
            </a:r>
            <a:r>
              <a:rPr lang="en-US" altLang="ja-JP" dirty="0" smtClean="0"/>
              <a:t> (5/6)</a:t>
            </a:r>
            <a:endParaRPr kumimoji="1" lang="ja-JP" altLang="en-US" dirty="0"/>
          </a:p>
        </p:txBody>
      </p:sp>
      <p:pic>
        <p:nvPicPr>
          <p:cNvPr id="1434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980728"/>
            <a:ext cx="7436290"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2007" y="4306788"/>
            <a:ext cx="2773479" cy="2420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円/楕円 4"/>
          <p:cNvSpPr/>
          <p:nvPr/>
        </p:nvSpPr>
        <p:spPr>
          <a:xfrm>
            <a:off x="2627784" y="5301208"/>
            <a:ext cx="821376" cy="1381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1756260" y="5301208"/>
            <a:ext cx="821376" cy="1381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p:cNvCxnSpPr/>
          <p:nvPr/>
        </p:nvCxnSpPr>
        <p:spPr>
          <a:xfrm>
            <a:off x="3449159" y="5396066"/>
            <a:ext cx="1872847" cy="506998"/>
          </a:xfrm>
          <a:prstGeom prst="straightConnector1">
            <a:avLst/>
          </a:prstGeom>
          <a:ln w="254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395536" y="6018619"/>
            <a:ext cx="4680520" cy="646331"/>
          </a:xfrm>
          <a:prstGeom prst="rect">
            <a:avLst/>
          </a:prstGeom>
          <a:noFill/>
        </p:spPr>
        <p:txBody>
          <a:bodyPr wrap="square" rtlCol="0">
            <a:spAutoFit/>
          </a:bodyPr>
          <a:lstStyle/>
          <a:p>
            <a:r>
              <a:rPr lang="ja-JP" altLang="en-US" dirty="0"/>
              <a:t>表示して</a:t>
            </a:r>
            <a:r>
              <a:rPr lang="ja-JP" altLang="en-US" dirty="0" smtClean="0"/>
              <a:t>いる領域、周波数範囲のキューブデータを表示中の解像度でダウンロード。</a:t>
            </a:r>
            <a:endParaRPr kumimoji="1" lang="ja-JP" altLang="en-US" dirty="0"/>
          </a:p>
        </p:txBody>
      </p:sp>
      <p:cxnSp>
        <p:nvCxnSpPr>
          <p:cNvPr id="10" name="直線矢印コネクタ 9"/>
          <p:cNvCxnSpPr/>
          <p:nvPr/>
        </p:nvCxnSpPr>
        <p:spPr>
          <a:xfrm flipV="1">
            <a:off x="2159739" y="5451683"/>
            <a:ext cx="0" cy="556888"/>
          </a:xfrm>
          <a:prstGeom prst="straightConnector1">
            <a:avLst/>
          </a:prstGeom>
          <a:ln w="254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36176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ALMA </a:t>
            </a:r>
            <a:r>
              <a:rPr kumimoji="1" lang="en-US" altLang="ja-JP" dirty="0" err="1" smtClean="0"/>
              <a:t>WebQL</a:t>
            </a:r>
            <a:r>
              <a:rPr kumimoji="1" lang="en-US" altLang="ja-JP" dirty="0" smtClean="0"/>
              <a:t> (6/6)</a:t>
            </a:r>
            <a:endParaRPr kumimoji="1" lang="ja-JP"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57558"/>
            <a:ext cx="3708334" cy="3425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157558"/>
            <a:ext cx="4092222" cy="3425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868144" y="5253007"/>
            <a:ext cx="2952328" cy="1569660"/>
          </a:xfrm>
          <a:prstGeom prst="rect">
            <a:avLst/>
          </a:prstGeom>
          <a:noFill/>
        </p:spPr>
        <p:txBody>
          <a:bodyPr wrap="square" rtlCol="0">
            <a:spAutoFit/>
          </a:bodyPr>
          <a:lstStyle/>
          <a:p>
            <a:pPr>
              <a:spcBef>
                <a:spcPts val="1200"/>
              </a:spcBef>
            </a:pP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ハイライトされた領域を移動させること</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で</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Main Windows </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中の表示領域も移動</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7" name="直線矢印コネクタ 6"/>
          <p:cNvCxnSpPr/>
          <p:nvPr/>
        </p:nvCxnSpPr>
        <p:spPr>
          <a:xfrm flipV="1">
            <a:off x="4427984" y="4419443"/>
            <a:ext cx="576064" cy="823862"/>
          </a:xfrm>
          <a:prstGeom prst="straightConnector1">
            <a:avLst/>
          </a:prstGeom>
          <a:ln w="254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H="1" flipV="1">
            <a:off x="2534134" y="4326330"/>
            <a:ext cx="432048" cy="916975"/>
          </a:xfrm>
          <a:prstGeom prst="straightConnector1">
            <a:avLst/>
          </a:prstGeom>
          <a:ln w="254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1331640" y="5243305"/>
            <a:ext cx="4158208" cy="830997"/>
          </a:xfrm>
          <a:prstGeom prst="rect">
            <a:avLst/>
          </a:prstGeom>
        </p:spPr>
        <p:txBody>
          <a:bodyPr wrap="square">
            <a:spAutoFit/>
          </a:bodyPr>
          <a:lstStyle/>
          <a:p>
            <a:pPr>
              <a:spcBef>
                <a:spcPts val="1200"/>
              </a:spcBef>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全体画像のうち表示中の領域をハイライト</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円/楕円 12"/>
          <p:cNvSpPr/>
          <p:nvPr/>
        </p:nvSpPr>
        <p:spPr>
          <a:xfrm>
            <a:off x="4871752" y="1197750"/>
            <a:ext cx="1008112" cy="24933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矢印コネクタ 13"/>
          <p:cNvCxnSpPr/>
          <p:nvPr/>
        </p:nvCxnSpPr>
        <p:spPr>
          <a:xfrm flipV="1">
            <a:off x="6372200" y="3356993"/>
            <a:ext cx="0" cy="1800199"/>
          </a:xfrm>
          <a:prstGeom prst="straightConnector1">
            <a:avLst/>
          </a:prstGeom>
          <a:ln w="254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89997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88640"/>
            <a:ext cx="9144000" cy="589738"/>
          </a:xfrm>
        </p:spPr>
        <p:txBody>
          <a:bodyPr>
            <a:normAutofit fontScale="90000"/>
          </a:bodyPr>
          <a:lstStyle/>
          <a:p>
            <a:r>
              <a:rPr lang="en-US" altLang="ja-JP" dirty="0" err="1" smtClean="0"/>
              <a:t>jc</a:t>
            </a:r>
            <a:r>
              <a:rPr lang="en-US" altLang="ja-JP" dirty="0" smtClean="0"/>
              <a:t> client</a:t>
            </a:r>
            <a:endParaRPr kumimoji="1" lang="ja-JP" altLang="en-US" dirty="0"/>
          </a:p>
        </p:txBody>
      </p:sp>
      <p:sp>
        <p:nvSpPr>
          <p:cNvPr id="3" name="コンテンツ プレースホルダ 2"/>
          <p:cNvSpPr>
            <a:spLocks noGrp="1"/>
          </p:cNvSpPr>
          <p:nvPr>
            <p:ph idx="1"/>
          </p:nvPr>
        </p:nvSpPr>
        <p:spPr>
          <a:xfrm>
            <a:off x="179512" y="1124744"/>
            <a:ext cx="8748464" cy="5184576"/>
          </a:xfrm>
        </p:spPr>
        <p:txBody>
          <a:bodyPr>
            <a:normAutofit fontScale="85000" lnSpcReduction="10000"/>
          </a:bodyPr>
          <a:lstStyle/>
          <a:p>
            <a:pPr>
              <a:lnSpc>
                <a:spcPts val="3600"/>
              </a:lnSpc>
              <a:buFont typeface="Century Gothic" pitchFamily="34" charset="0"/>
              <a:buChar char="●"/>
            </a:pPr>
            <a:r>
              <a:rPr lang="en-US" altLang="ja-JP" dirty="0" smtClean="0">
                <a:latin typeface="メイリオ" pitchFamily="50" charset="-128"/>
                <a:ea typeface="メイリオ" pitchFamily="50" charset="-128"/>
                <a:cs typeface="メイリオ" pitchFamily="50" charset="-128"/>
              </a:rPr>
              <a:t>JVO portal </a:t>
            </a:r>
            <a:r>
              <a:rPr lang="ja-JP" altLang="en-US" dirty="0" smtClean="0">
                <a:latin typeface="メイリオ" pitchFamily="50" charset="-128"/>
                <a:ea typeface="メイリオ" pitchFamily="50" charset="-128"/>
                <a:cs typeface="メイリオ" pitchFamily="50" charset="-128"/>
              </a:rPr>
              <a:t>の機能を</a:t>
            </a:r>
            <a:r>
              <a:rPr lang="ja-JP" altLang="en-US" u="sng" dirty="0" smtClean="0">
                <a:uFill>
                  <a:solidFill>
                    <a:srgbClr val="FF0000"/>
                  </a:solidFill>
                </a:uFill>
                <a:latin typeface="メイリオ" pitchFamily="50" charset="-128"/>
                <a:ea typeface="メイリオ" pitchFamily="50" charset="-128"/>
                <a:cs typeface="メイリオ" pitchFamily="50" charset="-128"/>
              </a:rPr>
              <a:t>コマンドライン</a:t>
            </a:r>
            <a:r>
              <a:rPr lang="ja-JP" altLang="en-US" dirty="0" smtClean="0">
                <a:latin typeface="メイリオ" pitchFamily="50" charset="-128"/>
                <a:ea typeface="メイリオ" pitchFamily="50" charset="-128"/>
                <a:cs typeface="メイリオ" pitchFamily="50" charset="-128"/>
              </a:rPr>
              <a:t>から利用できるようにするアプリケーション</a:t>
            </a:r>
            <a:endParaRPr lang="en-US" altLang="ja-JP" dirty="0" smtClean="0">
              <a:latin typeface="メイリオ" pitchFamily="50" charset="-128"/>
              <a:ea typeface="メイリオ" pitchFamily="50" charset="-128"/>
              <a:cs typeface="メイリオ" pitchFamily="50" charset="-128"/>
            </a:endParaRPr>
          </a:p>
          <a:p>
            <a:pPr>
              <a:lnSpc>
                <a:spcPts val="3600"/>
              </a:lnSpc>
              <a:spcBef>
                <a:spcPts val="1200"/>
              </a:spcBef>
              <a:buFont typeface="Century Gothic" pitchFamily="34" charset="0"/>
              <a:buChar char="●"/>
            </a:pPr>
            <a:r>
              <a:rPr kumimoji="1" lang="en-US" altLang="ja-JP" dirty="0" smtClean="0">
                <a:latin typeface="メイリオ" pitchFamily="50" charset="-128"/>
                <a:ea typeface="メイリオ" pitchFamily="50" charset="-128"/>
                <a:cs typeface="メイリオ" pitchFamily="50" charset="-128"/>
              </a:rPr>
              <a:t>JVO command (</a:t>
            </a:r>
            <a:r>
              <a:rPr kumimoji="1" lang="en-US" altLang="ja-JP" dirty="0" err="1" smtClean="0">
                <a:latin typeface="メイリオ" pitchFamily="50" charset="-128"/>
                <a:ea typeface="メイリオ" pitchFamily="50" charset="-128"/>
                <a:cs typeface="メイリオ" pitchFamily="50" charset="-128"/>
              </a:rPr>
              <a:t>jc</a:t>
            </a:r>
            <a:r>
              <a:rPr kumimoji="1" lang="en-US" altLang="ja-JP" dirty="0" smtClean="0">
                <a:latin typeface="メイリオ" pitchFamily="50" charset="-128"/>
                <a:ea typeface="メイリオ" pitchFamily="50" charset="-128"/>
                <a:cs typeface="メイリオ" pitchFamily="50" charset="-128"/>
              </a:rPr>
              <a:t>) </a:t>
            </a:r>
            <a:r>
              <a:rPr kumimoji="1" lang="ja-JP" altLang="en-US" dirty="0" smtClean="0">
                <a:latin typeface="メイリオ" pitchFamily="50" charset="-128"/>
                <a:ea typeface="メイリオ" pitchFamily="50" charset="-128"/>
                <a:cs typeface="メイリオ" pitchFamily="50" charset="-128"/>
              </a:rPr>
              <a:t>サービスのクライアントツール。</a:t>
            </a:r>
            <a:endParaRPr kumimoji="1" lang="en-US" altLang="ja-JP" dirty="0" smtClean="0">
              <a:latin typeface="メイリオ" pitchFamily="50" charset="-128"/>
              <a:ea typeface="メイリオ" pitchFamily="50" charset="-128"/>
              <a:cs typeface="メイリオ" pitchFamily="50" charset="-128"/>
            </a:endParaRPr>
          </a:p>
          <a:p>
            <a:pPr>
              <a:lnSpc>
                <a:spcPts val="3600"/>
              </a:lnSpc>
              <a:spcBef>
                <a:spcPts val="1200"/>
              </a:spcBef>
              <a:buFont typeface="Century Gothic" pitchFamily="34" charset="0"/>
              <a:buChar char="●"/>
            </a:pPr>
            <a:r>
              <a:rPr lang="en-US" altLang="ja-JP" dirty="0" smtClean="0">
                <a:latin typeface="メイリオ" pitchFamily="50" charset="-128"/>
                <a:ea typeface="メイリオ" pitchFamily="50" charset="-128"/>
                <a:cs typeface="メイリオ" pitchFamily="50" charset="-128"/>
              </a:rPr>
              <a:t>JVO portal </a:t>
            </a:r>
            <a:r>
              <a:rPr lang="ja-JP" altLang="en-US" dirty="0" smtClean="0">
                <a:latin typeface="メイリオ" pitchFamily="50" charset="-128"/>
                <a:ea typeface="メイリオ" pitchFamily="50" charset="-128"/>
                <a:cs typeface="メイリオ" pitchFamily="50" charset="-128"/>
              </a:rPr>
              <a:t>と通信して実行されるので、</a:t>
            </a:r>
            <a:r>
              <a:rPr lang="ja-JP" altLang="en-US" u="sng" dirty="0" smtClean="0">
                <a:uFill>
                  <a:solidFill>
                    <a:srgbClr val="FF0000"/>
                  </a:solidFill>
                </a:uFill>
                <a:latin typeface="メイリオ" pitchFamily="50" charset="-128"/>
                <a:ea typeface="メイリオ" pitchFamily="50" charset="-128"/>
                <a:cs typeface="メイリオ" pitchFamily="50" charset="-128"/>
              </a:rPr>
              <a:t>ネットワークに接続している必要</a:t>
            </a:r>
            <a:r>
              <a:rPr lang="ja-JP" altLang="en-US" dirty="0" smtClean="0">
                <a:latin typeface="メイリオ" pitchFamily="50" charset="-128"/>
                <a:ea typeface="メイリオ" pitchFamily="50" charset="-128"/>
                <a:cs typeface="メイリオ" pitchFamily="50" charset="-128"/>
              </a:rPr>
              <a:t>があります。</a:t>
            </a:r>
            <a:endParaRPr lang="en-US" altLang="ja-JP" dirty="0" smtClean="0">
              <a:latin typeface="メイリオ" pitchFamily="50" charset="-128"/>
              <a:ea typeface="メイリオ" pitchFamily="50" charset="-128"/>
              <a:cs typeface="メイリオ" pitchFamily="50" charset="-128"/>
            </a:endParaRPr>
          </a:p>
          <a:p>
            <a:pPr>
              <a:lnSpc>
                <a:spcPts val="3600"/>
              </a:lnSpc>
              <a:spcBef>
                <a:spcPts val="1200"/>
              </a:spcBef>
              <a:buFont typeface="Century Gothic" pitchFamily="34" charset="0"/>
              <a:buChar char="●"/>
            </a:pPr>
            <a:r>
              <a:rPr lang="en-US" altLang="ja-JP" dirty="0" smtClean="0">
                <a:latin typeface="メイリオ" pitchFamily="50" charset="-128"/>
                <a:ea typeface="メイリオ" pitchFamily="50" charset="-128"/>
                <a:cs typeface="メイリオ" pitchFamily="50" charset="-128"/>
              </a:rPr>
              <a:t>JVO portal </a:t>
            </a:r>
            <a:r>
              <a:rPr lang="ja-JP" altLang="en-US" dirty="0" smtClean="0">
                <a:latin typeface="メイリオ" pitchFamily="50" charset="-128"/>
                <a:ea typeface="メイリオ" pitchFamily="50" charset="-128"/>
                <a:cs typeface="メイリオ" pitchFamily="50" charset="-128"/>
              </a:rPr>
              <a:t>の</a:t>
            </a:r>
            <a:r>
              <a:rPr lang="ja-JP" altLang="en-US" u="sng" dirty="0" smtClean="0">
                <a:uFill>
                  <a:solidFill>
                    <a:srgbClr val="FF0000"/>
                  </a:solidFill>
                </a:uFill>
                <a:latin typeface="メイリオ" pitchFamily="50" charset="-128"/>
                <a:ea typeface="メイリオ" pitchFamily="50" charset="-128"/>
                <a:cs typeface="メイリオ" pitchFamily="50" charset="-128"/>
              </a:rPr>
              <a:t>アカウントを発行する必要</a:t>
            </a:r>
            <a:r>
              <a:rPr lang="ja-JP" altLang="en-US" dirty="0" smtClean="0">
                <a:latin typeface="メイリオ" pitchFamily="50" charset="-128"/>
                <a:ea typeface="メイリオ" pitchFamily="50" charset="-128"/>
                <a:cs typeface="メイリオ" pitchFamily="50" charset="-128"/>
              </a:rPr>
              <a:t>があります。</a:t>
            </a:r>
            <a:endParaRPr lang="en-US" altLang="ja-JP" dirty="0" smtClean="0">
              <a:latin typeface="メイリオ" pitchFamily="50" charset="-128"/>
              <a:ea typeface="メイリオ" pitchFamily="50" charset="-128"/>
              <a:cs typeface="メイリオ" pitchFamily="50" charset="-128"/>
            </a:endParaRPr>
          </a:p>
          <a:p>
            <a:pPr>
              <a:lnSpc>
                <a:spcPts val="3600"/>
              </a:lnSpc>
              <a:spcBef>
                <a:spcPts val="1200"/>
              </a:spcBef>
              <a:buFont typeface="Century Gothic" pitchFamily="34" charset="0"/>
              <a:buChar char="●"/>
            </a:pPr>
            <a:r>
              <a:rPr lang="ja-JP" altLang="en-US" dirty="0" smtClean="0">
                <a:latin typeface="メイリオ" pitchFamily="50" charset="-128"/>
                <a:ea typeface="メイリオ" pitchFamily="50" charset="-128"/>
                <a:cs typeface="メイリオ" pitchFamily="50" charset="-128"/>
              </a:rPr>
              <a:t>機能</a:t>
            </a:r>
            <a:endParaRPr lang="en-US" altLang="ja-JP" dirty="0" smtClean="0">
              <a:latin typeface="メイリオ" pitchFamily="50" charset="-128"/>
              <a:ea typeface="メイリオ" pitchFamily="50" charset="-128"/>
              <a:cs typeface="メイリオ" pitchFamily="50" charset="-128"/>
            </a:endParaRPr>
          </a:p>
          <a:p>
            <a:pPr marL="1080000" lvl="1" indent="-360000">
              <a:lnSpc>
                <a:spcPts val="3600"/>
              </a:lnSpc>
              <a:buFont typeface="Verdana" pitchFamily="34" charset="0"/>
              <a:buChar char="−"/>
            </a:pPr>
            <a:r>
              <a:rPr lang="ja-JP" altLang="en-US" dirty="0" smtClean="0">
                <a:latin typeface="メイリオ" pitchFamily="50" charset="-128"/>
                <a:ea typeface="メイリオ" pitchFamily="50" charset="-128"/>
                <a:cs typeface="メイリオ" pitchFamily="50" charset="-128"/>
              </a:rPr>
              <a:t>データ検索機能、サービス検索機能、</a:t>
            </a:r>
            <a:endParaRPr lang="en-US" altLang="ja-JP" dirty="0" smtClean="0">
              <a:latin typeface="メイリオ" pitchFamily="50" charset="-128"/>
              <a:ea typeface="メイリオ" pitchFamily="50" charset="-128"/>
              <a:cs typeface="メイリオ" pitchFamily="50" charset="-128"/>
            </a:endParaRPr>
          </a:p>
          <a:p>
            <a:pPr marL="1080000" lvl="1" indent="-360000">
              <a:lnSpc>
                <a:spcPts val="3600"/>
              </a:lnSpc>
              <a:spcBef>
                <a:spcPts val="0"/>
              </a:spcBef>
              <a:buFont typeface="Verdana" pitchFamily="34" charset="0"/>
              <a:buChar char="−"/>
            </a:pPr>
            <a:r>
              <a:rPr lang="en-US" altLang="ja-JP" dirty="0" err="1" smtClean="0">
                <a:latin typeface="メイリオ" pitchFamily="50" charset="-128"/>
                <a:ea typeface="メイリオ" pitchFamily="50" charset="-128"/>
                <a:cs typeface="メイリオ" pitchFamily="50" charset="-128"/>
              </a:rPr>
              <a:t>JVOSpace</a:t>
            </a:r>
            <a:r>
              <a:rPr lang="en-US" altLang="ja-JP" dirty="0" smtClean="0">
                <a:latin typeface="メイリオ" pitchFamily="50" charset="-128"/>
                <a:ea typeface="メイリオ" pitchFamily="50" charset="-128"/>
                <a:cs typeface="メイリオ" pitchFamily="50" charset="-128"/>
              </a:rPr>
              <a:t>  </a:t>
            </a:r>
            <a:r>
              <a:rPr lang="ja-JP" altLang="en-US" dirty="0" err="1" smtClean="0">
                <a:latin typeface="メイリオ" pitchFamily="50" charset="-128"/>
                <a:ea typeface="メイリオ" pitchFamily="50" charset="-128"/>
                <a:cs typeface="メイリオ" pitchFamily="50" charset="-128"/>
              </a:rPr>
              <a:t>への</a:t>
            </a:r>
            <a:r>
              <a:rPr lang="ja-JP" altLang="en-US" dirty="0" smtClean="0">
                <a:latin typeface="メイリオ" pitchFamily="50" charset="-128"/>
                <a:ea typeface="メイリオ" pitchFamily="50" charset="-128"/>
                <a:cs typeface="メイリオ" pitchFamily="50" charset="-128"/>
              </a:rPr>
              <a:t>ファイルアップロード・ダウンロード</a:t>
            </a:r>
            <a:endParaRPr lang="en-US" altLang="ja-JP" dirty="0" smtClean="0">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err="1" smtClean="0">
                <a:latin typeface="メイリオ" pitchFamily="50" charset="-128"/>
                <a:ea typeface="メイリオ" pitchFamily="50" charset="-128"/>
                <a:cs typeface="メイリオ" pitchFamily="50" charset="-128"/>
              </a:rPr>
              <a:t>jc</a:t>
            </a:r>
            <a:r>
              <a:rPr kumimoji="1" lang="en-US" altLang="ja-JP" dirty="0" smtClean="0">
                <a:latin typeface="メイリオ" pitchFamily="50" charset="-128"/>
                <a:ea typeface="メイリオ" pitchFamily="50" charset="-128"/>
                <a:cs typeface="メイリオ" pitchFamily="50" charset="-128"/>
              </a:rPr>
              <a:t> client </a:t>
            </a:r>
            <a:r>
              <a:rPr kumimoji="1" lang="ja-JP" altLang="en-US" dirty="0" smtClean="0">
                <a:latin typeface="メイリオ" pitchFamily="50" charset="-128"/>
                <a:ea typeface="メイリオ" pitchFamily="50" charset="-128"/>
                <a:cs typeface="メイリオ" pitchFamily="50" charset="-128"/>
              </a:rPr>
              <a:t>使い方 </a:t>
            </a:r>
            <a:r>
              <a:rPr kumimoji="1" lang="en-US" altLang="ja-JP" dirty="0" smtClean="0">
                <a:latin typeface="メイリオ" pitchFamily="50" charset="-128"/>
                <a:ea typeface="メイリオ" pitchFamily="50" charset="-128"/>
                <a:cs typeface="メイリオ" pitchFamily="50" charset="-128"/>
              </a:rPr>
              <a:t>(1/2)</a:t>
            </a:r>
            <a:endParaRPr kumimoji="1" lang="ja-JP" altLang="en-US" dirty="0">
              <a:latin typeface="メイリオ" pitchFamily="50" charset="-128"/>
              <a:ea typeface="メイリオ" pitchFamily="50" charset="-128"/>
              <a:cs typeface="メイリオ" pitchFamily="50" charset="-128"/>
            </a:endParaRPr>
          </a:p>
        </p:txBody>
      </p:sp>
      <p:pic>
        <p:nvPicPr>
          <p:cNvPr id="1026" name="Picture 2"/>
          <p:cNvPicPr>
            <a:picLocks noGrp="1" noChangeAspect="1" noChangeArrowheads="1"/>
          </p:cNvPicPr>
          <p:nvPr>
            <p:ph idx="1"/>
          </p:nvPr>
        </p:nvPicPr>
        <p:blipFill>
          <a:blip r:embed="rId3" cstate="print"/>
          <a:srcRect/>
          <a:stretch>
            <a:fillRect/>
          </a:stretch>
        </p:blipFill>
        <p:spPr bwMode="auto">
          <a:xfrm>
            <a:off x="179512" y="990274"/>
            <a:ext cx="5693350" cy="5733256"/>
          </a:xfrm>
          <a:prstGeom prst="rect">
            <a:avLst/>
          </a:prstGeom>
          <a:noFill/>
          <a:ln w="9525">
            <a:noFill/>
            <a:miter lim="800000"/>
            <a:headEnd/>
            <a:tailEnd/>
          </a:ln>
        </p:spPr>
      </p:pic>
      <p:cxnSp>
        <p:nvCxnSpPr>
          <p:cNvPr id="6" name="直線矢印コネクタ 5"/>
          <p:cNvCxnSpPr/>
          <p:nvPr/>
        </p:nvCxnSpPr>
        <p:spPr>
          <a:xfrm>
            <a:off x="2699792" y="3861048"/>
            <a:ext cx="3528392" cy="0"/>
          </a:xfrm>
          <a:prstGeom prst="straightConnector1">
            <a:avLst/>
          </a:prstGeom>
          <a:ln w="25400">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a:off x="2713239" y="5589240"/>
            <a:ext cx="3528392" cy="0"/>
          </a:xfrm>
          <a:prstGeom prst="straightConnector1">
            <a:avLst/>
          </a:prstGeom>
          <a:ln w="25400">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a:off x="3568661" y="2560131"/>
            <a:ext cx="2659523" cy="4773"/>
          </a:xfrm>
          <a:prstGeom prst="straightConnector1">
            <a:avLst/>
          </a:prstGeom>
          <a:ln w="25400">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a:off x="3563888" y="3725706"/>
            <a:ext cx="2659523" cy="4773"/>
          </a:xfrm>
          <a:prstGeom prst="straightConnector1">
            <a:avLst/>
          </a:prstGeom>
          <a:ln w="25400">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V="1">
            <a:off x="2627784" y="4365104"/>
            <a:ext cx="3528392" cy="22121"/>
          </a:xfrm>
          <a:prstGeom prst="straightConnector1">
            <a:avLst/>
          </a:prstGeom>
          <a:ln w="25400">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6551712" y="2001614"/>
            <a:ext cx="2520280" cy="923330"/>
          </a:xfrm>
          <a:prstGeom prst="rect">
            <a:avLst/>
          </a:prstGeom>
          <a:noFill/>
        </p:spPr>
        <p:txBody>
          <a:bodyPr wrap="square" rtlCol="0">
            <a:spAutoFit/>
          </a:bodyPr>
          <a:lstStyle/>
          <a:p>
            <a:r>
              <a:rPr kumimoji="1" lang="en-US" altLang="ja-JP" dirty="0" err="1" smtClean="0"/>
              <a:t>JVOSpace</a:t>
            </a:r>
            <a:r>
              <a:rPr kumimoji="1" lang="en-US" altLang="ja-JP" dirty="0" smtClean="0"/>
              <a:t> </a:t>
            </a:r>
            <a:r>
              <a:rPr kumimoji="1" lang="ja-JP" altLang="en-US" dirty="0" smtClean="0"/>
              <a:t>と </a:t>
            </a:r>
            <a:r>
              <a:rPr kumimoji="1" lang="en-US" altLang="ja-JP" dirty="0" smtClean="0"/>
              <a:t>local </a:t>
            </a:r>
            <a:r>
              <a:rPr kumimoji="1" lang="ja-JP" altLang="en-US" dirty="0" smtClean="0"/>
              <a:t>ディスク間でファイルのやり取り。</a:t>
            </a:r>
            <a:endParaRPr kumimoji="1" lang="ja-JP" altLang="en-US" dirty="0"/>
          </a:p>
        </p:txBody>
      </p:sp>
      <p:sp>
        <p:nvSpPr>
          <p:cNvPr id="14" name="テキスト ボックス 13"/>
          <p:cNvSpPr txBox="1"/>
          <p:nvPr/>
        </p:nvSpPr>
        <p:spPr>
          <a:xfrm>
            <a:off x="6551712" y="3174376"/>
            <a:ext cx="2520280" cy="646331"/>
          </a:xfrm>
          <a:prstGeom prst="rect">
            <a:avLst/>
          </a:prstGeom>
          <a:noFill/>
        </p:spPr>
        <p:txBody>
          <a:bodyPr wrap="square" rtlCol="0">
            <a:spAutoFit/>
          </a:bodyPr>
          <a:lstStyle/>
          <a:p>
            <a:r>
              <a:rPr kumimoji="1" lang="en-US" altLang="ja-JP" dirty="0" err="1" smtClean="0"/>
              <a:t>JVOSpace</a:t>
            </a:r>
            <a:r>
              <a:rPr kumimoji="1" lang="en-US" altLang="ja-JP" dirty="0" smtClean="0"/>
              <a:t> </a:t>
            </a:r>
            <a:r>
              <a:rPr lang="ja-JP" altLang="en-US" dirty="0" smtClean="0"/>
              <a:t> 上のファイルのリスト表示</a:t>
            </a:r>
            <a:endParaRPr kumimoji="1" lang="ja-JP" altLang="en-US" dirty="0"/>
          </a:p>
        </p:txBody>
      </p:sp>
      <p:sp>
        <p:nvSpPr>
          <p:cNvPr id="15" name="テキスト ボックス 14"/>
          <p:cNvSpPr txBox="1"/>
          <p:nvPr/>
        </p:nvSpPr>
        <p:spPr>
          <a:xfrm>
            <a:off x="6551712" y="3770820"/>
            <a:ext cx="2520280" cy="369332"/>
          </a:xfrm>
          <a:prstGeom prst="rect">
            <a:avLst/>
          </a:prstGeom>
          <a:noFill/>
        </p:spPr>
        <p:txBody>
          <a:bodyPr wrap="square" rtlCol="0">
            <a:spAutoFit/>
          </a:bodyPr>
          <a:lstStyle/>
          <a:p>
            <a:r>
              <a:rPr lang="ja-JP" altLang="en-US" dirty="0" smtClean="0"/>
              <a:t>パスワード設定</a:t>
            </a:r>
            <a:endParaRPr kumimoji="1" lang="ja-JP" altLang="en-US" dirty="0"/>
          </a:p>
        </p:txBody>
      </p:sp>
      <p:sp>
        <p:nvSpPr>
          <p:cNvPr id="16" name="テキスト ボックス 15"/>
          <p:cNvSpPr txBox="1"/>
          <p:nvPr/>
        </p:nvSpPr>
        <p:spPr>
          <a:xfrm>
            <a:off x="6551712" y="4211796"/>
            <a:ext cx="2520280" cy="369332"/>
          </a:xfrm>
          <a:prstGeom prst="rect">
            <a:avLst/>
          </a:prstGeom>
          <a:noFill/>
        </p:spPr>
        <p:txBody>
          <a:bodyPr wrap="square" rtlCol="0">
            <a:spAutoFit/>
          </a:bodyPr>
          <a:lstStyle/>
          <a:p>
            <a:r>
              <a:rPr lang="ja-JP" altLang="en-US" dirty="0" smtClean="0"/>
              <a:t>サービス検索</a:t>
            </a:r>
            <a:endParaRPr kumimoji="1" lang="ja-JP" altLang="en-US" dirty="0"/>
          </a:p>
        </p:txBody>
      </p:sp>
      <p:sp>
        <p:nvSpPr>
          <p:cNvPr id="17" name="テキスト ボックス 16"/>
          <p:cNvSpPr txBox="1"/>
          <p:nvPr/>
        </p:nvSpPr>
        <p:spPr>
          <a:xfrm>
            <a:off x="6551712" y="5409038"/>
            <a:ext cx="2520280" cy="369332"/>
          </a:xfrm>
          <a:prstGeom prst="rect">
            <a:avLst/>
          </a:prstGeom>
          <a:noFill/>
        </p:spPr>
        <p:txBody>
          <a:bodyPr wrap="square" rtlCol="0">
            <a:spAutoFit/>
          </a:bodyPr>
          <a:lstStyle/>
          <a:p>
            <a:r>
              <a:rPr lang="ja-JP" altLang="en-US" dirty="0" smtClean="0"/>
              <a:t>データ検索</a:t>
            </a:r>
            <a:endParaRPr kumimoji="1" lang="ja-JP"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5199" y="3488632"/>
            <a:ext cx="2952328" cy="3063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96" y="3488632"/>
            <a:ext cx="2901712" cy="2830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90157" y="3488632"/>
            <a:ext cx="3040243" cy="3165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457200" y="-89696"/>
            <a:ext cx="8229600" cy="1089804"/>
          </a:xfrm>
        </p:spPr>
        <p:txBody>
          <a:bodyPr/>
          <a:lstStyle/>
          <a:p>
            <a:r>
              <a:rPr kumimoji="1" lang="en-US" altLang="ja-JP" b="0" dirty="0" smtClean="0">
                <a:effectLst/>
                <a:latin typeface="メイリオ" pitchFamily="50" charset="-128"/>
                <a:ea typeface="メイリオ" pitchFamily="50" charset="-128"/>
                <a:cs typeface="メイリオ" pitchFamily="50" charset="-128"/>
              </a:rPr>
              <a:t>JVO portal </a:t>
            </a:r>
            <a:r>
              <a:rPr kumimoji="1" lang="ja-JP" altLang="en-US" b="0" dirty="0" smtClean="0">
                <a:effectLst/>
                <a:latin typeface="メイリオ" pitchFamily="50" charset="-128"/>
                <a:ea typeface="メイリオ" pitchFamily="50" charset="-128"/>
                <a:cs typeface="メイリオ" pitchFamily="50" charset="-128"/>
              </a:rPr>
              <a:t>にアクセスする</a:t>
            </a:r>
            <a:endParaRPr kumimoji="1" lang="ja-JP" altLang="en-US" b="0" dirty="0">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357158" y="764704"/>
            <a:ext cx="8501122" cy="2736304"/>
          </a:xfrm>
        </p:spPr>
        <p:txBody>
          <a:bodyPr>
            <a:normAutofit/>
          </a:bodyPr>
          <a:lstStyle/>
          <a:p>
            <a:pPr>
              <a:buFont typeface="Wingdings" pitchFamily="2" charset="2"/>
              <a:buChar char=""/>
            </a:pPr>
            <a:r>
              <a:rPr kumimoji="1" lang="ja-JP" altLang="en-US" dirty="0" smtClean="0">
                <a:latin typeface="メイリオ" pitchFamily="50" charset="-128"/>
                <a:ea typeface="メイリオ" pitchFamily="50" charset="-128"/>
                <a:cs typeface="メイリオ" pitchFamily="50" charset="-128"/>
              </a:rPr>
              <a:t>ポータルのアドレス</a:t>
            </a:r>
            <a:r>
              <a:rPr lang="ja-JP" altLang="en-US" dirty="0" smtClean="0">
                <a:latin typeface="メイリオ" pitchFamily="50" charset="-128"/>
                <a:ea typeface="メイリオ" pitchFamily="50" charset="-128"/>
                <a:cs typeface="メイリオ" pitchFamily="50" charset="-128"/>
              </a:rPr>
              <a:t>を直接入力</a:t>
            </a:r>
            <a:endParaRPr kumimoji="1" lang="en-US" altLang="ja-JP" dirty="0" smtClean="0">
              <a:latin typeface="メイリオ" pitchFamily="50" charset="-128"/>
              <a:ea typeface="メイリオ" pitchFamily="50" charset="-128"/>
              <a:cs typeface="メイリオ" pitchFamily="50" charset="-128"/>
            </a:endParaRPr>
          </a:p>
          <a:p>
            <a:pPr lvl="1">
              <a:buFont typeface="Century Gothic" pitchFamily="34" charset="0"/>
              <a:buChar char="−"/>
            </a:pPr>
            <a:r>
              <a:rPr kumimoji="1" lang="en-US" altLang="ja-JP" dirty="0" smtClean="0">
                <a:latin typeface="メイリオ" pitchFamily="50" charset="-128"/>
                <a:ea typeface="メイリオ" pitchFamily="50" charset="-128"/>
                <a:cs typeface="メイリオ" pitchFamily="50" charset="-128"/>
                <a:hlinkClick r:id="rId6"/>
              </a:rPr>
              <a:t>http://jvo.nao.ac.jp/portal</a:t>
            </a:r>
            <a:endParaRPr kumimoji="1" lang="en-US" altLang="ja-JP" dirty="0" smtClean="0">
              <a:latin typeface="メイリオ" pitchFamily="50" charset="-128"/>
              <a:ea typeface="メイリオ" pitchFamily="50" charset="-128"/>
              <a:cs typeface="メイリオ" pitchFamily="50" charset="-128"/>
            </a:endParaRPr>
          </a:p>
          <a:p>
            <a:pPr>
              <a:spcBef>
                <a:spcPts val="1800"/>
              </a:spcBef>
              <a:buFont typeface="Wingdings" pitchFamily="2" charset="2"/>
              <a:buChar char="§"/>
            </a:pPr>
            <a:r>
              <a:rPr lang="en-US" altLang="ja-JP" dirty="0" smtClean="0">
                <a:latin typeface="メイリオ" pitchFamily="50" charset="-128"/>
                <a:ea typeface="メイリオ" pitchFamily="50" charset="-128"/>
                <a:cs typeface="メイリオ" pitchFamily="50" charset="-128"/>
              </a:rPr>
              <a:t>Google </a:t>
            </a:r>
            <a:r>
              <a:rPr lang="ja-JP" altLang="en-US" dirty="0" smtClean="0">
                <a:latin typeface="メイリオ" pitchFamily="50" charset="-128"/>
                <a:ea typeface="メイリオ" pitchFamily="50" charset="-128"/>
                <a:cs typeface="メイリオ" pitchFamily="50" charset="-128"/>
              </a:rPr>
              <a:t>などの検索サービスで </a:t>
            </a:r>
            <a:r>
              <a:rPr lang="en-US" altLang="ja-JP" dirty="0" err="1" smtClean="0">
                <a:latin typeface="メイリオ" pitchFamily="50" charset="-128"/>
                <a:ea typeface="メイリオ" pitchFamily="50" charset="-128"/>
                <a:cs typeface="メイリオ" pitchFamily="50" charset="-128"/>
              </a:rPr>
              <a:t>jvo</a:t>
            </a:r>
            <a:r>
              <a:rPr lang="en-US" altLang="ja-JP" dirty="0" smtClean="0">
                <a:latin typeface="メイリオ" pitchFamily="50" charset="-128"/>
                <a:ea typeface="メイリオ" pitchFamily="50" charset="-128"/>
                <a:cs typeface="メイリオ" pitchFamily="50" charset="-128"/>
              </a:rPr>
              <a:t> </a:t>
            </a:r>
            <a:r>
              <a:rPr lang="ja-JP" altLang="en-US" dirty="0" smtClean="0">
                <a:latin typeface="メイリオ" pitchFamily="50" charset="-128"/>
                <a:ea typeface="メイリオ" pitchFamily="50" charset="-128"/>
                <a:cs typeface="メイリオ" pitchFamily="50" charset="-128"/>
              </a:rPr>
              <a:t>を検索</a:t>
            </a:r>
            <a:endParaRPr lang="en-US" altLang="ja-JP" dirty="0" smtClean="0">
              <a:latin typeface="メイリオ" pitchFamily="50" charset="-128"/>
              <a:ea typeface="メイリオ" pitchFamily="50" charset="-128"/>
              <a:cs typeface="メイリオ" pitchFamily="50" charset="-128"/>
            </a:endParaRPr>
          </a:p>
          <a:p>
            <a:pPr lvl="1">
              <a:buFont typeface="Century Gothic" pitchFamily="34" charset="0"/>
              <a:buChar char="−"/>
            </a:pPr>
            <a:r>
              <a:rPr lang="en-US" altLang="ja-JP" dirty="0" smtClean="0">
                <a:latin typeface="メイリオ" pitchFamily="50" charset="-128"/>
                <a:ea typeface="メイリオ" pitchFamily="50" charset="-128"/>
                <a:cs typeface="メイリオ" pitchFamily="50" charset="-128"/>
              </a:rPr>
              <a:t>JVO</a:t>
            </a:r>
            <a:r>
              <a:rPr lang="ja-JP" altLang="en-US" dirty="0" smtClean="0">
                <a:latin typeface="メイリオ" pitchFamily="50" charset="-128"/>
                <a:ea typeface="メイリオ" pitchFamily="50" charset="-128"/>
                <a:cs typeface="メイリオ" pitchFamily="50" charset="-128"/>
              </a:rPr>
              <a:t>のプロジェクトページを表示</a:t>
            </a:r>
            <a:endParaRPr lang="en-US" altLang="ja-JP" dirty="0" smtClean="0">
              <a:latin typeface="メイリオ" pitchFamily="50" charset="-128"/>
              <a:ea typeface="メイリオ" pitchFamily="50" charset="-128"/>
              <a:cs typeface="メイリオ" pitchFamily="50" charset="-128"/>
            </a:endParaRPr>
          </a:p>
          <a:p>
            <a:pPr lvl="1">
              <a:buFont typeface="Century Gothic" pitchFamily="34" charset="0"/>
              <a:buChar char="−"/>
            </a:pPr>
            <a:r>
              <a:rPr lang="ja-JP" altLang="en-US" dirty="0" smtClean="0">
                <a:latin typeface="メイリオ" pitchFamily="50" charset="-128"/>
                <a:ea typeface="メイリオ" pitchFamily="50" charset="-128"/>
                <a:cs typeface="メイリオ" pitchFamily="50" charset="-128"/>
              </a:rPr>
              <a:t>左帯の </a:t>
            </a:r>
            <a:r>
              <a:rPr lang="en-US" altLang="ja-JP" dirty="0" smtClean="0">
                <a:latin typeface="メイリオ" pitchFamily="50" charset="-128"/>
                <a:ea typeface="メイリオ" pitchFamily="50" charset="-128"/>
                <a:cs typeface="メイリオ" pitchFamily="50" charset="-128"/>
              </a:rPr>
              <a:t>“JVO </a:t>
            </a:r>
            <a:r>
              <a:rPr lang="ja-JP" altLang="en-US" dirty="0" smtClean="0">
                <a:latin typeface="メイリオ" pitchFamily="50" charset="-128"/>
                <a:ea typeface="メイリオ" pitchFamily="50" charset="-128"/>
                <a:cs typeface="メイリオ" pitchFamily="50" charset="-128"/>
              </a:rPr>
              <a:t>ポータル</a:t>
            </a:r>
            <a:r>
              <a:rPr lang="en-US" altLang="ja-JP" dirty="0" smtClean="0">
                <a:latin typeface="メイリオ" pitchFamily="50" charset="-128"/>
                <a:ea typeface="メイリオ" pitchFamily="50" charset="-128"/>
                <a:cs typeface="メイリオ" pitchFamily="50" charset="-128"/>
              </a:rPr>
              <a:t>” </a:t>
            </a:r>
            <a:r>
              <a:rPr lang="ja-JP" altLang="en-US" dirty="0" smtClean="0">
                <a:latin typeface="メイリオ" pitchFamily="50" charset="-128"/>
                <a:ea typeface="メイリオ" pitchFamily="50" charset="-128"/>
                <a:cs typeface="メイリオ" pitchFamily="50" charset="-128"/>
              </a:rPr>
              <a:t>をクリック</a:t>
            </a:r>
            <a:endParaRPr lang="en-US" altLang="ja-JP" dirty="0" smtClean="0">
              <a:latin typeface="メイリオ" pitchFamily="50" charset="-128"/>
              <a:ea typeface="メイリオ" pitchFamily="50" charset="-128"/>
              <a:cs typeface="メイリオ" pitchFamily="50" charset="-128"/>
            </a:endParaRPr>
          </a:p>
        </p:txBody>
      </p:sp>
      <p:sp>
        <p:nvSpPr>
          <p:cNvPr id="4" name="角丸四角形 3"/>
          <p:cNvSpPr/>
          <p:nvPr/>
        </p:nvSpPr>
        <p:spPr>
          <a:xfrm>
            <a:off x="571368" y="4082784"/>
            <a:ext cx="827584" cy="144016"/>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591464" y="3533998"/>
            <a:ext cx="323528" cy="144016"/>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矢印コネクタ 5"/>
          <p:cNvCxnSpPr>
            <a:stCxn id="4" idx="3"/>
          </p:cNvCxnSpPr>
          <p:nvPr/>
        </p:nvCxnSpPr>
        <p:spPr>
          <a:xfrm>
            <a:off x="1398952" y="4154792"/>
            <a:ext cx="1849139" cy="0"/>
          </a:xfrm>
          <a:prstGeom prst="straightConnector1">
            <a:avLst/>
          </a:prstGeom>
          <a:ln w="19050">
            <a:solidFill>
              <a:srgbClr val="C00000"/>
            </a:solidFill>
            <a:tailEnd type="arrow" w="lg" len="lg"/>
          </a:ln>
        </p:spPr>
        <p:style>
          <a:lnRef idx="1">
            <a:schemeClr val="accent1"/>
          </a:lnRef>
          <a:fillRef idx="0">
            <a:schemeClr val="accent1"/>
          </a:fillRef>
          <a:effectRef idx="0">
            <a:schemeClr val="accent1"/>
          </a:effectRef>
          <a:fontRef idx="minor">
            <a:schemeClr val="tx1"/>
          </a:fontRef>
        </p:style>
      </p:cxnSp>
      <p:sp>
        <p:nvSpPr>
          <p:cNvPr id="13" name="角丸四角形 12"/>
          <p:cNvSpPr/>
          <p:nvPr/>
        </p:nvSpPr>
        <p:spPr>
          <a:xfrm>
            <a:off x="2986102" y="5577520"/>
            <a:ext cx="517122" cy="144016"/>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矢印コネクタ 13"/>
          <p:cNvCxnSpPr/>
          <p:nvPr/>
        </p:nvCxnSpPr>
        <p:spPr>
          <a:xfrm>
            <a:off x="3523204" y="5651200"/>
            <a:ext cx="2725076" cy="0"/>
          </a:xfrm>
          <a:prstGeom prst="straightConnector1">
            <a:avLst/>
          </a:prstGeom>
          <a:ln w="19050">
            <a:solidFill>
              <a:srgbClr val="C00000"/>
            </a:solidFill>
            <a:tailEnd type="arrow" w="lg" len="lg"/>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6548053" y="5377545"/>
            <a:ext cx="2146621" cy="646331"/>
          </a:xfrm>
          <a:prstGeom prst="rect">
            <a:avLst/>
          </a:prstGeom>
          <a:solidFill>
            <a:schemeClr val="accent6">
              <a:alpha val="79000"/>
            </a:schemeClr>
          </a:solidFill>
        </p:spPr>
        <p:txBody>
          <a:bodyPr wrap="square" rtlCol="0">
            <a:spAutoFit/>
          </a:bodyPr>
          <a:lstStyle/>
          <a:p>
            <a:pPr algn="ctr"/>
            <a:r>
              <a:rPr kumimoji="1" lang="ja-JP" altLang="en-US" dirty="0" smtClean="0">
                <a:latin typeface="メイリオ" pitchFamily="50" charset="-128"/>
                <a:ea typeface="メイリオ" pitchFamily="50" charset="-128"/>
                <a:cs typeface="メイリオ" pitchFamily="50" charset="-128"/>
              </a:rPr>
              <a:t>ゲストアカウントで自動ログイン</a:t>
            </a:r>
            <a:endParaRPr kumimoji="1" lang="ja-JP" altLang="en-US" dirty="0">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18982"/>
            <a:ext cx="9144000" cy="589738"/>
          </a:xfrm>
        </p:spPr>
        <p:txBody>
          <a:bodyPr>
            <a:normAutofit fontScale="90000"/>
          </a:bodyPr>
          <a:lstStyle/>
          <a:p>
            <a:r>
              <a:rPr lang="en-US" altLang="ja-JP" dirty="0" err="1" smtClean="0">
                <a:latin typeface="メイリオ" pitchFamily="50" charset="-128"/>
                <a:ea typeface="メイリオ" pitchFamily="50" charset="-128"/>
                <a:cs typeface="メイリオ" pitchFamily="50" charset="-128"/>
              </a:rPr>
              <a:t>jc</a:t>
            </a:r>
            <a:r>
              <a:rPr lang="en-US" altLang="ja-JP" dirty="0" smtClean="0">
                <a:latin typeface="メイリオ" pitchFamily="50" charset="-128"/>
                <a:ea typeface="メイリオ" pitchFamily="50" charset="-128"/>
                <a:cs typeface="メイリオ" pitchFamily="50" charset="-128"/>
              </a:rPr>
              <a:t> client </a:t>
            </a:r>
            <a:r>
              <a:rPr lang="ja-JP" altLang="en-US" dirty="0" smtClean="0">
                <a:latin typeface="メイリオ" pitchFamily="50" charset="-128"/>
                <a:ea typeface="メイリオ" pitchFamily="50" charset="-128"/>
                <a:cs typeface="メイリオ" pitchFamily="50" charset="-128"/>
              </a:rPr>
              <a:t>使い方 </a:t>
            </a:r>
            <a:r>
              <a:rPr lang="en-US" altLang="ja-JP" dirty="0" smtClean="0">
                <a:latin typeface="メイリオ" pitchFamily="50" charset="-128"/>
                <a:ea typeface="メイリオ" pitchFamily="50" charset="-128"/>
                <a:cs typeface="メイリオ" pitchFamily="50" charset="-128"/>
              </a:rPr>
              <a:t>(2/2)</a:t>
            </a:r>
            <a:endParaRPr kumimoji="1" lang="ja-JP" altLang="en-US" dirty="0"/>
          </a:p>
        </p:txBody>
      </p:sp>
      <p:sp>
        <p:nvSpPr>
          <p:cNvPr id="4" name="テキスト ボックス 3"/>
          <p:cNvSpPr txBox="1"/>
          <p:nvPr/>
        </p:nvSpPr>
        <p:spPr>
          <a:xfrm>
            <a:off x="144016" y="1275812"/>
            <a:ext cx="8892480" cy="5262979"/>
          </a:xfrm>
          <a:prstGeom prst="rect">
            <a:avLst/>
          </a:prstGeom>
          <a:solidFill>
            <a:schemeClr val="bg1"/>
          </a:solidFill>
        </p:spPr>
        <p:txBody>
          <a:bodyPr wrap="square" rtlCol="0">
            <a:spAutoFit/>
          </a:bodyPr>
          <a:lstStyle/>
          <a:p>
            <a:r>
              <a:rPr lang="en-US" altLang="ja-JP" sz="2800" dirty="0" smtClean="0">
                <a:latin typeface="Consolas" pitchFamily="49" charset="0"/>
                <a:cs typeface="Consolas" pitchFamily="49" charset="0"/>
              </a:rPr>
              <a:t>$ </a:t>
            </a:r>
            <a:r>
              <a:rPr lang="en-US" altLang="ja-JP" sz="2800" dirty="0" err="1" smtClean="0">
                <a:latin typeface="Consolas" pitchFamily="49" charset="0"/>
                <a:cs typeface="Consolas" pitchFamily="49" charset="0"/>
              </a:rPr>
              <a:t>j</a:t>
            </a:r>
            <a:r>
              <a:rPr kumimoji="1" lang="en-US" altLang="ja-JP" sz="2800" dirty="0" err="1" smtClean="0">
                <a:latin typeface="Consolas" pitchFamily="49" charset="0"/>
                <a:cs typeface="Consolas" pitchFamily="49" charset="0"/>
              </a:rPr>
              <a:t>c</a:t>
            </a:r>
            <a:r>
              <a:rPr kumimoji="1" lang="en-US" altLang="ja-JP" sz="2800" dirty="0" smtClean="0">
                <a:latin typeface="Consolas" pitchFamily="49" charset="0"/>
                <a:cs typeface="Consolas" pitchFamily="49" charset="0"/>
              </a:rPr>
              <a:t> search –</a:t>
            </a:r>
            <a:r>
              <a:rPr kumimoji="1" lang="en-US" altLang="ja-JP" sz="2800" dirty="0" err="1" smtClean="0">
                <a:latin typeface="Consolas" pitchFamily="49" charset="0"/>
                <a:cs typeface="Consolas" pitchFamily="49" charset="0"/>
              </a:rPr>
              <a:t>i</a:t>
            </a:r>
            <a:r>
              <a:rPr kumimoji="1" lang="en-US" altLang="ja-JP" sz="2800" dirty="0" smtClean="0">
                <a:latin typeface="Consolas" pitchFamily="49" charset="0"/>
                <a:cs typeface="Consolas" pitchFamily="49" charset="0"/>
              </a:rPr>
              <a:t> search.sql –o result.xml</a:t>
            </a:r>
          </a:p>
          <a:p>
            <a:endParaRPr lang="en-US" altLang="ja-JP" sz="2800" dirty="0" smtClean="0">
              <a:latin typeface="Consolas" pitchFamily="49" charset="0"/>
              <a:cs typeface="Consolas" pitchFamily="49" charset="0"/>
            </a:endParaRPr>
          </a:p>
          <a:p>
            <a:r>
              <a:rPr lang="en-US" altLang="ja-JP" sz="2800" dirty="0" smtClean="0">
                <a:latin typeface="Consolas" pitchFamily="49" charset="0"/>
                <a:cs typeface="Consolas" pitchFamily="49" charset="0"/>
              </a:rPr>
              <a:t>$ cat serch.sql</a:t>
            </a:r>
          </a:p>
          <a:p>
            <a:r>
              <a:rPr kumimoji="1" lang="en-US" altLang="ja-JP" sz="2800" dirty="0" smtClean="0">
                <a:latin typeface="Consolas" pitchFamily="49" charset="0"/>
                <a:cs typeface="Consolas" pitchFamily="49" charset="0"/>
              </a:rPr>
              <a:t>SELECT </a:t>
            </a:r>
            <a:r>
              <a:rPr kumimoji="1" lang="en-US" altLang="ja-JP" sz="2800" dirty="0" err="1" smtClean="0">
                <a:latin typeface="Consolas" pitchFamily="49" charset="0"/>
                <a:cs typeface="Consolas" pitchFamily="49" charset="0"/>
              </a:rPr>
              <a:t>ra</a:t>
            </a:r>
            <a:r>
              <a:rPr kumimoji="1" lang="en-US" altLang="ja-JP" sz="2800" dirty="0" smtClean="0">
                <a:latin typeface="Consolas" pitchFamily="49" charset="0"/>
                <a:cs typeface="Consolas" pitchFamily="49" charset="0"/>
              </a:rPr>
              <a:t>, </a:t>
            </a:r>
            <a:r>
              <a:rPr kumimoji="1" lang="en-US" altLang="ja-JP" sz="2800" dirty="0" err="1" smtClean="0">
                <a:latin typeface="Consolas" pitchFamily="49" charset="0"/>
                <a:cs typeface="Consolas" pitchFamily="49" charset="0"/>
              </a:rPr>
              <a:t>dec</a:t>
            </a:r>
            <a:r>
              <a:rPr kumimoji="1" lang="en-US" altLang="ja-JP" sz="2800" dirty="0" smtClean="0">
                <a:latin typeface="Consolas" pitchFamily="49" charset="0"/>
                <a:cs typeface="Consolas" pitchFamily="49" charset="0"/>
              </a:rPr>
              <a:t>, z</a:t>
            </a:r>
          </a:p>
          <a:p>
            <a:r>
              <a:rPr kumimoji="1" lang="en-US" altLang="ja-JP" sz="2800" dirty="0" smtClean="0">
                <a:latin typeface="Consolas" pitchFamily="49" charset="0"/>
                <a:cs typeface="Consolas" pitchFamily="49" charset="0"/>
              </a:rPr>
              <a:t>FROM ivo://jvo/agn:veron2012 </a:t>
            </a:r>
          </a:p>
          <a:p>
            <a:r>
              <a:rPr lang="en-US" altLang="ja-JP" sz="2800" dirty="0" smtClean="0">
                <a:latin typeface="Consolas" pitchFamily="49" charset="0"/>
                <a:cs typeface="Consolas" pitchFamily="49" charset="0"/>
              </a:rPr>
              <a:t>WHERE z &gt;= 0.1 AND z &lt; 0.2</a:t>
            </a:r>
          </a:p>
          <a:p>
            <a:endParaRPr kumimoji="1" lang="en-US" altLang="ja-JP" sz="2800" dirty="0" smtClean="0">
              <a:latin typeface="Consolas" pitchFamily="49" charset="0"/>
              <a:cs typeface="Consolas" pitchFamily="49" charset="0"/>
            </a:endParaRPr>
          </a:p>
          <a:p>
            <a:r>
              <a:rPr lang="en-US" altLang="ja-JP" sz="2800" dirty="0" smtClean="0">
                <a:latin typeface="Consolas" pitchFamily="49" charset="0"/>
                <a:cs typeface="Consolas" pitchFamily="49" charset="0"/>
              </a:rPr>
              <a:t>$ </a:t>
            </a:r>
            <a:r>
              <a:rPr lang="en-US" altLang="ja-JP" sz="2800" dirty="0" err="1" smtClean="0">
                <a:latin typeface="Consolas" pitchFamily="49" charset="0"/>
                <a:cs typeface="Consolas" pitchFamily="49" charset="0"/>
              </a:rPr>
              <a:t>jc</a:t>
            </a:r>
            <a:r>
              <a:rPr lang="en-US" altLang="ja-JP" sz="2800" dirty="0" smtClean="0">
                <a:latin typeface="Consolas" pitchFamily="49" charset="0"/>
                <a:cs typeface="Consolas" pitchFamily="49" charset="0"/>
              </a:rPr>
              <a:t> vot2xsv –</a:t>
            </a:r>
            <a:r>
              <a:rPr lang="en-US" altLang="ja-JP" sz="2800" dirty="0" err="1" smtClean="0">
                <a:latin typeface="Consolas" pitchFamily="49" charset="0"/>
                <a:cs typeface="Consolas" pitchFamily="49" charset="0"/>
              </a:rPr>
              <a:t>i</a:t>
            </a:r>
            <a:r>
              <a:rPr lang="en-US" altLang="ja-JP" sz="2800" dirty="0" smtClean="0">
                <a:latin typeface="Consolas" pitchFamily="49" charset="0"/>
                <a:cs typeface="Consolas" pitchFamily="49" charset="0"/>
              </a:rPr>
              <a:t> result.xml –F, -o result.csv</a:t>
            </a:r>
          </a:p>
          <a:p>
            <a:r>
              <a:rPr lang="en-US" altLang="ja-JP" sz="2800" dirty="0" smtClean="0">
                <a:latin typeface="Consolas" pitchFamily="49" charset="0"/>
                <a:cs typeface="Consolas" pitchFamily="49" charset="0"/>
              </a:rPr>
              <a:t># ...</a:t>
            </a:r>
          </a:p>
          <a:p>
            <a:r>
              <a:rPr lang="en-US" altLang="ja-JP" sz="2800" dirty="0" smtClean="0">
                <a:latin typeface="Consolas" pitchFamily="49" charset="0"/>
                <a:cs typeface="Consolas" pitchFamily="49" charset="0"/>
              </a:rPr>
              <a:t>23.4,-34.2,0.14</a:t>
            </a:r>
          </a:p>
          <a:p>
            <a:r>
              <a:rPr lang="en-US" altLang="ja-JP" sz="2800" dirty="0" smtClean="0">
                <a:latin typeface="Consolas" pitchFamily="49" charset="0"/>
                <a:cs typeface="Consolas" pitchFamily="49" charset="0"/>
              </a:rPr>
              <a:t>134.2,+13.4,0.18</a:t>
            </a:r>
          </a:p>
          <a:p>
            <a:r>
              <a:rPr lang="en-US" altLang="ja-JP" sz="2800" dirty="0" smtClean="0">
                <a:latin typeface="Consolas" pitchFamily="49" charset="0"/>
                <a:cs typeface="Consolas" pitchFamily="49" charset="0"/>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b="0" dirty="0" smtClean="0">
                <a:effectLst/>
                <a:latin typeface="メイリオ" pitchFamily="50" charset="-128"/>
                <a:ea typeface="メイリオ" pitchFamily="50" charset="-128"/>
                <a:cs typeface="メイリオ" pitchFamily="50" charset="-128"/>
              </a:rPr>
              <a:t>ユーザー登録</a:t>
            </a:r>
            <a:endParaRPr kumimoji="1" lang="ja-JP" altLang="en-US" b="0" dirty="0">
              <a:effectLst/>
              <a:latin typeface="メイリオ" pitchFamily="50" charset="-128"/>
              <a:ea typeface="メイリオ" pitchFamily="50" charset="-128"/>
              <a:cs typeface="メイリオ" pitchFamily="50" charset="-128"/>
            </a:endParaRPr>
          </a:p>
        </p:txBody>
      </p:sp>
      <p:sp>
        <p:nvSpPr>
          <p:cNvPr id="3" name="コンテンツ プレースホルダー 2"/>
          <p:cNvSpPr>
            <a:spLocks noGrp="1"/>
          </p:cNvSpPr>
          <p:nvPr>
            <p:ph idx="1"/>
          </p:nvPr>
        </p:nvSpPr>
        <p:spPr>
          <a:xfrm>
            <a:off x="251520" y="1124744"/>
            <a:ext cx="8640960" cy="5256584"/>
          </a:xfrm>
        </p:spPr>
        <p:txBody>
          <a:bodyPr>
            <a:normAutofit fontScale="92500" lnSpcReduction="20000"/>
          </a:bodyPr>
          <a:lstStyle/>
          <a:p>
            <a:pPr>
              <a:buFont typeface="Wingdings" pitchFamily="2" charset="2"/>
              <a:buChar char="§"/>
            </a:pPr>
            <a:r>
              <a:rPr kumimoji="1" lang="ja-JP" altLang="en-US" dirty="0" smtClean="0">
                <a:latin typeface="メイリオ" pitchFamily="50" charset="-128"/>
                <a:ea typeface="メイリオ" pitchFamily="50" charset="-128"/>
                <a:cs typeface="メイリオ" pitchFamily="50" charset="-128"/>
              </a:rPr>
              <a:t>ゲストユーザーでもほとんどの機能が利用できます。</a:t>
            </a:r>
            <a:endParaRPr kumimoji="1" lang="en-US" altLang="ja-JP" dirty="0" smtClean="0">
              <a:latin typeface="メイリオ" pitchFamily="50" charset="-128"/>
              <a:ea typeface="メイリオ" pitchFamily="50" charset="-128"/>
              <a:cs typeface="メイリオ" pitchFamily="50" charset="-128"/>
            </a:endParaRPr>
          </a:p>
          <a:p>
            <a:pPr>
              <a:spcBef>
                <a:spcPts val="1800"/>
              </a:spcBef>
              <a:buFont typeface="Wingdings" pitchFamily="2" charset="2"/>
              <a:buChar char="§"/>
            </a:pPr>
            <a:r>
              <a:rPr lang="ja-JP" altLang="en-US" dirty="0" smtClean="0">
                <a:latin typeface="メイリオ" pitchFamily="50" charset="-128"/>
                <a:ea typeface="メイリオ" pitchFamily="50" charset="-128"/>
                <a:cs typeface="メイリオ" pitchFamily="50" charset="-128"/>
              </a:rPr>
              <a:t>ユーザー登録を行うと次の機能が利用できます</a:t>
            </a:r>
            <a:endParaRPr lang="en-US" altLang="ja-JP" dirty="0" smtClean="0">
              <a:latin typeface="メイリオ" pitchFamily="50" charset="-128"/>
              <a:ea typeface="メイリオ" pitchFamily="50" charset="-128"/>
              <a:cs typeface="メイリオ" pitchFamily="50" charset="-128"/>
            </a:endParaRPr>
          </a:p>
          <a:p>
            <a:pPr marL="900000" lvl="1" indent="-360000">
              <a:spcBef>
                <a:spcPts val="1800"/>
              </a:spcBef>
              <a:buClr>
                <a:srgbClr val="FFC000"/>
              </a:buClr>
              <a:buFont typeface="Wingdings" pitchFamily="2" charset="2"/>
              <a:buChar char="§"/>
            </a:pPr>
            <a:r>
              <a:rPr kumimoji="1" lang="ja-JP" altLang="en-US" dirty="0">
                <a:latin typeface="メイリオ" pitchFamily="50" charset="-128"/>
                <a:ea typeface="メイリオ" pitchFamily="50" charset="-128"/>
                <a:cs typeface="メイリオ" pitchFamily="50" charset="-128"/>
              </a:rPr>
              <a:t>検索</a:t>
            </a:r>
            <a:r>
              <a:rPr kumimoji="1" lang="ja-JP" altLang="en-US" dirty="0" smtClean="0">
                <a:latin typeface="メイリオ" pitchFamily="50" charset="-128"/>
                <a:ea typeface="メイリオ" pitchFamily="50" charset="-128"/>
                <a:cs typeface="メイリオ" pitchFamily="50" charset="-128"/>
              </a:rPr>
              <a:t>結果</a:t>
            </a:r>
            <a:r>
              <a:rPr lang="ja-JP" altLang="en-US" dirty="0" smtClean="0">
                <a:latin typeface="メイリオ" pitchFamily="50" charset="-128"/>
                <a:ea typeface="メイリオ" pitchFamily="50" charset="-128"/>
                <a:cs typeface="メイリオ" pitchFamily="50" charset="-128"/>
              </a:rPr>
              <a:t>等を保存しておくためのディスク領域が確保され、次回ログイン時にも参照できます。</a:t>
            </a:r>
            <a:endParaRPr lang="en-US" altLang="ja-JP" dirty="0" smtClean="0">
              <a:latin typeface="メイリオ" pitchFamily="50" charset="-128"/>
              <a:ea typeface="メイリオ" pitchFamily="50" charset="-128"/>
              <a:cs typeface="メイリオ" pitchFamily="50" charset="-128"/>
            </a:endParaRPr>
          </a:p>
          <a:p>
            <a:pPr marL="900000" lvl="1" indent="-360000">
              <a:spcBef>
                <a:spcPts val="1800"/>
              </a:spcBef>
              <a:buClr>
                <a:srgbClr val="FFC000"/>
              </a:buClr>
              <a:buFont typeface="Wingdings" pitchFamily="2" charset="2"/>
              <a:buChar char="§"/>
            </a:pPr>
            <a:r>
              <a:rPr lang="ja-JP" altLang="en-US" dirty="0" smtClean="0">
                <a:latin typeface="メイリオ" pitchFamily="50" charset="-128"/>
                <a:ea typeface="メイリオ" pitchFamily="50" charset="-128"/>
                <a:cs typeface="メイリオ" pitchFamily="50" charset="-128"/>
              </a:rPr>
              <a:t>すばる望遠鏡データのリダクション機能や、</a:t>
            </a:r>
            <a:r>
              <a:rPr lang="en-US" altLang="ja-JP" dirty="0" err="1" smtClean="0">
                <a:latin typeface="メイリオ" pitchFamily="50" charset="-128"/>
                <a:ea typeface="メイリオ" pitchFamily="50" charset="-128"/>
                <a:cs typeface="メイリオ" pitchFamily="50" charset="-128"/>
              </a:rPr>
              <a:t>SExtractor</a:t>
            </a:r>
            <a:r>
              <a:rPr lang="en-US" altLang="ja-JP" dirty="0" smtClean="0">
                <a:latin typeface="メイリオ" pitchFamily="50" charset="-128"/>
                <a:ea typeface="メイリオ" pitchFamily="50" charset="-128"/>
                <a:cs typeface="メイリオ" pitchFamily="50" charset="-128"/>
              </a:rPr>
              <a:t> </a:t>
            </a:r>
            <a:r>
              <a:rPr lang="ja-JP" altLang="en-US" dirty="0" smtClean="0">
                <a:latin typeface="メイリオ" pitchFamily="50" charset="-128"/>
                <a:ea typeface="メイリオ" pitchFamily="50" charset="-128"/>
                <a:cs typeface="メイリオ" pitchFamily="50" charset="-128"/>
              </a:rPr>
              <a:t>等のオンライン解析サービスが利用できます。</a:t>
            </a:r>
            <a:endParaRPr lang="en-US" altLang="ja-JP" dirty="0">
              <a:latin typeface="メイリオ" pitchFamily="50" charset="-128"/>
              <a:ea typeface="メイリオ" pitchFamily="50" charset="-128"/>
              <a:cs typeface="メイリオ" pitchFamily="50" charset="-128"/>
            </a:endParaRPr>
          </a:p>
          <a:p>
            <a:pPr marL="900000" lvl="1" indent="-360000">
              <a:spcBef>
                <a:spcPts val="1800"/>
              </a:spcBef>
              <a:buClr>
                <a:srgbClr val="FFC000"/>
              </a:buClr>
              <a:buFont typeface="Wingdings" pitchFamily="2" charset="2"/>
              <a:buChar char="§"/>
            </a:pPr>
            <a:r>
              <a:rPr lang="en-US" altLang="ja-JP" dirty="0" err="1" smtClean="0">
                <a:latin typeface="メイリオ" pitchFamily="50" charset="-128"/>
                <a:ea typeface="メイリオ" pitchFamily="50" charset="-128"/>
                <a:cs typeface="メイリオ" pitchFamily="50" charset="-128"/>
              </a:rPr>
              <a:t>jc</a:t>
            </a:r>
            <a:r>
              <a:rPr lang="en-US" altLang="ja-JP" dirty="0" smtClean="0">
                <a:latin typeface="メイリオ" pitchFamily="50" charset="-128"/>
                <a:ea typeface="メイリオ" pitchFamily="50" charset="-128"/>
                <a:cs typeface="メイリオ" pitchFamily="50" charset="-128"/>
              </a:rPr>
              <a:t> client </a:t>
            </a:r>
            <a:r>
              <a:rPr lang="ja-JP" altLang="en-US" dirty="0" smtClean="0">
                <a:latin typeface="メイリオ" pitchFamily="50" charset="-128"/>
                <a:ea typeface="メイリオ" pitchFamily="50" charset="-128"/>
                <a:cs typeface="メイリオ" pitchFamily="50" charset="-128"/>
              </a:rPr>
              <a:t>を利用したコマンドラインからの利用が可能になります。</a:t>
            </a:r>
            <a:endParaRPr lang="en-US" altLang="ja-JP" dirty="0" smtClean="0">
              <a:latin typeface="メイリオ" pitchFamily="50" charset="-128"/>
              <a:ea typeface="メイリオ" pitchFamily="50" charset="-128"/>
              <a:cs typeface="メイリオ" pitchFamily="50" charset="-128"/>
            </a:endParaRPr>
          </a:p>
          <a:p>
            <a:pPr marL="180000" indent="-360000">
              <a:spcBef>
                <a:spcPts val="1800"/>
              </a:spcBef>
              <a:buFont typeface="Wingdings" pitchFamily="2" charset="2"/>
              <a:buChar char="§"/>
            </a:pPr>
            <a:r>
              <a:rPr kumimoji="1" lang="ja-JP" altLang="en-US" dirty="0" smtClean="0">
                <a:latin typeface="メイリオ" pitchFamily="50" charset="-128"/>
                <a:ea typeface="メイリオ" pitchFamily="50" charset="-128"/>
                <a:cs typeface="メイリオ" pitchFamily="50" charset="-128"/>
              </a:rPr>
              <a:t>実習課題 </a:t>
            </a:r>
            <a:r>
              <a:rPr kumimoji="1" lang="en-US" altLang="ja-JP" dirty="0" smtClean="0">
                <a:latin typeface="メイリオ" pitchFamily="50" charset="-128"/>
                <a:ea typeface="メイリオ" pitchFamily="50" charset="-128"/>
                <a:cs typeface="メイリオ" pitchFamily="50" charset="-128"/>
              </a:rPr>
              <a:t>A</a:t>
            </a:r>
            <a:r>
              <a:rPr kumimoji="1" lang="ja-JP" altLang="en-US" dirty="0" smtClean="0">
                <a:latin typeface="メイリオ" pitchFamily="50" charset="-128"/>
                <a:ea typeface="メイリオ" pitchFamily="50" charset="-128"/>
                <a:cs typeface="メイリオ" pitchFamily="50" charset="-128"/>
              </a:rPr>
              <a:t>「</a:t>
            </a:r>
            <a:r>
              <a:rPr kumimoji="1" lang="en-US" altLang="ja-JP" dirty="0" smtClean="0">
                <a:latin typeface="メイリオ" pitchFamily="50" charset="-128"/>
                <a:ea typeface="メイリオ" pitchFamily="50" charset="-128"/>
                <a:cs typeface="メイリオ" pitchFamily="50" charset="-128"/>
              </a:rPr>
              <a:t>AGN-</a:t>
            </a:r>
            <a:r>
              <a:rPr kumimoji="1" lang="ja-JP" altLang="en-US" dirty="0" smtClean="0">
                <a:latin typeface="メイリオ" pitchFamily="50" charset="-128"/>
                <a:ea typeface="メイリオ" pitchFamily="50" charset="-128"/>
                <a:cs typeface="メイリオ" pitchFamily="50" charset="-128"/>
              </a:rPr>
              <a:t>銀河のクラスタリング」を行う方はユーザー登録が必要となります。</a:t>
            </a:r>
            <a:endParaRPr kumimoji="1" lang="ja-JP" altLang="en-US"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6956318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6431" y="836712"/>
            <a:ext cx="5690343"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457200" y="86040"/>
            <a:ext cx="8229600" cy="785818"/>
          </a:xfrm>
        </p:spPr>
        <p:txBody>
          <a:bodyPr/>
          <a:lstStyle/>
          <a:p>
            <a:r>
              <a:rPr kumimoji="1" lang="ja-JP" altLang="en-US" b="0" dirty="0" smtClean="0">
                <a:effectLst/>
                <a:latin typeface="メイリオ" pitchFamily="50" charset="-128"/>
                <a:ea typeface="メイリオ" pitchFamily="50" charset="-128"/>
                <a:cs typeface="メイリオ" pitchFamily="50" charset="-128"/>
              </a:rPr>
              <a:t>ユーザー登録・ログイン</a:t>
            </a:r>
            <a:endParaRPr kumimoji="1" lang="ja-JP" altLang="en-US" b="0" dirty="0">
              <a:effectLst/>
              <a:latin typeface="メイリオ" pitchFamily="50" charset="-128"/>
              <a:ea typeface="メイリオ" pitchFamily="50" charset="-128"/>
              <a:cs typeface="メイリオ" pitchFamily="50" charset="-128"/>
            </a:endParaRPr>
          </a:p>
        </p:txBody>
      </p:sp>
      <p:sp>
        <p:nvSpPr>
          <p:cNvPr id="8" name="線吹き出し 2 (枠付き) 7"/>
          <p:cNvSpPr/>
          <p:nvPr/>
        </p:nvSpPr>
        <p:spPr>
          <a:xfrm>
            <a:off x="179512" y="1339517"/>
            <a:ext cx="2304256" cy="1010614"/>
          </a:xfrm>
          <a:prstGeom prst="borderCallout2">
            <a:avLst>
              <a:gd name="adj1" fmla="val 98693"/>
              <a:gd name="adj2" fmla="val 30405"/>
              <a:gd name="adj3" fmla="val 127141"/>
              <a:gd name="adj4" fmla="val 30575"/>
              <a:gd name="adj5" fmla="val 160065"/>
              <a:gd name="adj6" fmla="val 77386"/>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メイリオ" pitchFamily="50" charset="-128"/>
                <a:ea typeface="メイリオ" pitchFamily="50" charset="-128"/>
                <a:cs typeface="メイリオ" pitchFamily="50" charset="-128"/>
              </a:rPr>
              <a:t>ユーザー登録をしたい場合はここから登録を行います</a:t>
            </a:r>
            <a:r>
              <a:rPr lang="ja-JP" altLang="en-US" dirty="0" smtClean="0">
                <a:latin typeface="メイリオ" pitchFamily="50" charset="-128"/>
                <a:ea typeface="メイリオ" pitchFamily="50" charset="-128"/>
                <a:cs typeface="メイリオ" pitchFamily="50" charset="-128"/>
              </a:rPr>
              <a:t>。</a:t>
            </a:r>
            <a:endParaRPr lang="ja-JP" altLang="en-US" dirty="0">
              <a:latin typeface="メイリオ" pitchFamily="50" charset="-128"/>
              <a:ea typeface="メイリオ" pitchFamily="50" charset="-128"/>
              <a:cs typeface="メイリオ" pitchFamily="50" charset="-128"/>
            </a:endParaRPr>
          </a:p>
        </p:txBody>
      </p:sp>
      <p:sp>
        <p:nvSpPr>
          <p:cNvPr id="18" name="線吹き出し 2 (枠付き) 17"/>
          <p:cNvSpPr/>
          <p:nvPr/>
        </p:nvSpPr>
        <p:spPr>
          <a:xfrm>
            <a:off x="6588224" y="1628800"/>
            <a:ext cx="1872208" cy="1266372"/>
          </a:xfrm>
          <a:prstGeom prst="borderCallout2">
            <a:avLst>
              <a:gd name="adj1" fmla="val -697"/>
              <a:gd name="adj2" fmla="val 70627"/>
              <a:gd name="adj3" fmla="val -30865"/>
              <a:gd name="adj4" fmla="val 71371"/>
              <a:gd name="adj5" fmla="val -47334"/>
              <a:gd name="adj6" fmla="val 39376"/>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latin typeface="メイリオ" pitchFamily="50" charset="-128"/>
                <a:ea typeface="メイリオ" pitchFamily="50" charset="-128"/>
                <a:cs typeface="メイリオ" pitchFamily="50" charset="-128"/>
              </a:rPr>
              <a:t>登録済みの方はこちらからログインできます。</a:t>
            </a:r>
            <a:endParaRPr lang="ja-JP" altLang="en-US" dirty="0">
              <a:latin typeface="メイリオ" pitchFamily="50" charset="-128"/>
              <a:ea typeface="メイリオ" pitchFamily="50" charset="-128"/>
              <a:cs typeface="メイリオ" pitchFamily="50" charset="-128"/>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0334" y="3429000"/>
            <a:ext cx="3214154" cy="2562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1036" y="3479978"/>
            <a:ext cx="3373943" cy="2511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971600" y="808041"/>
            <a:ext cx="7183760" cy="6049959"/>
          </a:xfrm>
          <a:prstGeom prst="rect">
            <a:avLst/>
          </a:prstGeom>
          <a:noFill/>
          <a:ln w="9525">
            <a:noFill/>
            <a:miter lim="800000"/>
            <a:headEnd/>
            <a:tailEnd/>
          </a:ln>
        </p:spPr>
      </p:pic>
      <p:sp>
        <p:nvSpPr>
          <p:cNvPr id="2" name="タイトル 1"/>
          <p:cNvSpPr>
            <a:spLocks noGrp="1"/>
          </p:cNvSpPr>
          <p:nvPr>
            <p:ph type="title"/>
          </p:nvPr>
        </p:nvSpPr>
        <p:spPr>
          <a:xfrm>
            <a:off x="414366" y="53180"/>
            <a:ext cx="8229600" cy="875490"/>
          </a:xfrm>
        </p:spPr>
        <p:txBody>
          <a:bodyPr/>
          <a:lstStyle/>
          <a:p>
            <a:r>
              <a:rPr kumimoji="1" lang="ja-JP" altLang="en-US" b="0" dirty="0" smtClean="0">
                <a:effectLst/>
                <a:latin typeface="メイリオ" pitchFamily="50" charset="-128"/>
                <a:ea typeface="メイリオ" pitchFamily="50" charset="-128"/>
                <a:cs typeface="メイリオ" pitchFamily="50" charset="-128"/>
              </a:rPr>
              <a:t>トップページ</a:t>
            </a:r>
            <a:endParaRPr kumimoji="1" lang="ja-JP" altLang="en-US" b="0" dirty="0">
              <a:effectLst/>
              <a:latin typeface="メイリオ" pitchFamily="50" charset="-128"/>
              <a:ea typeface="メイリオ" pitchFamily="50" charset="-128"/>
              <a:cs typeface="メイリオ" pitchFamily="50" charset="-128"/>
            </a:endParaRPr>
          </a:p>
        </p:txBody>
      </p:sp>
      <p:sp>
        <p:nvSpPr>
          <p:cNvPr id="20" name="線吹き出し 2 (枠付き) 19"/>
          <p:cNvSpPr/>
          <p:nvPr/>
        </p:nvSpPr>
        <p:spPr>
          <a:xfrm>
            <a:off x="323528" y="879787"/>
            <a:ext cx="2304256" cy="1010614"/>
          </a:xfrm>
          <a:prstGeom prst="borderCallout2">
            <a:avLst>
              <a:gd name="adj1" fmla="val 98693"/>
              <a:gd name="adj2" fmla="val 30405"/>
              <a:gd name="adj3" fmla="val 127141"/>
              <a:gd name="adj4" fmla="val 30575"/>
              <a:gd name="adj5" fmla="val 179787"/>
              <a:gd name="adj6" fmla="val 123809"/>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2000" dirty="0">
                <a:solidFill>
                  <a:prstClr val="white"/>
                </a:solidFill>
                <a:latin typeface="メイリオ" pitchFamily="50" charset="-128"/>
                <a:ea typeface="メイリオ" pitchFamily="50" charset="-128"/>
                <a:cs typeface="メイリオ" pitchFamily="50" charset="-128"/>
              </a:rPr>
              <a:t>データ検索を行いたい場合はここ</a:t>
            </a:r>
          </a:p>
        </p:txBody>
      </p:sp>
      <p:sp>
        <p:nvSpPr>
          <p:cNvPr id="21" name="線吹き出し 2 (枠付き) 20"/>
          <p:cNvSpPr/>
          <p:nvPr/>
        </p:nvSpPr>
        <p:spPr>
          <a:xfrm>
            <a:off x="179512" y="2780928"/>
            <a:ext cx="2304256" cy="1010614"/>
          </a:xfrm>
          <a:prstGeom prst="borderCallout2">
            <a:avLst>
              <a:gd name="adj1" fmla="val 98693"/>
              <a:gd name="adj2" fmla="val 30405"/>
              <a:gd name="adj3" fmla="val 127141"/>
              <a:gd name="adj4" fmla="val 30575"/>
              <a:gd name="adj5" fmla="val 150939"/>
              <a:gd name="adj6" fmla="val 130135"/>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latin typeface="メイリオ" pitchFamily="50" charset="-128"/>
                <a:ea typeface="メイリオ" pitchFamily="50" charset="-128"/>
                <a:cs typeface="メイリオ" pitchFamily="50" charset="-128"/>
              </a:rPr>
              <a:t>すばるのデータを取得したい場合はここ</a:t>
            </a:r>
          </a:p>
        </p:txBody>
      </p:sp>
      <p:sp>
        <p:nvSpPr>
          <p:cNvPr id="24" name="線吹き出し 2 (枠付き) 23"/>
          <p:cNvSpPr/>
          <p:nvPr/>
        </p:nvSpPr>
        <p:spPr>
          <a:xfrm>
            <a:off x="179512" y="5157192"/>
            <a:ext cx="2525486" cy="1008112"/>
          </a:xfrm>
          <a:prstGeom prst="borderCallout2">
            <a:avLst>
              <a:gd name="adj1" fmla="val 28020"/>
              <a:gd name="adj2" fmla="val 99758"/>
              <a:gd name="adj3" fmla="val 28823"/>
              <a:gd name="adj4" fmla="val 112211"/>
              <a:gd name="adj5" fmla="val 3883"/>
              <a:gd name="adj6" fmla="val 128086"/>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smtClean="0">
                <a:latin typeface="メイリオ" pitchFamily="50" charset="-128"/>
                <a:ea typeface="メイリオ" pitchFamily="50" charset="-128"/>
                <a:cs typeface="メイリオ" pitchFamily="50" charset="-128"/>
              </a:rPr>
              <a:t>ALMA </a:t>
            </a:r>
            <a:r>
              <a:rPr lang="ja-JP" altLang="en-US" sz="2000" dirty="0" smtClean="0">
                <a:latin typeface="メイリオ" pitchFamily="50" charset="-128"/>
                <a:ea typeface="メイリオ" pitchFamily="50" charset="-128"/>
                <a:cs typeface="メイリオ" pitchFamily="50" charset="-128"/>
              </a:rPr>
              <a:t>の</a:t>
            </a:r>
            <a:r>
              <a:rPr lang="ja-JP" altLang="en-US" sz="2000" dirty="0">
                <a:latin typeface="メイリオ" pitchFamily="50" charset="-128"/>
                <a:ea typeface="メイリオ" pitchFamily="50" charset="-128"/>
                <a:cs typeface="メイリオ" pitchFamily="50" charset="-128"/>
              </a:rPr>
              <a:t>データ取得・クイックルックはここ</a:t>
            </a:r>
          </a:p>
        </p:txBody>
      </p:sp>
      <p:sp>
        <p:nvSpPr>
          <p:cNvPr id="26" name="線吹き出し 2 (枠付き) 25"/>
          <p:cNvSpPr/>
          <p:nvPr/>
        </p:nvSpPr>
        <p:spPr>
          <a:xfrm>
            <a:off x="6372200" y="188640"/>
            <a:ext cx="2304256" cy="1010614"/>
          </a:xfrm>
          <a:prstGeom prst="borderCallout2">
            <a:avLst>
              <a:gd name="adj1" fmla="val 98693"/>
              <a:gd name="adj2" fmla="val 30405"/>
              <a:gd name="adj3" fmla="val 127141"/>
              <a:gd name="adj4" fmla="val 30575"/>
              <a:gd name="adj5" fmla="val 177180"/>
              <a:gd name="adj6" fmla="val 16391"/>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latin typeface="メイリオ" pitchFamily="50" charset="-128"/>
                <a:ea typeface="メイリオ" pitchFamily="50" charset="-128"/>
                <a:cs typeface="メイリオ" pitchFamily="50" charset="-128"/>
              </a:rPr>
              <a:t>データサービスを探したい場合はここ</a:t>
            </a:r>
          </a:p>
        </p:txBody>
      </p:sp>
      <p:sp>
        <p:nvSpPr>
          <p:cNvPr id="27" name="線吹き出し 2 (枠付き) 26"/>
          <p:cNvSpPr/>
          <p:nvPr/>
        </p:nvSpPr>
        <p:spPr>
          <a:xfrm>
            <a:off x="7121336" y="3789040"/>
            <a:ext cx="2022664" cy="1010614"/>
          </a:xfrm>
          <a:prstGeom prst="borderCallout2">
            <a:avLst>
              <a:gd name="adj1" fmla="val 100822"/>
              <a:gd name="adj2" fmla="val 49552"/>
              <a:gd name="adj3" fmla="val 121009"/>
              <a:gd name="adj4" fmla="val 49722"/>
              <a:gd name="adj5" fmla="val 120027"/>
              <a:gd name="adj6" fmla="val 13981"/>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latin typeface="メイリオ" pitchFamily="50" charset="-128"/>
                <a:ea typeface="メイリオ" pitchFamily="50" charset="-128"/>
                <a:cs typeface="メイリオ" pitchFamily="50" charset="-128"/>
              </a:rPr>
              <a:t>天文関連オンラインツールはこちら</a:t>
            </a:r>
          </a:p>
        </p:txBody>
      </p:sp>
      <p:sp>
        <p:nvSpPr>
          <p:cNvPr id="28" name="線吹き出し 2 (枠付き) 27"/>
          <p:cNvSpPr/>
          <p:nvPr/>
        </p:nvSpPr>
        <p:spPr>
          <a:xfrm>
            <a:off x="7164288" y="1412776"/>
            <a:ext cx="1908212" cy="1944216"/>
          </a:xfrm>
          <a:prstGeom prst="borderCallout2">
            <a:avLst>
              <a:gd name="adj1" fmla="val 99767"/>
              <a:gd name="adj2" fmla="val 21646"/>
              <a:gd name="adj3" fmla="val 107546"/>
              <a:gd name="adj4" fmla="val 10193"/>
              <a:gd name="adj5" fmla="val 114739"/>
              <a:gd name="adj6" fmla="val -3434"/>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latin typeface="メイリオ" pitchFamily="50" charset="-128"/>
                <a:ea typeface="メイリオ" pitchFamily="50" charset="-128"/>
                <a:cs typeface="メイリオ" pitchFamily="50" charset="-128"/>
              </a:rPr>
              <a:t>過去の観測結果や、</a:t>
            </a:r>
            <a:r>
              <a:rPr lang="en-US" altLang="ja-JP" sz="2000" dirty="0">
                <a:latin typeface="メイリオ" pitchFamily="50" charset="-128"/>
                <a:ea typeface="メイリオ" pitchFamily="50" charset="-128"/>
                <a:cs typeface="メイリオ" pitchFamily="50" charset="-128"/>
              </a:rPr>
              <a:t>portal </a:t>
            </a:r>
            <a:r>
              <a:rPr lang="ja-JP" altLang="en-US" sz="2000" dirty="0">
                <a:latin typeface="メイリオ" pitchFamily="50" charset="-128"/>
                <a:ea typeface="メイリオ" pitchFamily="50" charset="-128"/>
                <a:cs typeface="メイリオ" pitchFamily="50" charset="-128"/>
              </a:rPr>
              <a:t>上に保存したユーザデータを参照する場合はここ。</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852936"/>
            <a:ext cx="9144000" cy="589738"/>
          </a:xfrm>
        </p:spPr>
        <p:txBody>
          <a:bodyPr>
            <a:noAutofit/>
          </a:bodyPr>
          <a:lstStyle/>
          <a:p>
            <a:r>
              <a:rPr kumimoji="1" lang="en-US" altLang="ja-JP" sz="4000" b="0" dirty="0" smtClean="0">
                <a:effectLst/>
                <a:latin typeface="メイリオ" pitchFamily="50" charset="-128"/>
                <a:ea typeface="メイリオ" pitchFamily="50" charset="-128"/>
                <a:cs typeface="メイリオ" pitchFamily="50" charset="-128"/>
              </a:rPr>
              <a:t>VO </a:t>
            </a:r>
            <a:r>
              <a:rPr kumimoji="1" lang="ja-JP" altLang="en-US" sz="4000" b="0" dirty="0" smtClean="0">
                <a:effectLst/>
                <a:latin typeface="メイリオ" pitchFamily="50" charset="-128"/>
                <a:ea typeface="メイリオ" pitchFamily="50" charset="-128"/>
                <a:cs typeface="メイリオ" pitchFamily="50" charset="-128"/>
              </a:rPr>
              <a:t>サービスを検索する</a:t>
            </a:r>
            <a:endParaRPr kumimoji="1" lang="ja-JP" altLang="en-US" sz="4000" b="0" dirty="0">
              <a:effectLst/>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4587377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ネオン">
  <a:themeElements>
    <a:clrScheme name="ユーザー定義 2">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FFFFFF"/>
      </a:hlink>
      <a:folHlink>
        <a:srgbClr val="FF79C2"/>
      </a:folHlink>
    </a:clrScheme>
    <a:fontScheme name="ネオン">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ネオン">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9249</TotalTime>
  <Words>1990</Words>
  <Application>Microsoft Office PowerPoint</Application>
  <PresentationFormat>画面に合わせる (4:3)</PresentationFormat>
  <Paragraphs>254</Paragraphs>
  <Slides>50</Slides>
  <Notes>43</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50</vt:i4>
      </vt:variant>
    </vt:vector>
  </HeadingPairs>
  <TitlesOfParts>
    <vt:vector size="62" baseType="lpstr">
      <vt:lpstr>Arial</vt:lpstr>
      <vt:lpstr>ＭＳ Ｐゴシック</vt:lpstr>
      <vt:lpstr>Consolas</vt:lpstr>
      <vt:lpstr>メイリオ</vt:lpstr>
      <vt:lpstr>ＭＳ ゴシック</vt:lpstr>
      <vt:lpstr>Century Gothic</vt:lpstr>
      <vt:lpstr>Wingdings 2</vt:lpstr>
      <vt:lpstr>HGｺﾞｼｯｸM</vt:lpstr>
      <vt:lpstr>Wingdings</vt:lpstr>
      <vt:lpstr>Verdana</vt:lpstr>
      <vt:lpstr>Calibri</vt:lpstr>
      <vt:lpstr>ネオン</vt:lpstr>
      <vt:lpstr>JVO Portal の使い方</vt:lpstr>
      <vt:lpstr>JVO Portal ではどんなことができる？</vt:lpstr>
      <vt:lpstr>本日の講習内容</vt:lpstr>
      <vt:lpstr>JVO ポータルアクセス方法</vt:lpstr>
      <vt:lpstr>JVO portal にアクセスする</vt:lpstr>
      <vt:lpstr>ユーザー登録</vt:lpstr>
      <vt:lpstr>ユーザー登録・ログイン</vt:lpstr>
      <vt:lpstr>トップページ</vt:lpstr>
      <vt:lpstr>VO サービスを検索する</vt:lpstr>
      <vt:lpstr>Chandra データアーカイブを探そう(1/4)</vt:lpstr>
      <vt:lpstr>Chandra データサービスを探そう(2/4)</vt:lpstr>
      <vt:lpstr>Chandra データサービスを探そう(3/4)</vt:lpstr>
      <vt:lpstr>Chandra データサービスを探そう(4/4)</vt:lpstr>
      <vt:lpstr>データを検索する</vt:lpstr>
      <vt:lpstr>かに星雲の X 線画像を見てみよう (1/3)</vt:lpstr>
      <vt:lpstr>かに星雲の X 線画像を見てみよう (2/3)</vt:lpstr>
      <vt:lpstr>かに星雲の X 線画像を見てみよう (3/3)</vt:lpstr>
      <vt:lpstr>PowerPoint プレゼンテーション</vt:lpstr>
      <vt:lpstr>複数天体を一度に検索する (1/2)</vt:lpstr>
      <vt:lpstr>複数天体を一度に検索する (2/2)</vt:lpstr>
      <vt:lpstr>PowerPoint プレゼンテーション</vt:lpstr>
      <vt:lpstr>銀河中心のデータを全サービスから取得 (1/2)</vt:lpstr>
      <vt:lpstr>銀河中心のデータを全サービスから取得 (2/2)</vt:lpstr>
      <vt:lpstr>検索結果をプロットしてみる</vt:lpstr>
      <vt:lpstr>星の HR 図を作成する (1/4)</vt:lpstr>
      <vt:lpstr>星の HR 図を作成する (2/4)</vt:lpstr>
      <vt:lpstr>星の HR 図を作成する (3/4)</vt:lpstr>
      <vt:lpstr>星の HR 図を作成する (4/4)</vt:lpstr>
      <vt:lpstr>PowerPoint プレゼンテーション</vt:lpstr>
      <vt:lpstr>検索結果を後で再び参照する (1/2)</vt:lpstr>
      <vt:lpstr>検索結果を後で再び参照する (2/2)</vt:lpstr>
      <vt:lpstr>PowerPoint プレゼンテーション</vt:lpstr>
      <vt:lpstr>すばる望遠鏡のデータを取得 (Suprime-Cam)</vt:lpstr>
      <vt:lpstr>すばる望遠鏡のデータを取得 (Suprime-Cam)</vt:lpstr>
      <vt:lpstr>すばる望遠鏡のデータを取得 (HDS)</vt:lpstr>
      <vt:lpstr>すばる望遠鏡データ 座標検索</vt:lpstr>
      <vt:lpstr>前半ここまで</vt:lpstr>
      <vt:lpstr>アルマ望遠鏡データの検索</vt:lpstr>
      <vt:lpstr>アルマ望遠鏡データの取得　(1/3)</vt:lpstr>
      <vt:lpstr>アルマ望遠鏡データの取得　(2/3)</vt:lpstr>
      <vt:lpstr>アルマ望遠鏡データの取得　(3/3)</vt:lpstr>
      <vt:lpstr>ALMA WebQL (1/6)</vt:lpstr>
      <vt:lpstr>ALMA WebQL (2/6)</vt:lpstr>
      <vt:lpstr>ALMA WebQL (3/6)</vt:lpstr>
      <vt:lpstr>ALMA WebQL (4/6)</vt:lpstr>
      <vt:lpstr>ALMA WebQL (5/6)</vt:lpstr>
      <vt:lpstr>ALMA WebQL (6/6)</vt:lpstr>
      <vt:lpstr>jc client</vt:lpstr>
      <vt:lpstr>jc client 使い方 (1/2)</vt:lpstr>
      <vt:lpstr>jc client 使い方 (2/2)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JVO Portal の使い方</dc:title>
  <dc:creator>yshirasa</dc:creator>
  <cp:lastModifiedBy>Yuji Shirasaki</cp:lastModifiedBy>
  <cp:revision>268</cp:revision>
  <dcterms:created xsi:type="dcterms:W3CDTF">2010-01-22T01:57:44Z</dcterms:created>
  <dcterms:modified xsi:type="dcterms:W3CDTF">2015-02-25T05:00:38Z</dcterms:modified>
</cp:coreProperties>
</file>