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Lst>
  <p:notesMasterIdLst>
    <p:notesMasterId r:id="rId35"/>
  </p:notesMasterIdLst>
  <p:handoutMasterIdLst>
    <p:handoutMasterId r:id="rId36"/>
  </p:handoutMasterIdLst>
  <p:sldIdLst>
    <p:sldId id="256" r:id="rId2"/>
    <p:sldId id="328" r:id="rId3"/>
    <p:sldId id="330" r:id="rId4"/>
    <p:sldId id="288" r:id="rId5"/>
    <p:sldId id="331" r:id="rId6"/>
    <p:sldId id="295" r:id="rId7"/>
    <p:sldId id="260" r:id="rId8"/>
    <p:sldId id="261" r:id="rId9"/>
    <p:sldId id="298" r:id="rId10"/>
    <p:sldId id="305" r:id="rId11"/>
    <p:sldId id="306" r:id="rId12"/>
    <p:sldId id="335" r:id="rId13"/>
    <p:sldId id="270" r:id="rId14"/>
    <p:sldId id="297" r:id="rId15"/>
    <p:sldId id="354" r:id="rId16"/>
    <p:sldId id="302" r:id="rId17"/>
    <p:sldId id="313" r:id="rId18"/>
    <p:sldId id="350" r:id="rId19"/>
    <p:sldId id="348" r:id="rId20"/>
    <p:sldId id="351" r:id="rId21"/>
    <p:sldId id="352" r:id="rId22"/>
    <p:sldId id="353" r:id="rId23"/>
    <p:sldId id="341" r:id="rId24"/>
    <p:sldId id="273" r:id="rId25"/>
    <p:sldId id="312" r:id="rId26"/>
    <p:sldId id="311" r:id="rId27"/>
    <p:sldId id="336" r:id="rId28"/>
    <p:sldId id="357" r:id="rId29"/>
    <p:sldId id="360" r:id="rId30"/>
    <p:sldId id="358" r:id="rId31"/>
    <p:sldId id="337" r:id="rId32"/>
    <p:sldId id="339" r:id="rId33"/>
    <p:sldId id="344" r:id="rId34"/>
  </p:sldIdLst>
  <p:sldSz cx="9144000" cy="6858000" type="screen4x3"/>
  <p:notesSz cx="9866313" cy="6735763"/>
  <p:embeddedFontLst>
    <p:embeddedFont>
      <p:font typeface="Comic Sans MS" panose="030F0702030302020204" pitchFamily="66" charset="0"/>
      <p:regular r:id="rId37"/>
      <p:bold r:id="rId38"/>
    </p:embeddedFont>
    <p:embeddedFont>
      <p:font typeface="HGPｺﾞｼｯｸM" panose="020B0600000000000000" pitchFamily="50" charset="-128"/>
      <p:regular r:id="rId39"/>
    </p:embeddedFont>
    <p:embeddedFont>
      <p:font typeface="HGｺﾞｼｯｸM" panose="020B0609000000000000" pitchFamily="49" charset="-128"/>
      <p:regular r:id="rId40"/>
    </p:embeddedFont>
    <p:embeddedFont>
      <p:font typeface="メイリオ" panose="020B0604030504040204" pitchFamily="50" charset="-128"/>
      <p:regular r:id="rId41"/>
      <p:bold r:id="rId42"/>
      <p:italic r:id="rId43"/>
      <p:boldItalic r:id="rId44"/>
    </p:embeddedFont>
    <p:embeddedFont>
      <p:font typeface="Franklin Gothic Book" panose="020B0503020102020204" pitchFamily="34" charset="0"/>
      <p:regular r:id="rId45"/>
      <p:italic r:id="rId46"/>
    </p:embeddedFont>
    <p:embeddedFont>
      <p:font typeface="Calibri" panose="020F0502020204030204" pitchFamily="34" charset="0"/>
      <p:regular r:id="rId47"/>
      <p:bold r:id="rId48"/>
      <p:italic r:id="rId49"/>
      <p:boldItalic r:id="rId50"/>
    </p:embeddedFont>
    <p:embeddedFont>
      <p:font typeface="Wingdings 2" panose="05020102010507070707" pitchFamily="18" charset="2"/>
      <p:regular r:id="rId51"/>
    </p:embeddedFont>
    <p:embeddedFont>
      <p:font typeface="微軟正黑體" panose="020B0604030504040204" pitchFamily="34" charset="-120"/>
      <p:regular r:id="rId52"/>
      <p:bold r:id="rId53"/>
    </p:embeddedFont>
    <p:embeddedFont>
      <p:font typeface="Consolas" panose="020B0609020204030204" pitchFamily="49" charset="0"/>
      <p:regular r:id="rId54"/>
      <p:bold r:id="rId55"/>
      <p:italic r:id="rId56"/>
      <p:boldItalic r:id="rId5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480"/>
    <a:srgbClr val="083A29"/>
    <a:srgbClr val="FBCAC9"/>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6" autoAdjust="0"/>
    <p:restoredTop sz="97743" autoAdjust="0"/>
  </p:normalViewPr>
  <p:slideViewPr>
    <p:cSldViewPr>
      <p:cViewPr>
        <p:scale>
          <a:sx n="100" d="100"/>
          <a:sy n="100" d="100"/>
        </p:scale>
        <p:origin x="-1020" y="-20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508"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9229" y="1"/>
            <a:ext cx="4275508" cy="336788"/>
          </a:xfrm>
          <a:prstGeom prst="rect">
            <a:avLst/>
          </a:prstGeom>
        </p:spPr>
        <p:txBody>
          <a:bodyPr vert="horz" lIns="90754" tIns="45377" rIns="90754" bIns="45377" rtlCol="0"/>
          <a:lstStyle>
            <a:lvl1pPr algn="r">
              <a:defRPr sz="1200"/>
            </a:lvl1pPr>
          </a:lstStyle>
          <a:p>
            <a:fld id="{EFBFCD8D-DD42-4766-9F31-91601037620A}" type="datetimeFigureOut">
              <a:rPr kumimoji="1" lang="ja-JP" altLang="en-US" smtClean="0"/>
              <a:pPr/>
              <a:t>2015/2/25</a:t>
            </a:fld>
            <a:endParaRPr kumimoji="1" lang="ja-JP" altLang="en-US"/>
          </a:p>
        </p:txBody>
      </p:sp>
      <p:sp>
        <p:nvSpPr>
          <p:cNvPr id="4" name="フッター プレースホルダ 3"/>
          <p:cNvSpPr>
            <a:spLocks noGrp="1"/>
          </p:cNvSpPr>
          <p:nvPr>
            <p:ph type="ftr" sz="quarter" idx="2"/>
          </p:nvPr>
        </p:nvSpPr>
        <p:spPr>
          <a:xfrm>
            <a:off x="0" y="6397402"/>
            <a:ext cx="4275508"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9229" y="6397402"/>
            <a:ext cx="4275508" cy="336788"/>
          </a:xfrm>
          <a:prstGeom prst="rect">
            <a:avLst/>
          </a:prstGeom>
        </p:spPr>
        <p:txBody>
          <a:bodyPr vert="horz" lIns="90754" tIns="45377" rIns="90754" bIns="45377" rtlCol="0" anchor="b"/>
          <a:lstStyle>
            <a:lvl1pPr algn="r">
              <a:defRPr sz="1200"/>
            </a:lvl1pPr>
          </a:lstStyle>
          <a:p>
            <a:fld id="{16CE3EB0-B7FE-486D-92C6-DE4F2EC8926E}" type="slidenum">
              <a:rPr kumimoji="1" lang="ja-JP" altLang="en-US" smtClean="0"/>
              <a:pPr/>
              <a:t>‹#›</a:t>
            </a:fld>
            <a:endParaRPr kumimoji="1" lang="ja-JP" altLang="en-US"/>
          </a:p>
        </p:txBody>
      </p:sp>
    </p:spTree>
    <p:extLst>
      <p:ext uri="{BB962C8B-B14F-4D97-AF65-F5344CB8AC3E}">
        <p14:creationId xmlns:p14="http://schemas.microsoft.com/office/powerpoint/2010/main" val="1924428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403"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8" y="1"/>
            <a:ext cx="4275403" cy="336788"/>
          </a:xfrm>
          <a:prstGeom prst="rect">
            <a:avLst/>
          </a:prstGeom>
        </p:spPr>
        <p:txBody>
          <a:bodyPr vert="horz" lIns="90754" tIns="45377" rIns="90754" bIns="45377" rtlCol="0"/>
          <a:lstStyle>
            <a:lvl1pPr algn="r">
              <a:defRPr sz="1200"/>
            </a:lvl1pPr>
          </a:lstStyle>
          <a:p>
            <a:fld id="{8DC662A6-DB12-40E3-9E2D-6A8B787812B0}" type="datetimeFigureOut">
              <a:rPr kumimoji="1" lang="ja-JP" altLang="en-US" smtClean="0"/>
              <a:pPr/>
              <a:t>2015/2/25</a:t>
            </a:fld>
            <a:endParaRPr kumimoji="1" lang="ja-JP" altLang="en-US"/>
          </a:p>
        </p:txBody>
      </p:sp>
      <p:sp>
        <p:nvSpPr>
          <p:cNvPr id="4" name="スライド イメージ プレースホルダ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0754" tIns="45377" rIns="90754" bIns="45377" rtlCol="0" anchor="ctr"/>
          <a:lstStyle/>
          <a:p>
            <a:endParaRPr lang="ja-JP" altLang="en-US"/>
          </a:p>
        </p:txBody>
      </p:sp>
      <p:sp>
        <p:nvSpPr>
          <p:cNvPr id="5" name="ノート プレースホルダ 4"/>
          <p:cNvSpPr>
            <a:spLocks noGrp="1"/>
          </p:cNvSpPr>
          <p:nvPr>
            <p:ph type="body" sz="quarter" idx="3"/>
          </p:nvPr>
        </p:nvSpPr>
        <p:spPr>
          <a:xfrm>
            <a:off x="986632" y="3199489"/>
            <a:ext cx="7893050" cy="3031093"/>
          </a:xfrm>
          <a:prstGeom prst="rect">
            <a:avLst/>
          </a:prstGeom>
        </p:spPr>
        <p:txBody>
          <a:bodyPr vert="horz" lIns="90754" tIns="45377" rIns="90754" bIns="4537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397807"/>
            <a:ext cx="4275403"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8" y="6397807"/>
            <a:ext cx="4275403" cy="336788"/>
          </a:xfrm>
          <a:prstGeom prst="rect">
            <a:avLst/>
          </a:prstGeom>
        </p:spPr>
        <p:txBody>
          <a:bodyPr vert="horz" lIns="90754" tIns="45377" rIns="90754" bIns="45377" rtlCol="0" anchor="b"/>
          <a:lstStyle>
            <a:lvl1pPr algn="r">
              <a:defRPr sz="1200"/>
            </a:lvl1pPr>
          </a:lstStyle>
          <a:p>
            <a:fld id="{E8561E48-3660-4D0F-B46C-36AC50DD8DDD}" type="slidenum">
              <a:rPr kumimoji="1" lang="ja-JP" altLang="en-US" smtClean="0"/>
              <a:pPr/>
              <a:t>‹#›</a:t>
            </a:fld>
            <a:endParaRPr kumimoji="1" lang="ja-JP" altLang="en-US"/>
          </a:p>
        </p:txBody>
      </p:sp>
    </p:spTree>
    <p:extLst>
      <p:ext uri="{BB962C8B-B14F-4D97-AF65-F5344CB8AC3E}">
        <p14:creationId xmlns:p14="http://schemas.microsoft.com/office/powerpoint/2010/main" val="1662767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ja.wikipedia.org/wiki"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r>
              <a:rPr kumimoji="1" lang="en-US" altLang="ja-JP" smtClean="0"/>
              <a:t>2015/2/26</a:t>
            </a:r>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27" name="スライド番号プレースホルダ 2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20" name="図 19" descr="spectrum.png"/>
          <p:cNvPicPr>
            <a:picLocks noChangeAspect="1"/>
          </p:cNvPicPr>
          <p:nvPr userDrawn="1"/>
        </p:nvPicPr>
        <p:blipFill>
          <a:blip r:embed="rId2" cstate="print"/>
          <a:stretch>
            <a:fillRect/>
          </a:stretch>
        </p:blipFill>
        <p:spPr>
          <a:xfrm>
            <a:off x="181090" y="1412776"/>
            <a:ext cx="8633249" cy="346443"/>
          </a:xfrm>
          <a:prstGeom prst="rect">
            <a:avLst/>
          </a:prstGeom>
        </p:spPr>
      </p:pic>
      <p:sp>
        <p:nvSpPr>
          <p:cNvPr id="2" name="タイトル 1"/>
          <p:cNvSpPr>
            <a:spLocks noGrp="1"/>
          </p:cNvSpPr>
          <p:nvPr>
            <p:ph type="title"/>
          </p:nvPr>
        </p:nvSpPr>
        <p:spPr>
          <a:xfrm>
            <a:off x="35496" y="-27384"/>
            <a:ext cx="7467600" cy="936104"/>
          </a:xfr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2015/2/26</a:t>
            </a:r>
            <a:endParaRPr kumimoji="1" lang="ja-JP" altLang="en-US"/>
          </a:p>
        </p:txBody>
      </p:sp>
      <p:sp>
        <p:nvSpPr>
          <p:cNvPr id="4" name="フッター プレースホルダ 3"/>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5" name="スライド番号プレースホルダ 4"/>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
        <p:nvSpPr>
          <p:cNvPr id="6" name="テキスト ボックス 5"/>
          <p:cNvSpPr txBox="1"/>
          <p:nvPr userDrawn="1"/>
        </p:nvSpPr>
        <p:spPr>
          <a:xfrm>
            <a:off x="755576" y="944724"/>
            <a:ext cx="1296144" cy="369332"/>
          </a:xfrm>
          <a:prstGeom prst="rect">
            <a:avLst/>
          </a:prstGeom>
          <a:noFill/>
        </p:spPr>
        <p:txBody>
          <a:bodyPr wrap="square" rtlCol="0">
            <a:spAutoFit/>
          </a:bodyPr>
          <a:lstStyle/>
          <a:p>
            <a:r>
              <a:rPr kumimoji="1" lang="ja-JP" altLang="en-US" dirty="0" smtClean="0"/>
              <a:t>ガンマ線</a:t>
            </a:r>
            <a:endParaRPr kumimoji="1" lang="ja-JP" altLang="en-US" dirty="0"/>
          </a:p>
        </p:txBody>
      </p:sp>
      <p:sp>
        <p:nvSpPr>
          <p:cNvPr id="7" name="テキスト ボックス 6"/>
          <p:cNvSpPr txBox="1"/>
          <p:nvPr userDrawn="1"/>
        </p:nvSpPr>
        <p:spPr>
          <a:xfrm>
            <a:off x="3059832" y="944724"/>
            <a:ext cx="936104" cy="369332"/>
          </a:xfrm>
          <a:prstGeom prst="rect">
            <a:avLst/>
          </a:prstGeom>
          <a:noFill/>
        </p:spPr>
        <p:txBody>
          <a:bodyPr wrap="square" rtlCol="0">
            <a:spAutoFit/>
          </a:bodyPr>
          <a:lstStyle/>
          <a:p>
            <a:r>
              <a:rPr kumimoji="1" lang="ja-JP" altLang="en-US" dirty="0" smtClean="0"/>
              <a:t>紫外線</a:t>
            </a:r>
            <a:endParaRPr kumimoji="1" lang="ja-JP" altLang="en-US" dirty="0"/>
          </a:p>
        </p:txBody>
      </p:sp>
      <p:sp>
        <p:nvSpPr>
          <p:cNvPr id="8" name="テキスト ボックス 7"/>
          <p:cNvSpPr txBox="1"/>
          <p:nvPr userDrawn="1"/>
        </p:nvSpPr>
        <p:spPr>
          <a:xfrm>
            <a:off x="4067944" y="944724"/>
            <a:ext cx="1008112" cy="369332"/>
          </a:xfrm>
          <a:prstGeom prst="rect">
            <a:avLst/>
          </a:prstGeom>
          <a:noFill/>
        </p:spPr>
        <p:txBody>
          <a:bodyPr wrap="square" rtlCol="0">
            <a:spAutoFit/>
          </a:bodyPr>
          <a:lstStyle/>
          <a:p>
            <a:pPr algn="ctr"/>
            <a:r>
              <a:rPr lang="ja-JP" altLang="en-US" dirty="0"/>
              <a:t>可視光</a:t>
            </a:r>
            <a:endParaRPr kumimoji="1" lang="ja-JP" altLang="en-US" dirty="0"/>
          </a:p>
        </p:txBody>
      </p:sp>
      <p:sp>
        <p:nvSpPr>
          <p:cNvPr id="9" name="テキスト ボックス 8"/>
          <p:cNvSpPr txBox="1"/>
          <p:nvPr userDrawn="1"/>
        </p:nvSpPr>
        <p:spPr>
          <a:xfrm>
            <a:off x="5364088" y="944724"/>
            <a:ext cx="1008112" cy="369332"/>
          </a:xfrm>
          <a:prstGeom prst="rect">
            <a:avLst/>
          </a:prstGeom>
          <a:noFill/>
        </p:spPr>
        <p:txBody>
          <a:bodyPr wrap="square" rtlCol="0">
            <a:spAutoFit/>
          </a:bodyPr>
          <a:lstStyle/>
          <a:p>
            <a:pPr algn="ctr"/>
            <a:r>
              <a:rPr kumimoji="1" lang="ja-JP" altLang="en-US" dirty="0" smtClean="0"/>
              <a:t>赤外線</a:t>
            </a:r>
            <a:endParaRPr kumimoji="1" lang="ja-JP" altLang="en-US" dirty="0"/>
          </a:p>
        </p:txBody>
      </p:sp>
      <p:sp>
        <p:nvSpPr>
          <p:cNvPr id="10" name="テキスト ボックス 9"/>
          <p:cNvSpPr txBox="1"/>
          <p:nvPr userDrawn="1"/>
        </p:nvSpPr>
        <p:spPr>
          <a:xfrm>
            <a:off x="6948264" y="944724"/>
            <a:ext cx="1008112" cy="369332"/>
          </a:xfrm>
          <a:prstGeom prst="rect">
            <a:avLst/>
          </a:prstGeom>
          <a:noFill/>
        </p:spPr>
        <p:txBody>
          <a:bodyPr wrap="square" rtlCol="0">
            <a:spAutoFit/>
          </a:bodyPr>
          <a:lstStyle/>
          <a:p>
            <a:pPr algn="ctr"/>
            <a:r>
              <a:rPr kumimoji="1" lang="ja-JP" altLang="en-US" dirty="0" smtClean="0"/>
              <a:t>電波</a:t>
            </a:r>
            <a:endParaRPr kumimoji="1" lang="ja-JP" altLang="en-US" dirty="0"/>
          </a:p>
        </p:txBody>
      </p:sp>
      <p:sp>
        <p:nvSpPr>
          <p:cNvPr id="11" name="テキスト ボックス 10"/>
          <p:cNvSpPr txBox="1"/>
          <p:nvPr userDrawn="1"/>
        </p:nvSpPr>
        <p:spPr>
          <a:xfrm>
            <a:off x="1907704" y="944724"/>
            <a:ext cx="936104" cy="369332"/>
          </a:xfrm>
          <a:prstGeom prst="rect">
            <a:avLst/>
          </a:prstGeom>
          <a:noFill/>
        </p:spPr>
        <p:txBody>
          <a:bodyPr wrap="square" rtlCol="0">
            <a:spAutoFit/>
          </a:bodyPr>
          <a:lstStyle/>
          <a:p>
            <a:pPr algn="ctr"/>
            <a:r>
              <a:rPr kumimoji="1" lang="en-US" altLang="ja-JP" dirty="0" smtClean="0"/>
              <a:t>X </a:t>
            </a:r>
            <a:r>
              <a:rPr kumimoji="1" lang="ja-JP" altLang="en-US" dirty="0" smtClean="0"/>
              <a:t>線</a:t>
            </a:r>
            <a:endParaRPr kumimoji="1" lang="ja-JP" altLang="en-US" dirty="0"/>
          </a:p>
        </p:txBody>
      </p:sp>
      <p:pic>
        <p:nvPicPr>
          <p:cNvPr id="12" name="Picture 2"/>
          <p:cNvPicPr>
            <a:picLocks noChangeAspect="1" noChangeArrowheads="1"/>
          </p:cNvPicPr>
          <p:nvPr userDrawn="1"/>
        </p:nvPicPr>
        <p:blipFill>
          <a:blip r:embed="rId3" cstate="print"/>
          <a:srcRect/>
          <a:stretch>
            <a:fillRect/>
          </a:stretch>
        </p:blipFill>
        <p:spPr bwMode="auto">
          <a:xfrm>
            <a:off x="1043608" y="1305469"/>
            <a:ext cx="435021" cy="576000"/>
          </a:xfrm>
          <a:prstGeom prst="rect">
            <a:avLst/>
          </a:prstGeom>
          <a:noFill/>
          <a:ln w="9525">
            <a:noFill/>
            <a:miter lim="800000"/>
            <a:headEnd/>
            <a:tailEnd/>
          </a:ln>
        </p:spPr>
      </p:pic>
      <p:pic>
        <p:nvPicPr>
          <p:cNvPr id="13" name="Picture 3"/>
          <p:cNvPicPr>
            <a:picLocks noChangeAspect="1" noChangeArrowheads="1"/>
          </p:cNvPicPr>
          <p:nvPr userDrawn="1"/>
        </p:nvPicPr>
        <p:blipFill>
          <a:blip r:embed="rId4" cstate="print"/>
          <a:srcRect/>
          <a:stretch>
            <a:fillRect/>
          </a:stretch>
        </p:blipFill>
        <p:spPr bwMode="auto">
          <a:xfrm>
            <a:off x="2195736" y="1304764"/>
            <a:ext cx="432048" cy="577410"/>
          </a:xfrm>
          <a:prstGeom prst="rect">
            <a:avLst/>
          </a:prstGeom>
          <a:noFill/>
          <a:ln w="9525">
            <a:noFill/>
            <a:miter lim="800000"/>
            <a:headEnd/>
            <a:tailEnd/>
          </a:ln>
        </p:spPr>
      </p:pic>
      <p:pic>
        <p:nvPicPr>
          <p:cNvPr id="14" name="Picture 4"/>
          <p:cNvPicPr>
            <a:picLocks noChangeAspect="1" noChangeArrowheads="1"/>
          </p:cNvPicPr>
          <p:nvPr userDrawn="1"/>
        </p:nvPicPr>
        <p:blipFill>
          <a:blip r:embed="rId5" cstate="print"/>
          <a:srcRect/>
          <a:stretch>
            <a:fillRect/>
          </a:stretch>
        </p:blipFill>
        <p:spPr bwMode="auto">
          <a:xfrm>
            <a:off x="3275856" y="1305469"/>
            <a:ext cx="439784" cy="576000"/>
          </a:xfrm>
          <a:prstGeom prst="rect">
            <a:avLst/>
          </a:prstGeom>
          <a:noFill/>
          <a:ln w="9525">
            <a:noFill/>
            <a:miter lim="800000"/>
            <a:headEnd/>
            <a:tailEnd/>
          </a:ln>
        </p:spPr>
      </p:pic>
      <p:pic>
        <p:nvPicPr>
          <p:cNvPr id="15" name="Picture 5"/>
          <p:cNvPicPr>
            <a:picLocks noChangeAspect="1" noChangeArrowheads="1"/>
          </p:cNvPicPr>
          <p:nvPr userDrawn="1"/>
        </p:nvPicPr>
        <p:blipFill>
          <a:blip r:embed="rId6" cstate="print"/>
          <a:srcRect/>
          <a:stretch>
            <a:fillRect/>
          </a:stretch>
        </p:blipFill>
        <p:spPr bwMode="auto">
          <a:xfrm>
            <a:off x="4355976" y="1305469"/>
            <a:ext cx="384000" cy="576000"/>
          </a:xfrm>
          <a:prstGeom prst="rect">
            <a:avLst/>
          </a:prstGeom>
          <a:noFill/>
          <a:ln w="9525">
            <a:noFill/>
            <a:miter lim="800000"/>
            <a:headEnd/>
            <a:tailEnd/>
          </a:ln>
        </p:spPr>
      </p:pic>
      <p:pic>
        <p:nvPicPr>
          <p:cNvPr id="16" name="Picture 6"/>
          <p:cNvPicPr>
            <a:picLocks noChangeAspect="1" noChangeArrowheads="1"/>
          </p:cNvPicPr>
          <p:nvPr userDrawn="1"/>
        </p:nvPicPr>
        <p:blipFill>
          <a:blip r:embed="rId7" cstate="print"/>
          <a:srcRect/>
          <a:stretch>
            <a:fillRect/>
          </a:stretch>
        </p:blipFill>
        <p:spPr bwMode="auto">
          <a:xfrm>
            <a:off x="5508104" y="1305469"/>
            <a:ext cx="646530" cy="576000"/>
          </a:xfrm>
          <a:prstGeom prst="rect">
            <a:avLst/>
          </a:prstGeom>
          <a:noFill/>
          <a:ln w="9525">
            <a:noFill/>
            <a:miter lim="800000"/>
            <a:headEnd/>
            <a:tailEnd/>
          </a:ln>
        </p:spPr>
      </p:pic>
      <p:pic>
        <p:nvPicPr>
          <p:cNvPr id="17" name="Picture 7"/>
          <p:cNvPicPr>
            <a:picLocks noChangeAspect="1" noChangeArrowheads="1"/>
          </p:cNvPicPr>
          <p:nvPr userDrawn="1"/>
        </p:nvPicPr>
        <p:blipFill>
          <a:blip r:embed="rId8" cstate="print"/>
          <a:srcRect/>
          <a:stretch>
            <a:fillRect/>
          </a:stretch>
        </p:blipFill>
        <p:spPr bwMode="auto">
          <a:xfrm>
            <a:off x="7164288" y="1305216"/>
            <a:ext cx="648072" cy="576506"/>
          </a:xfrm>
          <a:prstGeom prst="rect">
            <a:avLst/>
          </a:prstGeom>
          <a:noFill/>
          <a:ln w="9525">
            <a:noFill/>
            <a:miter lim="800000"/>
            <a:headEnd/>
            <a:tailEnd/>
          </a:ln>
        </p:spPr>
      </p:pic>
      <p:sp>
        <p:nvSpPr>
          <p:cNvPr id="18" name="角丸四角形 17"/>
          <p:cNvSpPr/>
          <p:nvPr userDrawn="1"/>
        </p:nvSpPr>
        <p:spPr>
          <a:xfrm>
            <a:off x="323528" y="1988840"/>
            <a:ext cx="8424936" cy="4392488"/>
          </a:xfrm>
          <a:prstGeom prst="roundRect">
            <a:avLst>
              <a:gd name="adj" fmla="val 40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740352" y="-27384"/>
            <a:ext cx="1440160" cy="507831"/>
          </a:xfrm>
          <a:prstGeom prst="rect">
            <a:avLst/>
          </a:prstGeom>
        </p:spPr>
        <p:txBody>
          <a:bodyPr wrap="square">
            <a:spAutoFit/>
          </a:bodyPr>
          <a:lstStyle/>
          <a:p>
            <a:r>
              <a:rPr lang="en-US" altLang="ja-JP" sz="900" dirty="0" smtClean="0">
                <a:hlinkClick r:id="rId9"/>
              </a:rPr>
              <a:t>http://ja.wikipedia.org/wiki</a:t>
            </a:r>
            <a:r>
              <a:rPr lang="en-US" altLang="ja-JP" sz="900" dirty="0" smtClean="0"/>
              <a:t>/</a:t>
            </a:r>
            <a:r>
              <a:rPr lang="ja-JP" altLang="en-US" sz="900" dirty="0" smtClean="0"/>
              <a:t>ファイル</a:t>
            </a:r>
            <a:r>
              <a:rPr lang="en-US" altLang="ja-JP" sz="900" dirty="0" smtClean="0"/>
              <a:t>:Spectre.svg  </a:t>
            </a:r>
            <a:r>
              <a:rPr lang="ja-JP" altLang="en-US" sz="900" dirty="0" smtClean="0"/>
              <a:t>を改変</a:t>
            </a:r>
            <a:endParaRPr lang="ja-JP" altLang="en-US" sz="9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タイトル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2015/2/26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2015/2/26</a:t>
            </a:r>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nchor="ctr"/>
          <a:lstStyle>
            <a:lvl1pPr algn="l">
              <a:defRPr sz="4600"/>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r>
              <a:rPr kumimoji="1" lang="en-US" altLang="ja-JP" smtClean="0"/>
              <a:t>2015/2/26</a:t>
            </a:r>
            <a:endParaRPr kumimoji="1" lang="ja-JP" altLang="en-US"/>
          </a:p>
        </p:txBody>
      </p:sp>
      <p:sp>
        <p:nvSpPr>
          <p:cNvPr id="8" name="スライド番号プレースホルダ 7"/>
          <p:cNvSpPr>
            <a:spLocks noGrp="1"/>
          </p:cNvSpPr>
          <p:nvPr>
            <p:ph type="sldNum" sz="quarter" idx="11"/>
          </p:nvPr>
        </p:nvSpPr>
        <p:spPr/>
        <p:txBody>
          <a:bodyPr/>
          <a:lstStyle/>
          <a:p>
            <a:fld id="{69D0420D-7E6B-4B7A-A1BC-5F5E3100B77F}" type="slidenum">
              <a:rPr kumimoji="1" lang="ja-JP" altLang="en-US" smtClean="0"/>
              <a:pPr/>
              <a:t>‹#›</a:t>
            </a:fld>
            <a:endParaRPr kumimoji="1" lang="ja-JP" altLang="en-US"/>
          </a:p>
        </p:txBody>
      </p:sp>
      <p:sp>
        <p:nvSpPr>
          <p:cNvPr id="9" name="フッター プレースホルダ 8"/>
          <p:cNvSpPr>
            <a:spLocks noGrp="1"/>
          </p:cNvSpPr>
          <p:nvPr>
            <p:ph type="ftr" sz="quarter" idx="12"/>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2015/2/26</a:t>
            </a:r>
            <a:endParaRPr kumimoji="1" lang="ja-JP" altLang="en-US"/>
          </a:p>
        </p:txBody>
      </p:sp>
      <p:sp>
        <p:nvSpPr>
          <p:cNvPr id="3" name="フッター プレースホルダ 2"/>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4" name="スライド番号プレースホルダ 3"/>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2015/2/26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7" name="スライド番号プレースホルダ 6"/>
          <p:cNvSpPr>
            <a:spLocks noGrp="1"/>
          </p:cNvSpPr>
          <p:nvPr>
            <p:ph type="sldNum" sz="quarter" idx="12"/>
          </p:nvPr>
        </p:nvSpPr>
        <p:spPr>
          <a:xfrm>
            <a:off x="8156448" y="6422064"/>
            <a:ext cx="762000" cy="365125"/>
          </a:xfrm>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422064"/>
            <a:ext cx="2133600" cy="365125"/>
          </a:xfrm>
        </p:spPr>
        <p:txBody>
          <a:bodyPr/>
          <a:lstStyle/>
          <a:p>
            <a:r>
              <a:rPr kumimoji="1" lang="en-US" altLang="ja-JP" smtClean="0"/>
              <a:t>2015/2/26</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プレースホル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kumimoji="1" lang="en-US" altLang="ja-JP" smtClean="0"/>
              <a:t>2015/2/26</a:t>
            </a:r>
            <a:endParaRPr kumimoji="1" lang="ja-JP" altLang="en-US" dirty="0"/>
          </a:p>
        </p:txBody>
      </p:sp>
      <p:sp>
        <p:nvSpPr>
          <p:cNvPr id="22" name="フッター プレースホル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kumimoji="1" lang="en-US" altLang="zh-TW" smtClean="0"/>
              <a:t>VO</a:t>
            </a:r>
            <a:r>
              <a:rPr kumimoji="1" lang="zh-TW" altLang="en-US" smtClean="0"/>
              <a:t>講習会２０１５如月</a:t>
            </a:r>
            <a:endParaRPr kumimoji="1" lang="ja-JP" altLang="en-US" dirty="0"/>
          </a:p>
        </p:txBody>
      </p:sp>
      <p:sp>
        <p:nvSpPr>
          <p:cNvPr id="18" name="スライド番号プレースホル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D0420D-7E6B-4B7A-A1BC-5F5E3100B77F}"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hyperlink" Target="http://www.ivoa.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0.png"/><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54.wmf"/><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gif"/><Relationship Id="rId7" Type="http://schemas.openxmlformats.org/officeDocument/2006/relationships/image" Target="../media/image6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gif"/><Relationship Id="rId11" Type="http://schemas.openxmlformats.org/officeDocument/2006/relationships/hyperlink" Target="http://www.euro-vo.org/?q=science/software" TargetMode="External"/><Relationship Id="rId5" Type="http://schemas.openxmlformats.org/officeDocument/2006/relationships/image" Target="../media/image65.gif"/><Relationship Id="rId10" Type="http://schemas.openxmlformats.org/officeDocument/2006/relationships/hyperlink" Target="http://wiki.ivoa.net/twiki/bin/view/IVOA/IvoaApplications" TargetMode="External"/><Relationship Id="rId4" Type="http://schemas.openxmlformats.org/officeDocument/2006/relationships/image" Target="../media/image64.gif"/><Relationship Id="rId9" Type="http://schemas.openxmlformats.org/officeDocument/2006/relationships/image" Target="../media/image69.gif"/></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usvao.org/science-tools-services/vao-tools-services-data-discovery-to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aladin.u-strasbg.fr/aladin.gml" TargetMode="External"/><Relationship Id="rId4" Type="http://schemas.openxmlformats.org/officeDocument/2006/relationships/image" Target="../media/image71.gif"/></Relationships>
</file>

<file path=ppt/slides/_rels/slide21.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starlink.ac.uk/topcat/" TargetMode="External"/><Relationship Id="rId4" Type="http://schemas.openxmlformats.org/officeDocument/2006/relationships/image" Target="../media/image73.gif"/></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gif"/><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2.gif"/><Relationship Id="rId4" Type="http://schemas.openxmlformats.org/officeDocument/2006/relationships/image" Target="../media/image71.gif"/></Relationships>
</file>

<file path=ppt/slides/_rels/slide23.xml.rels><?xml version="1.0" encoding="UTF-8" standalone="yes"?>
<Relationships xmlns="http://schemas.openxmlformats.org/package/2006/relationships"><Relationship Id="rId3" Type="http://schemas.openxmlformats.org/officeDocument/2006/relationships/hyperlink" Target="http://jvo.nao.ac.jp/port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uro-vo.org/?q=science/scientific-pape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adsabs.harvard.edu/cgi-bin/nph-abs_connect?db_key=AST&amp;qform=AST&amp;arxiv_sel=astro-ph&amp;arxiv_sel=cond-mat&amp;arxiv_sel=cs&amp;arxiv_sel=gr-qc&amp;arxiv_sel=hep-ex&amp;arxiv_sel=hep-lat&amp;arxiv_sel=hep-ph&amp;arxiv_sel=hep-th&amp;arxiv_sel=math&amp;arxiv_sel=math-ph&amp;arxiv_sel=nlin&amp;arxiv_sel=nucl-ex&amp;arxiv_sel=nucl-th&amp;arxiv_sel=physics&amp;arxiv_sel=quant-ph&amp;arxiv_sel=q-bio&amp;sim_query=YES&amp;ned_query=YES&amp;aut_logic=OR&amp;obj_logic=OR&amp;author=&amp;object=&amp;start_mon=&amp;start_year=&amp;end_mon=&amp;end_year=&amp;ttl_logic=OR&amp;title=&amp;txt_logic=OR&amp;text=%22virtual+observatory%22&amp;nr_to_return=200&amp;start_nr=1&amp;jou_pick=NO&amp;ref_stems=&amp;data_and=ALL&amp;group_and=ALL&amp;start_entry_day=&amp;start_entry_mon=&amp;start_entry_year=&amp;end_entry_day=&amp;end_entry_mon=&amp;end_entry_year=&amp;min_score=&amp;sort=SCORE&amp;data_type=SHORT&amp;aut_syn=YES&amp;ttl_syn=YES&amp;txt_syn=YES&amp;aut_wt=1.0&amp;obj_wt=1.0&amp;ttl_wt=0.3&amp;txt_wt=3.0&amp;aut_wgt=YES&amp;obj_wgt=YES&amp;ttl_wgt=YES&amp;txt_wgt=YES&amp;ttl_sco=YES&amp;txt_sco=YES&amp;version=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wmf"/><Relationship Id="rId5" Type="http://schemas.openxmlformats.org/officeDocument/2006/relationships/image" Target="../media/image33.png"/><Relationship Id="rId15" Type="http://schemas.openxmlformats.org/officeDocument/2006/relationships/image" Target="../media/image43.wmf"/><Relationship Id="rId10" Type="http://schemas.openxmlformats.org/officeDocument/2006/relationships/image" Target="../media/image38.wmf"/><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988840"/>
            <a:ext cx="7848872" cy="1512168"/>
          </a:xfrm>
        </p:spPr>
        <p:txBody>
          <a:bodyPr>
            <a:normAutofit/>
          </a:bodyPr>
          <a:lstStyle/>
          <a:p>
            <a:pPr algn="ctr">
              <a:spcBef>
                <a:spcPts val="600"/>
              </a:spcBef>
            </a:pPr>
            <a:r>
              <a:rPr lang="en-US" altLang="ja-JP"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VO </a:t>
            </a:r>
            <a:r>
              <a:rPr lang="ja-JP" altLang="en-US"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概論</a:t>
            </a:r>
            <a:endParaRPr kumimoji="1" lang="ja-JP" altLang="en-US" sz="6600" b="0" dirty="0">
              <a:ln w="5000" cmpd="sng">
                <a:noFill/>
                <a:prstDash val="solid"/>
              </a:ln>
              <a:solidFill>
                <a:srgbClr val="FFC000"/>
              </a:solidFill>
              <a:effectLst/>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2411760" y="4941168"/>
            <a:ext cx="6480048" cy="1032520"/>
          </a:xfrm>
        </p:spPr>
        <p:txBody>
          <a:bodyPr>
            <a:normAutofit/>
          </a:bodyPr>
          <a:lstStyle/>
          <a:p>
            <a:r>
              <a:rPr kumimoji="1" lang="ja-JP" altLang="en-US" sz="2800" dirty="0" smtClean="0">
                <a:latin typeface="メイリオ" pitchFamily="50" charset="-128"/>
                <a:ea typeface="メイリオ" pitchFamily="50" charset="-128"/>
                <a:cs typeface="メイリオ" pitchFamily="50" charset="-128"/>
              </a:rPr>
              <a:t>国立天文台　天文データセンター</a:t>
            </a:r>
            <a:endParaRPr kumimoji="1" lang="en-US" altLang="ja-JP" sz="2800" dirty="0" smtClean="0">
              <a:latin typeface="メイリオ" pitchFamily="50" charset="-128"/>
              <a:ea typeface="メイリオ" pitchFamily="50" charset="-128"/>
              <a:cs typeface="メイリオ" pitchFamily="50" charset="-128"/>
            </a:endParaRPr>
          </a:p>
          <a:p>
            <a:r>
              <a:rPr lang="ja-JP" altLang="en-US" sz="2800" dirty="0" smtClean="0">
                <a:latin typeface="メイリオ" pitchFamily="50" charset="-128"/>
                <a:ea typeface="メイリオ" pitchFamily="50" charset="-128"/>
                <a:cs typeface="メイリオ" pitchFamily="50" charset="-128"/>
              </a:rPr>
              <a:t>白崎　裕治</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0"/>
          <p:cNvGrpSpPr>
            <a:grpSpLocks/>
          </p:cNvGrpSpPr>
          <p:nvPr/>
        </p:nvGrpSpPr>
        <p:grpSpPr bwMode="auto">
          <a:xfrm>
            <a:off x="857250" y="3882156"/>
            <a:ext cx="7500938" cy="2643188"/>
            <a:chOff x="214282" y="71414"/>
            <a:chExt cx="8715436" cy="3357586"/>
          </a:xfrm>
        </p:grpSpPr>
        <p:sp>
          <p:nvSpPr>
            <p:cNvPr id="5" name="角丸四角形 4"/>
            <p:cNvSpPr/>
            <p:nvPr/>
          </p:nvSpPr>
          <p:spPr>
            <a:xfrm>
              <a:off x="214282" y="71414"/>
              <a:ext cx="8715436" cy="33575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ja-JP" altLang="en-US" dirty="0"/>
            </a:p>
          </p:txBody>
        </p:sp>
        <p:pic>
          <p:nvPicPr>
            <p:cNvPr id="22534" name="Picture 18" descr="DB"/>
            <p:cNvPicPr>
              <a:picLocks noChangeAspect="1" noChangeArrowheads="1"/>
            </p:cNvPicPr>
            <p:nvPr/>
          </p:nvPicPr>
          <p:blipFill>
            <a:blip r:embed="rId3" cstate="print"/>
            <a:srcRect/>
            <a:stretch>
              <a:fillRect/>
            </a:stretch>
          </p:blipFill>
          <p:spPr bwMode="auto">
            <a:xfrm>
              <a:off x="857224" y="2285992"/>
              <a:ext cx="863600" cy="731837"/>
            </a:xfrm>
            <a:prstGeom prst="rect">
              <a:avLst/>
            </a:prstGeom>
            <a:noFill/>
            <a:ln w="9525">
              <a:noFill/>
              <a:miter lim="800000"/>
              <a:headEnd/>
              <a:tailEnd/>
            </a:ln>
          </p:spPr>
        </p:pic>
        <p:sp>
          <p:nvSpPr>
            <p:cNvPr id="7" name="Documents"/>
            <p:cNvSpPr>
              <a:spLocks noEditPoints="1" noChangeArrowheads="1"/>
            </p:cNvSpPr>
            <p:nvPr/>
          </p:nvSpPr>
          <p:spPr bwMode="auto">
            <a:xfrm>
              <a:off x="1643798" y="571523"/>
              <a:ext cx="1141768" cy="130875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Instr.A</a:t>
              </a:r>
              <a:r>
                <a:rPr lang="ja-JP" altLang="en-US" sz="1400" dirty="0">
                  <a:solidFill>
                    <a:schemeClr val="bg1"/>
                  </a:solidFill>
                  <a:latin typeface="Comic Sans MS" pitchFamily="66" charset="0"/>
                  <a:ea typeface="AR P丸ゴシック体M" pitchFamily="50" charset="-128"/>
                </a:rPr>
                <a:t>）</a:t>
              </a:r>
            </a:p>
          </p:txBody>
        </p:sp>
        <p:sp>
          <p:nvSpPr>
            <p:cNvPr id="8" name="Documents"/>
            <p:cNvSpPr>
              <a:spLocks noEditPoints="1" noChangeArrowheads="1"/>
            </p:cNvSpPr>
            <p:nvPr/>
          </p:nvSpPr>
          <p:spPr bwMode="auto">
            <a:xfrm>
              <a:off x="2857504" y="214591"/>
              <a:ext cx="1143613" cy="130875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Instr.B</a:t>
              </a:r>
              <a:r>
                <a:rPr lang="ja-JP" altLang="en-US" sz="1400" dirty="0">
                  <a:solidFill>
                    <a:schemeClr val="bg1"/>
                  </a:solidFill>
                  <a:latin typeface="Comic Sans MS" pitchFamily="66" charset="0"/>
                  <a:ea typeface="AR P丸ゴシック体M" pitchFamily="50" charset="-128"/>
                </a:rPr>
                <a:t>）</a:t>
              </a:r>
            </a:p>
          </p:txBody>
        </p:sp>
        <p:sp>
          <p:nvSpPr>
            <p:cNvPr id="9" name="Documents"/>
            <p:cNvSpPr>
              <a:spLocks noEditPoints="1" noChangeArrowheads="1"/>
            </p:cNvSpPr>
            <p:nvPr/>
          </p:nvSpPr>
          <p:spPr bwMode="auto">
            <a:xfrm>
              <a:off x="4071209" y="285170"/>
              <a:ext cx="1143613" cy="131076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Instr.C</a:t>
              </a:r>
              <a:r>
                <a:rPr lang="ja-JP" altLang="en-US" sz="1400" dirty="0">
                  <a:solidFill>
                    <a:schemeClr val="bg1"/>
                  </a:solidFill>
                  <a:latin typeface="Comic Sans MS" pitchFamily="66" charset="0"/>
                  <a:ea typeface="AR P丸ゴシック体M" pitchFamily="50" charset="-128"/>
                </a:rPr>
                <a:t>）</a:t>
              </a:r>
            </a:p>
          </p:txBody>
        </p:sp>
        <p:pic>
          <p:nvPicPr>
            <p:cNvPr id="22538" name="Picture 28" descr="悩む人"/>
            <p:cNvPicPr>
              <a:picLocks noChangeAspect="1" noChangeArrowheads="1"/>
            </p:cNvPicPr>
            <p:nvPr/>
          </p:nvPicPr>
          <p:blipFill>
            <a:blip r:embed="rId4" cstate="print"/>
            <a:srcRect/>
            <a:stretch>
              <a:fillRect/>
            </a:stretch>
          </p:blipFill>
          <p:spPr bwMode="auto">
            <a:xfrm>
              <a:off x="3643306" y="1785926"/>
              <a:ext cx="1439862" cy="1439863"/>
            </a:xfrm>
            <a:prstGeom prst="rect">
              <a:avLst/>
            </a:prstGeom>
            <a:noFill/>
            <a:ln w="9525">
              <a:noFill/>
              <a:miter lim="800000"/>
              <a:headEnd/>
              <a:tailEnd/>
            </a:ln>
          </p:spPr>
        </p:pic>
        <p:pic>
          <p:nvPicPr>
            <p:cNvPr id="22539" name="図 33" descr="GW-00057.jpg"/>
            <p:cNvPicPr>
              <a:picLocks noChangeAspect="1"/>
            </p:cNvPicPr>
            <p:nvPr/>
          </p:nvPicPr>
          <p:blipFill>
            <a:blip r:embed="rId5" cstate="print"/>
            <a:srcRect/>
            <a:stretch>
              <a:fillRect/>
            </a:stretch>
          </p:blipFill>
          <p:spPr bwMode="auto">
            <a:xfrm>
              <a:off x="6143636" y="1285860"/>
              <a:ext cx="1500198" cy="1822240"/>
            </a:xfrm>
            <a:prstGeom prst="rect">
              <a:avLst/>
            </a:prstGeom>
            <a:noFill/>
            <a:ln w="9525">
              <a:noFill/>
              <a:miter lim="800000"/>
              <a:headEnd/>
              <a:tailEnd/>
            </a:ln>
          </p:spPr>
        </p:pic>
        <p:sp>
          <p:nvSpPr>
            <p:cNvPr id="22540" name="Line 68"/>
            <p:cNvSpPr>
              <a:spLocks noChangeShapeType="1"/>
            </p:cNvSpPr>
            <p:nvPr/>
          </p:nvSpPr>
          <p:spPr bwMode="auto">
            <a:xfrm>
              <a:off x="2000232" y="2320176"/>
              <a:ext cx="1500198" cy="0"/>
            </a:xfrm>
            <a:prstGeom prst="line">
              <a:avLst/>
            </a:prstGeom>
            <a:noFill/>
            <a:ln w="25400">
              <a:solidFill>
                <a:schemeClr val="bg1"/>
              </a:solidFill>
              <a:round/>
              <a:headEnd/>
              <a:tailEnd type="stealth" w="lg" len="lg"/>
            </a:ln>
          </p:spPr>
          <p:txBody>
            <a:bodyPr/>
            <a:lstStyle/>
            <a:p>
              <a:endParaRPr lang="ja-JP" altLang="en-US"/>
            </a:p>
          </p:txBody>
        </p:sp>
        <p:sp>
          <p:nvSpPr>
            <p:cNvPr id="22541" name="Line 68"/>
            <p:cNvSpPr>
              <a:spLocks noChangeShapeType="1"/>
            </p:cNvSpPr>
            <p:nvPr/>
          </p:nvSpPr>
          <p:spPr bwMode="auto">
            <a:xfrm flipV="1">
              <a:off x="2214546" y="2740258"/>
              <a:ext cx="1285884" cy="0"/>
            </a:xfrm>
            <a:prstGeom prst="line">
              <a:avLst/>
            </a:prstGeom>
            <a:noFill/>
            <a:ln w="25400">
              <a:solidFill>
                <a:schemeClr val="bg1"/>
              </a:solidFill>
              <a:round/>
              <a:headEnd/>
              <a:tailEnd type="stealth" w="lg" len="lg"/>
            </a:ln>
          </p:spPr>
          <p:txBody>
            <a:bodyPr/>
            <a:lstStyle/>
            <a:p>
              <a:endParaRPr lang="ja-JP" altLang="en-US"/>
            </a:p>
          </p:txBody>
        </p:sp>
        <p:sp>
          <p:nvSpPr>
            <p:cNvPr id="22542" name="Line 68"/>
            <p:cNvSpPr>
              <a:spLocks noChangeShapeType="1"/>
            </p:cNvSpPr>
            <p:nvPr/>
          </p:nvSpPr>
          <p:spPr bwMode="auto">
            <a:xfrm>
              <a:off x="2500298" y="3163410"/>
              <a:ext cx="1000132" cy="0"/>
            </a:xfrm>
            <a:prstGeom prst="line">
              <a:avLst/>
            </a:prstGeom>
            <a:noFill/>
            <a:ln w="25400">
              <a:solidFill>
                <a:schemeClr val="bg1"/>
              </a:solidFill>
              <a:round/>
              <a:headEnd/>
              <a:tailEnd type="stealth" w="lg" len="lg"/>
            </a:ln>
          </p:spPr>
          <p:txBody>
            <a:bodyPr/>
            <a:lstStyle/>
            <a:p>
              <a:endParaRPr lang="ja-JP" altLang="en-US"/>
            </a:p>
          </p:txBody>
        </p:sp>
        <p:sp>
          <p:nvSpPr>
            <p:cNvPr id="22543" name="テキスト ボックス 39"/>
            <p:cNvSpPr txBox="1">
              <a:spLocks noChangeArrowheads="1"/>
            </p:cNvSpPr>
            <p:nvPr/>
          </p:nvSpPr>
          <p:spPr bwMode="auto">
            <a:xfrm>
              <a:off x="1191718" y="1948774"/>
              <a:ext cx="2444154" cy="368600"/>
            </a:xfrm>
            <a:prstGeom prst="rect">
              <a:avLst/>
            </a:prstGeom>
            <a:noFill/>
            <a:ln w="9525">
              <a:noFill/>
              <a:miter lim="800000"/>
              <a:headEnd/>
              <a:tailEnd/>
            </a:ln>
          </p:spPr>
          <p:txBody>
            <a:bodyPr>
              <a:spAutoFit/>
            </a:bodyPr>
            <a:lstStyle/>
            <a:p>
              <a:pPr algn="r"/>
              <a:r>
                <a:rPr lang="en-US" altLang="ja-JP" sz="1400">
                  <a:solidFill>
                    <a:schemeClr val="bg1"/>
                  </a:solidFill>
                  <a:latin typeface="Comic Sans MS" pitchFamily="66" charset="0"/>
                  <a:ea typeface="AR P丸ゴシック体M" pitchFamily="50" charset="-128"/>
                </a:rPr>
                <a:t>Software for instr. A</a:t>
              </a:r>
              <a:endParaRPr lang="ja-JP" altLang="en-US" sz="1400">
                <a:solidFill>
                  <a:schemeClr val="bg1"/>
                </a:solidFill>
                <a:latin typeface="Comic Sans MS" pitchFamily="66" charset="0"/>
                <a:ea typeface="AR P丸ゴシック体M" pitchFamily="50" charset="-128"/>
              </a:endParaRPr>
            </a:p>
          </p:txBody>
        </p:sp>
        <p:sp>
          <p:nvSpPr>
            <p:cNvPr id="22544" name="テキスト ボックス 40"/>
            <p:cNvSpPr txBox="1">
              <a:spLocks noChangeArrowheads="1"/>
            </p:cNvSpPr>
            <p:nvPr/>
          </p:nvSpPr>
          <p:spPr bwMode="auto">
            <a:xfrm>
              <a:off x="1669675" y="2383068"/>
              <a:ext cx="1973631"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B</a:t>
              </a:r>
              <a:endParaRPr lang="ja-JP" altLang="en-US" sz="1400">
                <a:solidFill>
                  <a:schemeClr val="bg1"/>
                </a:solidFill>
                <a:latin typeface="Comic Sans MS" pitchFamily="66" charset="0"/>
                <a:ea typeface="AR P丸ゴシック体M" pitchFamily="50" charset="-128"/>
              </a:endParaRPr>
            </a:p>
          </p:txBody>
        </p:sp>
        <p:sp>
          <p:nvSpPr>
            <p:cNvPr id="22545" name="テキスト ボックス 41"/>
            <p:cNvSpPr txBox="1">
              <a:spLocks noChangeArrowheads="1"/>
            </p:cNvSpPr>
            <p:nvPr/>
          </p:nvSpPr>
          <p:spPr bwMode="auto">
            <a:xfrm>
              <a:off x="1676080" y="2818004"/>
              <a:ext cx="1967219"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C</a:t>
              </a:r>
              <a:endParaRPr lang="ja-JP" altLang="en-US" sz="1400">
                <a:solidFill>
                  <a:schemeClr val="bg1"/>
                </a:solidFill>
                <a:latin typeface="Comic Sans MS" pitchFamily="66" charset="0"/>
                <a:ea typeface="AR P丸ゴシック体M" pitchFamily="50" charset="-128"/>
              </a:endParaRPr>
            </a:p>
          </p:txBody>
        </p:sp>
        <p:sp>
          <p:nvSpPr>
            <p:cNvPr id="22546" name="Line 68"/>
            <p:cNvSpPr>
              <a:spLocks noChangeShapeType="1"/>
            </p:cNvSpPr>
            <p:nvPr/>
          </p:nvSpPr>
          <p:spPr bwMode="auto">
            <a:xfrm>
              <a:off x="5126412" y="2214554"/>
              <a:ext cx="1000132"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2547" name="テキスト ボックス 43"/>
            <p:cNvSpPr txBox="1">
              <a:spLocks noChangeArrowheads="1"/>
            </p:cNvSpPr>
            <p:nvPr/>
          </p:nvSpPr>
          <p:spPr bwMode="auto">
            <a:xfrm>
              <a:off x="5094371" y="1614103"/>
              <a:ext cx="1021440" cy="523224"/>
            </a:xfrm>
            <a:prstGeom prst="rect">
              <a:avLst/>
            </a:prstGeom>
            <a:noFill/>
            <a:ln w="9525">
              <a:noFill/>
              <a:miter lim="800000"/>
              <a:headEnd/>
              <a:tailEnd/>
            </a:ln>
          </p:spPr>
          <p:txBody>
            <a:bodyPr wrap="none">
              <a:spAutoFit/>
            </a:bodyPr>
            <a:lstStyle/>
            <a:p>
              <a:pPr algn="ctr"/>
              <a:r>
                <a:rPr lang="en-US" altLang="ja-JP" sz="1400">
                  <a:solidFill>
                    <a:schemeClr val="bg1"/>
                  </a:solidFill>
                  <a:latin typeface="Comic Sans MS" pitchFamily="66" charset="0"/>
                  <a:ea typeface="AR P丸ゴシック体M" pitchFamily="50" charset="-128"/>
                </a:rPr>
                <a:t>Download </a:t>
              </a:r>
            </a:p>
            <a:p>
              <a:pPr algn="ctr"/>
              <a:r>
                <a:rPr lang="en-US" altLang="ja-JP" sz="1400">
                  <a:solidFill>
                    <a:schemeClr val="bg1"/>
                  </a:solidFill>
                  <a:latin typeface="Comic Sans MS" pitchFamily="66" charset="0"/>
                  <a:ea typeface="AR P丸ゴシック体M" pitchFamily="50" charset="-128"/>
                </a:rPr>
                <a:t>by hand</a:t>
              </a:r>
              <a:endParaRPr lang="ja-JP" altLang="en-US" sz="1400">
                <a:solidFill>
                  <a:schemeClr val="bg1"/>
                </a:solidFill>
                <a:latin typeface="Comic Sans MS" pitchFamily="66" charset="0"/>
                <a:ea typeface="AR P丸ゴシック体M" pitchFamily="50" charset="-128"/>
              </a:endParaRPr>
            </a:p>
          </p:txBody>
        </p:sp>
        <p:sp>
          <p:nvSpPr>
            <p:cNvPr id="20" name="AutoShape 61"/>
            <p:cNvSpPr>
              <a:spLocks noChangeArrowheads="1"/>
            </p:cNvSpPr>
            <p:nvPr/>
          </p:nvSpPr>
          <p:spPr bwMode="auto">
            <a:xfrm>
              <a:off x="7072269" y="714700"/>
              <a:ext cx="1429516" cy="1000218"/>
            </a:xfrm>
            <a:prstGeom prst="can">
              <a:avLst>
                <a:gd name="adj" fmla="val 25000"/>
              </a:avLst>
            </a:prstGeom>
            <a:solidFill>
              <a:schemeClr val="accent1">
                <a:lumMod val="20000"/>
                <a:lumOff val="80000"/>
              </a:schemeClr>
            </a:solidFill>
            <a:ln w="9525">
              <a:solidFill>
                <a:schemeClr val="tx2"/>
              </a:solidFill>
              <a:round/>
              <a:headEnd/>
              <a:tailEnd/>
            </a:ln>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Subaru Telescope</a:t>
              </a:r>
            </a:p>
            <a:p>
              <a:pPr algn="ctr">
                <a:defRPr/>
              </a:pPr>
              <a:r>
                <a:rPr lang="en-US" altLang="ja-JP" sz="1400" dirty="0">
                  <a:solidFill>
                    <a:schemeClr val="bg1"/>
                  </a:solidFill>
                  <a:latin typeface="Comic Sans MS" pitchFamily="66" charset="0"/>
                  <a:ea typeface="AR P丸ゴシック体M" pitchFamily="50" charset="-128"/>
                </a:rPr>
                <a:t>Data Archive</a:t>
              </a:r>
            </a:p>
            <a:p>
              <a:pPr algn="ctr">
                <a:defRPr/>
              </a:pPr>
              <a:r>
                <a:rPr lang="ja-JP" altLang="en-US" sz="1400" dirty="0">
                  <a:solidFill>
                    <a:schemeClr val="bg1"/>
                  </a:solidFill>
                  <a:latin typeface="Comic Sans MS" pitchFamily="66" charset="0"/>
                  <a:ea typeface="AR P丸ゴシック体M" pitchFamily="50" charset="-128"/>
                </a:rPr>
                <a:t>（</a:t>
              </a:r>
              <a:r>
                <a:rPr lang="en-US" altLang="ja-JP" sz="1400" dirty="0">
                  <a:solidFill>
                    <a:schemeClr val="bg1"/>
                  </a:solidFill>
                  <a:latin typeface="Comic Sans MS" pitchFamily="66" charset="0"/>
                  <a:ea typeface="AR P丸ゴシック体M" pitchFamily="50" charset="-128"/>
                </a:rPr>
                <a:t>10TB</a:t>
              </a:r>
              <a:r>
                <a:rPr lang="ja-JP" altLang="en-US" sz="1400" dirty="0">
                  <a:solidFill>
                    <a:schemeClr val="bg1"/>
                  </a:solidFill>
                  <a:latin typeface="Comic Sans MS" pitchFamily="66" charset="0"/>
                  <a:ea typeface="AR P丸ゴシック体M" pitchFamily="50" charset="-128"/>
                </a:rPr>
                <a:t>）</a:t>
              </a:r>
            </a:p>
          </p:txBody>
        </p:sp>
      </p:grpSp>
      <p:sp>
        <p:nvSpPr>
          <p:cNvPr id="2" name="タイトル 1"/>
          <p:cNvSpPr>
            <a:spLocks noGrp="1"/>
          </p:cNvSpPr>
          <p:nvPr>
            <p:ph type="title"/>
          </p:nvPr>
        </p:nvSpPr>
        <p:spPr>
          <a:xfrm>
            <a:off x="158824" y="116632"/>
            <a:ext cx="8877672" cy="901310"/>
          </a:xfrm>
        </p:spPr>
        <p:txBody>
          <a:bodyPr>
            <a:normAutofit fontScale="90000"/>
          </a:bodyPr>
          <a:lstStyle/>
          <a:p>
            <a:pPr eaLnBrk="1" hangingPunct="1">
              <a:defRPr/>
            </a:pPr>
            <a:r>
              <a:rPr lang="ja-JP" altLang="en-US" b="1" dirty="0" smtClean="0">
                <a:latin typeface="メイリオ" pitchFamily="50" charset="-128"/>
                <a:ea typeface="メイリオ" pitchFamily="50" charset="-128"/>
                <a:cs typeface="メイリオ" pitchFamily="50" charset="-128"/>
              </a:rPr>
              <a:t>問題点</a:t>
            </a:r>
            <a:r>
              <a:rPr lang="en-US" altLang="ja-JP" b="1" dirty="0" smtClean="0">
                <a:latin typeface="メイリオ" pitchFamily="50" charset="-128"/>
                <a:ea typeface="メイリオ" pitchFamily="50" charset="-128"/>
                <a:cs typeface="メイリオ" pitchFamily="50" charset="-128"/>
              </a:rPr>
              <a:t>2</a:t>
            </a:r>
            <a:r>
              <a:rPr lang="ja-JP" altLang="en-US" b="1" dirty="0" smtClean="0">
                <a:latin typeface="メイリオ" pitchFamily="50" charset="-128"/>
                <a:ea typeface="メイリオ" pitchFamily="50" charset="-128"/>
                <a:cs typeface="メイリオ" pitchFamily="50" charset="-128"/>
              </a:rPr>
              <a:t> </a:t>
            </a:r>
            <a:r>
              <a:rPr lang="en-US" altLang="ja-JP" b="1" dirty="0" smtClean="0">
                <a:latin typeface="メイリオ" pitchFamily="50" charset="-128"/>
                <a:ea typeface="メイリオ" pitchFamily="50" charset="-128"/>
                <a:cs typeface="メイリオ" pitchFamily="50" charset="-128"/>
              </a:rPr>
              <a:t>: </a:t>
            </a:r>
            <a:r>
              <a:rPr lang="ja-JP" altLang="en-US" b="1" dirty="0" smtClean="0">
                <a:latin typeface="メイリオ" pitchFamily="50" charset="-128"/>
                <a:ea typeface="メイリオ" pitchFamily="50" charset="-128"/>
                <a:cs typeface="メイリオ" pitchFamily="50" charset="-128"/>
              </a:rPr>
              <a:t>巨大</a:t>
            </a:r>
            <a:r>
              <a:rPr lang="ja-JP" altLang="en-US" b="1" dirty="0" smtClean="0">
                <a:latin typeface="メイリオ" pitchFamily="50" charset="-128"/>
                <a:ea typeface="メイリオ" pitchFamily="50" charset="-128"/>
                <a:cs typeface="メイリオ" pitchFamily="50" charset="-128"/>
              </a:rPr>
              <a:t>観測生データ</a:t>
            </a:r>
            <a:r>
              <a:rPr lang="ja-JP" altLang="en-US" b="1" dirty="0" smtClean="0">
                <a:latin typeface="メイリオ" pitchFamily="50" charset="-128"/>
                <a:ea typeface="メイリオ" pitchFamily="50" charset="-128"/>
                <a:cs typeface="メイリオ" pitchFamily="50" charset="-128"/>
              </a:rPr>
              <a:t>の処理</a:t>
            </a:r>
            <a:endParaRPr lang="ja-JP" altLang="en-US" b="1" dirty="0">
              <a:latin typeface="メイリオ" pitchFamily="50" charset="-128"/>
              <a:ea typeface="メイリオ" pitchFamily="50" charset="-128"/>
              <a:cs typeface="メイリオ" pitchFamily="50" charset="-128"/>
            </a:endParaRPr>
          </a:p>
        </p:txBody>
      </p:sp>
      <p:sp>
        <p:nvSpPr>
          <p:cNvPr id="22532" name="コンテンツ プレースホルダ 2"/>
          <p:cNvSpPr>
            <a:spLocks noGrp="1"/>
          </p:cNvSpPr>
          <p:nvPr>
            <p:ph idx="1"/>
          </p:nvPr>
        </p:nvSpPr>
        <p:spPr>
          <a:xfrm>
            <a:off x="395537" y="1052736"/>
            <a:ext cx="8496944" cy="2304256"/>
          </a:xfrm>
        </p:spPr>
        <p:txBody>
          <a:bodyPr>
            <a:noAutofit/>
          </a:bodyPr>
          <a:lstStyle/>
          <a:p>
            <a:pPr eaLnBrk="1" hangingPunct="1">
              <a:lnSpc>
                <a:spcPct val="120000"/>
              </a:lnSpc>
              <a:spcBef>
                <a:spcPts val="600"/>
              </a:spcBef>
            </a:pPr>
            <a:r>
              <a:rPr lang="ja-JP" altLang="en-US" sz="2800" dirty="0" smtClean="0">
                <a:latin typeface="+mj-ea"/>
                <a:ea typeface="+mj-ea"/>
              </a:rPr>
              <a:t>データアーカイブからのダウンロード困難</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大容量ディスク＋並列計算システムが必要</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生データのリダクションは装置毎に異なりラーニングコストが高い</a:t>
            </a:r>
            <a:endParaRPr lang="en-US" altLang="ja-JP" sz="2800" dirty="0" smtClean="0">
              <a:latin typeface="+mj-ea"/>
              <a:ea typeface="+mj-ea"/>
            </a:endParaRPr>
          </a:p>
        </p:txBody>
      </p:sp>
      <p:sp>
        <p:nvSpPr>
          <p:cNvPr id="24" name="日付プレースホルダ 23"/>
          <p:cNvSpPr>
            <a:spLocks noGrp="1"/>
          </p:cNvSpPr>
          <p:nvPr>
            <p:ph type="dt" sz="half" idx="10"/>
          </p:nvPr>
        </p:nvSpPr>
        <p:spPr/>
        <p:txBody>
          <a:bodyPr/>
          <a:lstStyle/>
          <a:p>
            <a:r>
              <a:rPr kumimoji="1" lang="en-US" altLang="ja-JP" smtClean="0"/>
              <a:t>2015/2/26</a:t>
            </a:r>
            <a:endParaRPr kumimoji="1" lang="ja-JP" altLang="en-US" dirty="0"/>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10</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42852"/>
            <a:ext cx="9144000" cy="714380"/>
          </a:xfrm>
        </p:spPr>
        <p:txBody>
          <a:bodyPr/>
          <a:lstStyle/>
          <a:p>
            <a:pPr eaLnBrk="1" hangingPunct="1">
              <a:defRPr/>
            </a:pPr>
            <a:r>
              <a:rPr lang="ja-JP" altLang="en-US" sz="3600" b="1" dirty="0" smtClean="0">
                <a:latin typeface="メイリオ" pitchFamily="50" charset="-128"/>
                <a:ea typeface="メイリオ" pitchFamily="50" charset="-128"/>
                <a:cs typeface="メイリオ" pitchFamily="50" charset="-128"/>
              </a:rPr>
              <a:t>解決策</a:t>
            </a:r>
            <a:r>
              <a:rPr lang="en-US" altLang="ja-JP" sz="3600" b="1" dirty="0" smtClean="0">
                <a:latin typeface="メイリオ" pitchFamily="50" charset="-128"/>
                <a:ea typeface="メイリオ" pitchFamily="50" charset="-128"/>
                <a:cs typeface="メイリオ" pitchFamily="50" charset="-128"/>
              </a:rPr>
              <a:t>: </a:t>
            </a:r>
            <a:r>
              <a:rPr lang="ja-JP" altLang="en-US" sz="3600" b="1" dirty="0" smtClean="0">
                <a:latin typeface="メイリオ" pitchFamily="50" charset="-128"/>
                <a:ea typeface="メイリオ" pitchFamily="50" charset="-128"/>
                <a:cs typeface="メイリオ" pitchFamily="50" charset="-128"/>
              </a:rPr>
              <a:t>データと計算資源の集約化</a:t>
            </a:r>
            <a:endParaRPr lang="ja-JP" altLang="en-US" sz="3600" b="1" dirty="0">
              <a:latin typeface="メイリオ" pitchFamily="50" charset="-128"/>
              <a:ea typeface="メイリオ" pitchFamily="50" charset="-128"/>
              <a:cs typeface="メイリオ" pitchFamily="50" charset="-128"/>
            </a:endParaRPr>
          </a:p>
        </p:txBody>
      </p:sp>
      <p:sp>
        <p:nvSpPr>
          <p:cNvPr id="23555" name="コンテンツ プレースホルダ 2"/>
          <p:cNvSpPr>
            <a:spLocks noGrp="1"/>
          </p:cNvSpPr>
          <p:nvPr>
            <p:ph idx="1"/>
          </p:nvPr>
        </p:nvSpPr>
        <p:spPr>
          <a:xfrm>
            <a:off x="179512" y="836712"/>
            <a:ext cx="8784976" cy="3714180"/>
          </a:xfrm>
        </p:spPr>
        <p:txBody>
          <a:bodyPr>
            <a:normAutofit lnSpcReduction="10000"/>
          </a:bodyPr>
          <a:lstStyle/>
          <a:p>
            <a:pPr eaLnBrk="1" hangingPunct="1">
              <a:lnSpc>
                <a:spcPct val="150000"/>
              </a:lnSpc>
            </a:pPr>
            <a:r>
              <a:rPr lang="ja-JP" altLang="en-US" dirty="0" smtClean="0">
                <a:solidFill>
                  <a:srgbClr val="FFC000"/>
                </a:solidFill>
              </a:rPr>
              <a:t>解析機能付きデータアーカイブ</a:t>
            </a:r>
            <a:endParaRPr lang="en-US" altLang="ja-JP" dirty="0" smtClean="0">
              <a:solidFill>
                <a:srgbClr val="FFC000"/>
              </a:solidFill>
            </a:endParaRPr>
          </a:p>
          <a:p>
            <a:pPr lvl="1" eaLnBrk="1" hangingPunct="1">
              <a:spcBef>
                <a:spcPts val="1200"/>
              </a:spcBef>
            </a:pPr>
            <a:r>
              <a:rPr lang="ja-JP" altLang="en-US" dirty="0" smtClean="0"/>
              <a:t>データ移動のコスト最小化。</a:t>
            </a:r>
            <a:endParaRPr lang="en-US" altLang="ja-JP" dirty="0" smtClean="0"/>
          </a:p>
          <a:p>
            <a:pPr lvl="1" eaLnBrk="1" hangingPunct="1">
              <a:spcBef>
                <a:spcPts val="1200"/>
              </a:spcBef>
            </a:pPr>
            <a:r>
              <a:rPr lang="ja-JP" altLang="en-US" dirty="0" smtClean="0"/>
              <a:t>並列計算機システムを独自に持つ必要がない。</a:t>
            </a:r>
            <a:endParaRPr lang="en-US" altLang="ja-JP" dirty="0" smtClean="0"/>
          </a:p>
          <a:p>
            <a:pPr lvl="1" eaLnBrk="1" hangingPunct="1">
              <a:spcBef>
                <a:spcPts val="1200"/>
              </a:spcBef>
            </a:pPr>
            <a:r>
              <a:rPr lang="ja-JP" altLang="en-US" dirty="0" smtClean="0"/>
              <a:t>リダクションソフトの管理を一元化。過去バージョンのソフトによる再リダクションをサポート。</a:t>
            </a:r>
            <a:endParaRPr lang="en-US" altLang="ja-JP" dirty="0" smtClean="0"/>
          </a:p>
          <a:p>
            <a:pPr lvl="1" eaLnBrk="1" hangingPunct="1">
              <a:spcBef>
                <a:spcPts val="1200"/>
              </a:spcBef>
            </a:pPr>
            <a:r>
              <a:rPr lang="ja-JP" altLang="en-US" dirty="0" smtClean="0"/>
              <a:t>請求の多い処理済みデータはアーカイブに蓄積。同じリダクションを繰り返さない。</a:t>
            </a:r>
          </a:p>
        </p:txBody>
      </p:sp>
      <p:grpSp>
        <p:nvGrpSpPr>
          <p:cNvPr id="37" name="グループ化 36"/>
          <p:cNvGrpSpPr/>
          <p:nvPr/>
        </p:nvGrpSpPr>
        <p:grpSpPr>
          <a:xfrm>
            <a:off x="214313" y="4725144"/>
            <a:ext cx="8643937" cy="1819275"/>
            <a:chOff x="214313" y="4667343"/>
            <a:chExt cx="8643937" cy="1819275"/>
          </a:xfrm>
        </p:grpSpPr>
        <p:sp>
          <p:nvSpPr>
            <p:cNvPr id="6" name="角丸四角形 5"/>
            <p:cNvSpPr/>
            <p:nvPr/>
          </p:nvSpPr>
          <p:spPr bwMode="auto">
            <a:xfrm>
              <a:off x="214313" y="4667343"/>
              <a:ext cx="8643937" cy="18192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dirty="0">
                  <a:solidFill>
                    <a:schemeClr val="bg1"/>
                  </a:solidFill>
                  <a:latin typeface="Comic Sans MS" pitchFamily="66" charset="0"/>
                  <a:ea typeface="AR P丸ゴシック体M" pitchFamily="50" charset="-128"/>
                </a:rPr>
                <a:t> </a:t>
              </a:r>
              <a:endParaRPr lang="ja-JP" altLang="en-US" dirty="0">
                <a:solidFill>
                  <a:schemeClr val="bg1"/>
                </a:solidFill>
                <a:latin typeface="Comic Sans MS" pitchFamily="66" charset="0"/>
                <a:ea typeface="AR P丸ゴシック体M" pitchFamily="50" charset="-128"/>
              </a:endParaRPr>
            </a:p>
          </p:txBody>
        </p:sp>
        <p:pic>
          <p:nvPicPr>
            <p:cNvPr id="23557" name="Picture 51" descr="JVO-pic"/>
            <p:cNvPicPr>
              <a:picLocks noChangeAspect="1" noChangeArrowheads="1"/>
            </p:cNvPicPr>
            <p:nvPr/>
          </p:nvPicPr>
          <p:blipFill>
            <a:blip r:embed="rId3" cstate="print"/>
            <a:srcRect/>
            <a:stretch>
              <a:fillRect/>
            </a:stretch>
          </p:blipFill>
          <p:spPr bwMode="auto">
            <a:xfrm>
              <a:off x="3000375" y="5130893"/>
              <a:ext cx="1312863" cy="971550"/>
            </a:xfrm>
            <a:prstGeom prst="rect">
              <a:avLst/>
            </a:prstGeom>
            <a:noFill/>
            <a:ln w="9525">
              <a:noFill/>
              <a:miter lim="800000"/>
              <a:headEnd/>
              <a:tailEnd/>
            </a:ln>
          </p:spPr>
        </p:pic>
        <p:pic>
          <p:nvPicPr>
            <p:cNvPr id="23558" name="Picture 54" descr="シャキ"/>
            <p:cNvPicPr>
              <a:picLocks noChangeAspect="1" noChangeArrowheads="1"/>
            </p:cNvPicPr>
            <p:nvPr/>
          </p:nvPicPr>
          <p:blipFill>
            <a:blip r:embed="rId4" cstate="print"/>
            <a:srcRect/>
            <a:stretch>
              <a:fillRect/>
            </a:stretch>
          </p:blipFill>
          <p:spPr bwMode="auto">
            <a:xfrm>
              <a:off x="428625" y="5095968"/>
              <a:ext cx="984250" cy="1100137"/>
            </a:xfrm>
            <a:prstGeom prst="rect">
              <a:avLst/>
            </a:prstGeom>
            <a:noFill/>
            <a:ln w="9525">
              <a:noFill/>
              <a:miter lim="800000"/>
              <a:headEnd/>
              <a:tailEnd/>
            </a:ln>
          </p:spPr>
        </p:pic>
        <p:grpSp>
          <p:nvGrpSpPr>
            <p:cNvPr id="3" name="グループ化 52"/>
            <p:cNvGrpSpPr>
              <a:grpSpLocks/>
            </p:cNvGrpSpPr>
            <p:nvPr/>
          </p:nvGrpSpPr>
          <p:grpSpPr bwMode="auto">
            <a:xfrm>
              <a:off x="6929438" y="5310280"/>
              <a:ext cx="1566862" cy="504825"/>
              <a:chOff x="6858016" y="5652508"/>
              <a:chExt cx="2149484" cy="731837"/>
            </a:xfrm>
          </p:grpSpPr>
          <p:pic>
            <p:nvPicPr>
              <p:cNvPr id="23579"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80"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81"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4" name="グループ化 53"/>
            <p:cNvGrpSpPr>
              <a:grpSpLocks/>
            </p:cNvGrpSpPr>
            <p:nvPr/>
          </p:nvGrpSpPr>
          <p:grpSpPr bwMode="auto">
            <a:xfrm>
              <a:off x="7072313" y="5596030"/>
              <a:ext cx="1566862" cy="504825"/>
              <a:chOff x="6858016" y="5652508"/>
              <a:chExt cx="2149484" cy="731837"/>
            </a:xfrm>
          </p:grpSpPr>
          <p:pic>
            <p:nvPicPr>
              <p:cNvPr id="23576"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7"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8"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5" name="グループ化 57"/>
            <p:cNvGrpSpPr>
              <a:grpSpLocks/>
            </p:cNvGrpSpPr>
            <p:nvPr/>
          </p:nvGrpSpPr>
          <p:grpSpPr bwMode="auto">
            <a:xfrm>
              <a:off x="6916738" y="5792880"/>
              <a:ext cx="1566862" cy="506413"/>
              <a:chOff x="6858016" y="5652508"/>
              <a:chExt cx="2149484" cy="731837"/>
            </a:xfrm>
          </p:grpSpPr>
          <p:pic>
            <p:nvPicPr>
              <p:cNvPr id="23573"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4"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5"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sp>
          <p:nvSpPr>
            <p:cNvPr id="13" name="AutoShape 61"/>
            <p:cNvSpPr>
              <a:spLocks noChangeArrowheads="1"/>
            </p:cNvSpPr>
            <p:nvPr/>
          </p:nvSpPr>
          <p:spPr bwMode="auto">
            <a:xfrm>
              <a:off x="5722938" y="4761005"/>
              <a:ext cx="1041400" cy="692150"/>
            </a:xfrm>
            <a:prstGeom prst="can">
              <a:avLst>
                <a:gd name="adj" fmla="val 25000"/>
              </a:avLst>
            </a:prstGeom>
            <a:solidFill>
              <a:schemeClr val="accent1">
                <a:lumMod val="20000"/>
                <a:lumOff val="80000"/>
              </a:schemeClr>
            </a:solidFill>
            <a:ln w="9525">
              <a:solidFill>
                <a:schemeClr val="tx2"/>
              </a:solidFill>
              <a:round/>
              <a:headEnd/>
              <a:tailEnd/>
            </a:ln>
            <a:effectLst>
              <a:outerShdw blurRad="50800" dist="38100" dir="18900000" algn="bl" rotWithShape="0">
                <a:prstClr val="black">
                  <a:alpha val="40000"/>
                </a:prstClr>
              </a:outerShdw>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Data Archive</a:t>
              </a:r>
            </a:p>
          </p:txBody>
        </p:sp>
        <p:sp>
          <p:nvSpPr>
            <p:cNvPr id="23563" name="Line 68"/>
            <p:cNvSpPr>
              <a:spLocks noChangeShapeType="1"/>
            </p:cNvSpPr>
            <p:nvPr/>
          </p:nvSpPr>
          <p:spPr bwMode="auto">
            <a:xfrm flipH="1">
              <a:off x="4357688" y="5738905"/>
              <a:ext cx="2428875"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64" name="Line 68"/>
            <p:cNvSpPr>
              <a:spLocks noChangeShapeType="1"/>
            </p:cNvSpPr>
            <p:nvPr/>
          </p:nvSpPr>
          <p:spPr bwMode="auto">
            <a:xfrm flipH="1" flipV="1">
              <a:off x="4286250" y="5524593"/>
              <a:ext cx="2428875" cy="0"/>
            </a:xfrm>
            <a:prstGeom prst="line">
              <a:avLst/>
            </a:prstGeom>
            <a:noFill/>
            <a:ln w="25400">
              <a:solidFill>
                <a:schemeClr val="bg1"/>
              </a:solidFill>
              <a:round/>
              <a:headEnd/>
              <a:tailEnd type="stealth" w="lg" len="lg"/>
            </a:ln>
          </p:spPr>
          <p:txBody>
            <a:bodyPr/>
            <a:lstStyle/>
            <a:p>
              <a:endParaRPr lang="ja-JP" altLang="en-US"/>
            </a:p>
          </p:txBody>
        </p:sp>
        <p:sp>
          <p:nvSpPr>
            <p:cNvPr id="19" name="テキスト ボックス 73"/>
            <p:cNvSpPr txBox="1">
              <a:spLocks noChangeArrowheads="1"/>
            </p:cNvSpPr>
            <p:nvPr/>
          </p:nvSpPr>
          <p:spPr bwMode="auto">
            <a:xfrm>
              <a:off x="1465263" y="5859555"/>
              <a:ext cx="1392237" cy="307975"/>
            </a:xfrm>
            <a:prstGeom prst="rect">
              <a:avLst/>
            </a:prstGeom>
            <a:noFill/>
            <a:ln w="9525">
              <a:noFill/>
              <a:miter lim="800000"/>
              <a:headEnd/>
              <a:tailEnd/>
            </a:ln>
          </p:spPr>
          <p:txBody>
            <a:bodyPr>
              <a:spAutoFit/>
            </a:bodyPr>
            <a:lstStyle/>
            <a:p>
              <a:pPr marL="216000" indent="-180000">
                <a:defRPr/>
              </a:pPr>
              <a:r>
                <a:rPr lang="en-US" altLang="ja-JP" sz="1400" dirty="0">
                  <a:solidFill>
                    <a:schemeClr val="bg1"/>
                  </a:solidFill>
                  <a:latin typeface="+mn-ea"/>
                  <a:ea typeface="+mn-ea"/>
                </a:rPr>
                <a:t>1. </a:t>
              </a:r>
              <a:r>
                <a:rPr lang="ja-JP" altLang="en-US" sz="1400" dirty="0">
                  <a:solidFill>
                    <a:schemeClr val="bg1"/>
                  </a:solidFill>
                  <a:latin typeface="+mn-ea"/>
                  <a:ea typeface="+mn-ea"/>
                </a:rPr>
                <a:t>データ請求</a:t>
              </a:r>
            </a:p>
          </p:txBody>
        </p:sp>
        <p:sp>
          <p:nvSpPr>
            <p:cNvPr id="20" name="テキスト ボックス 74"/>
            <p:cNvSpPr txBox="1">
              <a:spLocks noChangeArrowheads="1"/>
            </p:cNvSpPr>
            <p:nvPr/>
          </p:nvSpPr>
          <p:spPr bwMode="auto">
            <a:xfrm>
              <a:off x="4357688" y="5738905"/>
              <a:ext cx="2357437" cy="738188"/>
            </a:xfrm>
            <a:prstGeom prst="rect">
              <a:avLst/>
            </a:prstGeom>
            <a:noFill/>
            <a:ln w="9525">
              <a:noFill/>
              <a:miter lim="800000"/>
              <a:headEnd/>
              <a:tailEnd/>
            </a:ln>
          </p:spPr>
          <p:txBody>
            <a:bodyPr>
              <a:spAutoFit/>
            </a:bodyPr>
            <a:lstStyle/>
            <a:p>
              <a:pPr>
                <a:defRPr/>
              </a:pPr>
              <a:r>
                <a:rPr lang="en-US" altLang="ja-JP" sz="1400" dirty="0">
                  <a:solidFill>
                    <a:schemeClr val="bg1"/>
                  </a:solidFill>
                  <a:latin typeface="+mn-ea"/>
                  <a:ea typeface="+mn-ea"/>
                </a:rPr>
                <a:t>2. </a:t>
              </a:r>
              <a:r>
                <a:rPr lang="ja-JP" altLang="en-US" sz="1400" dirty="0">
                  <a:solidFill>
                    <a:schemeClr val="bg1"/>
                  </a:solidFill>
                  <a:latin typeface="+mn-ea"/>
                  <a:ea typeface="+mn-ea"/>
                </a:rPr>
                <a:t>データ処理の実行要求</a:t>
              </a:r>
              <a:endParaRPr lang="en-US" altLang="ja-JP" sz="1400" dirty="0">
                <a:solidFill>
                  <a:schemeClr val="bg1"/>
                </a:solidFill>
                <a:latin typeface="+mn-ea"/>
                <a:ea typeface="+mn-ea"/>
              </a:endParaRPr>
            </a:p>
            <a:p>
              <a:pPr marL="180000">
                <a:defRPr/>
              </a:pPr>
              <a:r>
                <a:rPr lang="ja-JP" altLang="en-US" sz="1400" dirty="0">
                  <a:solidFill>
                    <a:schemeClr val="bg1"/>
                  </a:solidFill>
                  <a:latin typeface="+mn-ea"/>
                  <a:ea typeface="+mn-ea"/>
                </a:rPr>
                <a:t>またはアーカイブから処理済みデータを取得</a:t>
              </a:r>
            </a:p>
          </p:txBody>
        </p:sp>
        <p:sp>
          <p:nvSpPr>
            <p:cNvPr id="22" name="テキスト ボックス 76"/>
            <p:cNvSpPr txBox="1">
              <a:spLocks noChangeArrowheads="1"/>
            </p:cNvSpPr>
            <p:nvPr/>
          </p:nvSpPr>
          <p:spPr bwMode="auto">
            <a:xfrm>
              <a:off x="1335088" y="5164230"/>
              <a:ext cx="1566862"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4. </a:t>
              </a:r>
              <a:r>
                <a:rPr lang="ja-JP" altLang="en-US" sz="1400" dirty="0">
                  <a:solidFill>
                    <a:schemeClr val="bg1"/>
                  </a:solidFill>
                  <a:latin typeface="+mn-ea"/>
                  <a:ea typeface="+mn-ea"/>
                </a:rPr>
                <a:t>処理済みデータ</a:t>
              </a:r>
            </a:p>
          </p:txBody>
        </p:sp>
        <p:sp>
          <p:nvSpPr>
            <p:cNvPr id="23568" name="テキスト ボックス 78"/>
            <p:cNvSpPr txBox="1">
              <a:spLocks noChangeArrowheads="1"/>
            </p:cNvSpPr>
            <p:nvPr/>
          </p:nvSpPr>
          <p:spPr bwMode="auto">
            <a:xfrm>
              <a:off x="3000375" y="6129430"/>
              <a:ext cx="1428750" cy="307975"/>
            </a:xfrm>
            <a:prstGeom prst="rect">
              <a:avLst/>
            </a:prstGeom>
            <a:noFill/>
            <a:ln w="9525">
              <a:noFill/>
              <a:miter lim="800000"/>
              <a:headEnd/>
              <a:tailEnd/>
            </a:ln>
          </p:spPr>
          <p:txBody>
            <a:bodyPr>
              <a:spAutoFit/>
            </a:bodyPr>
            <a:lstStyle/>
            <a:p>
              <a:r>
                <a:rPr lang="en-US" altLang="ja-JP" sz="1400">
                  <a:solidFill>
                    <a:schemeClr val="bg1"/>
                  </a:solidFill>
                  <a:latin typeface="Comic Sans MS" pitchFamily="66" charset="0"/>
                  <a:ea typeface="AR P丸ゴシック体M" pitchFamily="50" charset="-128"/>
                </a:rPr>
                <a:t>Portal Service</a:t>
              </a:r>
              <a:endParaRPr lang="ja-JP" altLang="en-US" sz="1400">
                <a:solidFill>
                  <a:schemeClr val="bg1"/>
                </a:solidFill>
                <a:latin typeface="Comic Sans MS" pitchFamily="66" charset="0"/>
                <a:ea typeface="AR P丸ゴシック体M" pitchFamily="50" charset="-128"/>
              </a:endParaRPr>
            </a:p>
          </p:txBody>
        </p:sp>
        <p:sp>
          <p:nvSpPr>
            <p:cNvPr id="23569" name="Line 68"/>
            <p:cNvSpPr>
              <a:spLocks noChangeShapeType="1"/>
            </p:cNvSpPr>
            <p:nvPr/>
          </p:nvSpPr>
          <p:spPr bwMode="auto">
            <a:xfrm flipV="1">
              <a:off x="1500188" y="5549993"/>
              <a:ext cx="1214437"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70" name="Line 68"/>
            <p:cNvSpPr>
              <a:spLocks noChangeShapeType="1"/>
            </p:cNvSpPr>
            <p:nvPr/>
          </p:nvSpPr>
          <p:spPr bwMode="auto">
            <a:xfrm flipV="1">
              <a:off x="1508125" y="5859555"/>
              <a:ext cx="1214438" cy="0"/>
            </a:xfrm>
            <a:prstGeom prst="line">
              <a:avLst/>
            </a:prstGeom>
            <a:noFill/>
            <a:ln w="25400">
              <a:solidFill>
                <a:schemeClr val="bg1"/>
              </a:solidFill>
              <a:round/>
              <a:headEnd type="none" w="lg" len="lg"/>
              <a:tailEnd type="stealth" w="lg" len="lg"/>
            </a:ln>
          </p:spPr>
          <p:txBody>
            <a:bodyPr/>
            <a:lstStyle/>
            <a:p>
              <a:endParaRPr lang="ja-JP" altLang="en-US"/>
            </a:p>
          </p:txBody>
        </p:sp>
        <p:sp>
          <p:nvSpPr>
            <p:cNvPr id="36" name="テキスト ボックス 74"/>
            <p:cNvSpPr txBox="1">
              <a:spLocks noChangeArrowheads="1"/>
            </p:cNvSpPr>
            <p:nvPr/>
          </p:nvSpPr>
          <p:spPr bwMode="auto">
            <a:xfrm>
              <a:off x="4217988" y="5167405"/>
              <a:ext cx="1568450"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3. </a:t>
              </a:r>
              <a:r>
                <a:rPr lang="ja-JP" altLang="en-US" sz="1400" dirty="0">
                  <a:solidFill>
                    <a:schemeClr val="bg1"/>
                  </a:solidFill>
                  <a:latin typeface="+mn-ea"/>
                  <a:ea typeface="+mn-ea"/>
                </a:rPr>
                <a:t>処理済みデータ</a:t>
              </a:r>
            </a:p>
          </p:txBody>
        </p:sp>
        <p:sp>
          <p:nvSpPr>
            <p:cNvPr id="44" name="U ターン矢印 43"/>
            <p:cNvSpPr/>
            <p:nvPr/>
          </p:nvSpPr>
          <p:spPr>
            <a:xfrm rot="5400000">
              <a:off x="7085806" y="4917374"/>
              <a:ext cx="357188" cy="857250"/>
            </a:xfrm>
            <a:prstGeom prst="uturnArrow">
              <a:avLst>
                <a:gd name="adj1" fmla="val 25000"/>
                <a:gd name="adj2" fmla="val 25000"/>
                <a:gd name="adj3" fmla="val 36266"/>
                <a:gd name="adj4" fmla="val 5000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33" name="日付プレースホルダ 32"/>
          <p:cNvSpPr>
            <a:spLocks noGrp="1"/>
          </p:cNvSpPr>
          <p:nvPr>
            <p:ph type="dt" sz="half" idx="10"/>
          </p:nvPr>
        </p:nvSpPr>
        <p:spPr>
          <a:xfrm>
            <a:off x="457200" y="6448251"/>
            <a:ext cx="2133600" cy="365125"/>
          </a:xfrm>
        </p:spPr>
        <p:txBody>
          <a:bodyPr/>
          <a:lstStyle/>
          <a:p>
            <a:r>
              <a:rPr kumimoji="1" lang="en-US" altLang="ja-JP" smtClean="0"/>
              <a:t>2015/2/26</a:t>
            </a:r>
            <a:endParaRPr kumimoji="1" lang="ja-JP" altLang="en-US" dirty="0"/>
          </a:p>
        </p:txBody>
      </p:sp>
      <p:sp>
        <p:nvSpPr>
          <p:cNvPr id="34" name="スライド番号プレースホルダ 33"/>
          <p:cNvSpPr>
            <a:spLocks noGrp="1"/>
          </p:cNvSpPr>
          <p:nvPr>
            <p:ph type="sldNum" sz="quarter" idx="12"/>
          </p:nvPr>
        </p:nvSpPr>
        <p:spPr>
          <a:xfrm>
            <a:off x="8153400" y="6448251"/>
            <a:ext cx="762000" cy="365125"/>
          </a:xfrm>
        </p:spPr>
        <p:txBody>
          <a:bodyPr/>
          <a:lstStyle/>
          <a:p>
            <a:fld id="{69D0420D-7E6B-4B7A-A1BC-5F5E3100B77F}" type="slidenum">
              <a:rPr kumimoji="1" lang="ja-JP" altLang="en-US" smtClean="0"/>
              <a:pPr/>
              <a:t>11</a:t>
            </a:fld>
            <a:endParaRPr kumimoji="1" lang="ja-JP" altLang="en-US" dirty="0"/>
          </a:p>
        </p:txBody>
      </p:sp>
      <p:sp>
        <p:nvSpPr>
          <p:cNvPr id="35" name="フッター プレースホルダ 34"/>
          <p:cNvSpPr>
            <a:spLocks noGrp="1"/>
          </p:cNvSpPr>
          <p:nvPr>
            <p:ph type="ftr" sz="quarter" idx="11"/>
          </p:nvPr>
        </p:nvSpPr>
        <p:spPr>
          <a:xfrm>
            <a:off x="3124200" y="6448251"/>
            <a:ext cx="2895600" cy="365125"/>
          </a:xfrm>
        </p:spPr>
        <p:txBody>
          <a:bodyPr/>
          <a:lstStyle/>
          <a:p>
            <a:r>
              <a:rPr kumimoji="1" lang="en-US" altLang="zh-TW" smtClean="0"/>
              <a:t>VO</a:t>
            </a:r>
            <a:r>
              <a:rPr kumimoji="1" lang="zh-TW" altLang="en-US" smtClean="0"/>
              <a:t>講習会２０１５如月</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467600" cy="1143000"/>
          </a:xfrm>
        </p:spPr>
        <p:txBody>
          <a:bodyPr/>
          <a:lstStyle/>
          <a:p>
            <a:pPr algn="ctr"/>
            <a:r>
              <a:rPr kumimoji="1" lang="ja-JP" altLang="en-US" dirty="0" smtClean="0"/>
              <a:t>バーチャル天文台</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2015/2/26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12</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7632848" cy="936104"/>
          </a:xfrm>
        </p:spPr>
        <p:txBody>
          <a:bodyPr>
            <a:normAutofit/>
          </a:bodyPr>
          <a:lstStyle/>
          <a:p>
            <a:pPr lvl="0"/>
            <a:r>
              <a:rPr lang="ja-JP" altLang="en-US" sz="3600" b="1" dirty="0" smtClean="0">
                <a:latin typeface="メイリオ" pitchFamily="50" charset="-128"/>
                <a:ea typeface="メイリオ" pitchFamily="50" charset="-128"/>
                <a:cs typeface="メイリオ" pitchFamily="50" charset="-128"/>
              </a:rPr>
              <a:t>バーチャル天文台とは？</a:t>
            </a:r>
            <a:endParaRPr kumimoji="1" lang="ja-JP" altLang="en-US" sz="3600" b="1" dirty="0">
              <a:latin typeface="メイリオ" pitchFamily="50" charset="-128"/>
              <a:ea typeface="メイリオ" pitchFamily="50" charset="-128"/>
              <a:cs typeface="メイリオ" pitchFamily="50" charset="-128"/>
            </a:endParaRPr>
          </a:p>
        </p:txBody>
      </p:sp>
      <p:sp>
        <p:nvSpPr>
          <p:cNvPr id="4" name="角丸四角形 3"/>
          <p:cNvSpPr/>
          <p:nvPr/>
        </p:nvSpPr>
        <p:spPr>
          <a:xfrm>
            <a:off x="683568" y="2348880"/>
            <a:ext cx="3384376" cy="177191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07504" y="-27384"/>
            <a:ext cx="6491064" cy="86409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4600" b="0" i="0" u="none" strike="noStrike" kern="1200" cap="none" spc="0" normalizeH="0" baseline="0" noProof="0" dirty="0">
              <a:ln>
                <a:noFill/>
              </a:ln>
              <a:solidFill>
                <a:schemeClr val="accent5">
                  <a:lumMod val="40000"/>
                  <a:lumOff val="60000"/>
                </a:schemeClr>
              </a:solidFill>
              <a:effectLst/>
              <a:uLnTx/>
              <a:uFillTx/>
              <a:latin typeface="+mj-lt"/>
              <a:ea typeface="+mj-ea"/>
              <a:cs typeface="+mj-cs"/>
            </a:endParaRPr>
          </a:p>
        </p:txBody>
      </p:sp>
      <p:sp>
        <p:nvSpPr>
          <p:cNvPr id="6" name="円柱 5"/>
          <p:cNvSpPr/>
          <p:nvPr/>
        </p:nvSpPr>
        <p:spPr>
          <a:xfrm>
            <a:off x="899592" y="2708920"/>
            <a:ext cx="864096"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SDSS</a:t>
            </a:r>
            <a:endParaRPr kumimoji="1" lang="ja-JP" altLang="en-US" dirty="0">
              <a:solidFill>
                <a:schemeClr val="bg1"/>
              </a:solidFill>
            </a:endParaRPr>
          </a:p>
        </p:txBody>
      </p:sp>
      <p:sp>
        <p:nvSpPr>
          <p:cNvPr id="7" name="円柱 6"/>
          <p:cNvSpPr/>
          <p:nvPr/>
        </p:nvSpPr>
        <p:spPr>
          <a:xfrm>
            <a:off x="190770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2MASS</a:t>
            </a:r>
            <a:endParaRPr kumimoji="1" lang="ja-JP" altLang="en-US" sz="1600" dirty="0">
              <a:solidFill>
                <a:schemeClr val="bg1"/>
              </a:solidFill>
            </a:endParaRPr>
          </a:p>
        </p:txBody>
      </p:sp>
      <p:sp>
        <p:nvSpPr>
          <p:cNvPr id="8" name="円柱 7"/>
          <p:cNvSpPr/>
          <p:nvPr/>
        </p:nvSpPr>
        <p:spPr>
          <a:xfrm>
            <a:off x="298782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HST</a:t>
            </a:r>
            <a:endParaRPr kumimoji="1" lang="ja-JP" altLang="en-US" sz="1600" dirty="0">
              <a:solidFill>
                <a:schemeClr val="bg1"/>
              </a:solidFill>
            </a:endParaRPr>
          </a:p>
        </p:txBody>
      </p:sp>
      <p:sp>
        <p:nvSpPr>
          <p:cNvPr id="9" name="円柱 8"/>
          <p:cNvSpPr/>
          <p:nvPr/>
        </p:nvSpPr>
        <p:spPr>
          <a:xfrm>
            <a:off x="125963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Subaru</a:t>
            </a:r>
            <a:endParaRPr kumimoji="1" lang="ja-JP" altLang="en-US" sz="1600" dirty="0">
              <a:solidFill>
                <a:schemeClr val="bg1"/>
              </a:solidFill>
            </a:endParaRPr>
          </a:p>
        </p:txBody>
      </p:sp>
      <p:sp>
        <p:nvSpPr>
          <p:cNvPr id="10" name="円柱 9"/>
          <p:cNvSpPr/>
          <p:nvPr/>
        </p:nvSpPr>
        <p:spPr>
          <a:xfrm>
            <a:off x="233975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a:t>
            </a:r>
            <a:endParaRPr kumimoji="1" lang="ja-JP" altLang="en-US" sz="1600" dirty="0">
              <a:solidFill>
                <a:schemeClr val="bg1"/>
              </a:solidFill>
            </a:endParaRPr>
          </a:p>
        </p:txBody>
      </p:sp>
      <p:pic>
        <p:nvPicPr>
          <p:cNvPr id="11" name="Picture 54" descr="シャキ"/>
          <p:cNvPicPr>
            <a:picLocks noChangeAspect="1" noChangeArrowheads="1"/>
          </p:cNvPicPr>
          <p:nvPr/>
        </p:nvPicPr>
        <p:blipFill>
          <a:blip r:embed="rId3" cstate="print"/>
          <a:srcRect/>
          <a:stretch>
            <a:fillRect/>
          </a:stretch>
        </p:blipFill>
        <p:spPr bwMode="auto">
          <a:xfrm flipH="1">
            <a:off x="4211960" y="5157192"/>
            <a:ext cx="984250" cy="1100137"/>
          </a:xfrm>
          <a:prstGeom prst="rect">
            <a:avLst/>
          </a:prstGeom>
          <a:solidFill>
            <a:schemeClr val="tx1">
              <a:lumMod val="75000"/>
            </a:schemeClr>
          </a:solidFill>
          <a:ln w="9525">
            <a:noFill/>
            <a:miter lim="800000"/>
            <a:headEnd/>
            <a:tailEnd/>
          </a:ln>
        </p:spPr>
      </p:pic>
      <p:grpSp>
        <p:nvGrpSpPr>
          <p:cNvPr id="12" name="グループ化 11"/>
          <p:cNvGrpSpPr/>
          <p:nvPr/>
        </p:nvGrpSpPr>
        <p:grpSpPr>
          <a:xfrm>
            <a:off x="107504" y="4509120"/>
            <a:ext cx="3816424" cy="2348880"/>
            <a:chOff x="107504" y="4509120"/>
            <a:chExt cx="3816424" cy="2348880"/>
          </a:xfrm>
        </p:grpSpPr>
        <p:sp>
          <p:nvSpPr>
            <p:cNvPr id="13" name="角丸四角形 12"/>
            <p:cNvSpPr/>
            <p:nvPr/>
          </p:nvSpPr>
          <p:spPr>
            <a:xfrm>
              <a:off x="107504" y="4509120"/>
              <a:ext cx="3816424" cy="234888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4" cstate="print"/>
            <a:srcRect/>
            <a:stretch>
              <a:fillRect/>
            </a:stretch>
          </p:blipFill>
          <p:spPr bwMode="auto">
            <a:xfrm>
              <a:off x="251520" y="4867978"/>
              <a:ext cx="1656184" cy="1873389"/>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2123728" y="4941168"/>
              <a:ext cx="1571279" cy="1666508"/>
            </a:xfrm>
            <a:prstGeom prst="rect">
              <a:avLst/>
            </a:prstGeom>
            <a:noFill/>
            <a:ln w="9525">
              <a:noFill/>
              <a:miter lim="800000"/>
              <a:headEnd/>
              <a:tailEnd/>
            </a:ln>
          </p:spPr>
        </p:pic>
        <p:sp>
          <p:nvSpPr>
            <p:cNvPr id="16" name="テキスト ボックス 15"/>
            <p:cNvSpPr txBox="1"/>
            <p:nvPr/>
          </p:nvSpPr>
          <p:spPr>
            <a:xfrm>
              <a:off x="1331640" y="4509120"/>
              <a:ext cx="1656184" cy="369332"/>
            </a:xfrm>
            <a:prstGeom prst="rect">
              <a:avLst/>
            </a:prstGeom>
            <a:noFill/>
          </p:spPr>
          <p:txBody>
            <a:bodyPr wrap="square" rtlCol="0">
              <a:spAutoFit/>
            </a:bodyPr>
            <a:lstStyle/>
            <a:p>
              <a:r>
                <a:rPr kumimoji="1" lang="en-US" altLang="ja-JP" dirty="0" smtClean="0"/>
                <a:t>Web </a:t>
              </a:r>
              <a:r>
                <a:rPr kumimoji="1" lang="ja-JP" altLang="en-US" dirty="0" smtClean="0"/>
                <a:t>ポータル</a:t>
              </a:r>
              <a:endParaRPr kumimoji="1" lang="ja-JP" altLang="en-US" dirty="0"/>
            </a:p>
          </p:txBody>
        </p:sp>
      </p:grpSp>
      <p:sp>
        <p:nvSpPr>
          <p:cNvPr id="17" name="テキスト ボックス 16"/>
          <p:cNvSpPr txBox="1"/>
          <p:nvPr/>
        </p:nvSpPr>
        <p:spPr>
          <a:xfrm>
            <a:off x="1457184" y="2311880"/>
            <a:ext cx="2097468" cy="369332"/>
          </a:xfrm>
          <a:prstGeom prst="rect">
            <a:avLst/>
          </a:prstGeom>
          <a:noFill/>
        </p:spPr>
        <p:txBody>
          <a:bodyPr wrap="square" rtlCol="0">
            <a:spAutoFit/>
          </a:bodyPr>
          <a:lstStyle/>
          <a:p>
            <a:r>
              <a:rPr lang="ja-JP" altLang="en-US" dirty="0" smtClean="0"/>
              <a:t>データサービス</a:t>
            </a:r>
            <a:endParaRPr kumimoji="1" lang="ja-JP" altLang="en-US" dirty="0"/>
          </a:p>
        </p:txBody>
      </p:sp>
      <p:grpSp>
        <p:nvGrpSpPr>
          <p:cNvPr id="18" name="グループ化 17"/>
          <p:cNvGrpSpPr/>
          <p:nvPr/>
        </p:nvGrpSpPr>
        <p:grpSpPr>
          <a:xfrm>
            <a:off x="4427984" y="1988840"/>
            <a:ext cx="3744416" cy="1872208"/>
            <a:chOff x="4427984" y="1988840"/>
            <a:chExt cx="3744416" cy="1872208"/>
          </a:xfrm>
        </p:grpSpPr>
        <p:grpSp>
          <p:nvGrpSpPr>
            <p:cNvPr id="19" name="グループ化 29"/>
            <p:cNvGrpSpPr/>
            <p:nvPr/>
          </p:nvGrpSpPr>
          <p:grpSpPr>
            <a:xfrm>
              <a:off x="4427984" y="1988840"/>
              <a:ext cx="3744416" cy="1872208"/>
              <a:chOff x="4355976" y="2060848"/>
              <a:chExt cx="3744416" cy="1872208"/>
            </a:xfrm>
          </p:grpSpPr>
          <p:sp>
            <p:nvSpPr>
              <p:cNvPr id="21" name="角丸四角形 20"/>
              <p:cNvSpPr/>
              <p:nvPr/>
            </p:nvSpPr>
            <p:spPr>
              <a:xfrm>
                <a:off x="4355976" y="2060848"/>
                <a:ext cx="3744416" cy="18722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57"/>
              <p:cNvGrpSpPr>
                <a:grpSpLocks/>
              </p:cNvGrpSpPr>
              <p:nvPr/>
            </p:nvGrpSpPr>
            <p:grpSpPr bwMode="auto">
              <a:xfrm>
                <a:off x="4571995" y="2276872"/>
                <a:ext cx="1566861" cy="506413"/>
                <a:chOff x="6858016" y="5652508"/>
                <a:chExt cx="2149484" cy="731837"/>
              </a:xfrm>
            </p:grpSpPr>
            <p:pic>
              <p:nvPicPr>
                <p:cNvPr id="31"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32"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3"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3" name="グループ化 57"/>
              <p:cNvGrpSpPr>
                <a:grpSpLocks/>
              </p:cNvGrpSpPr>
              <p:nvPr/>
            </p:nvGrpSpPr>
            <p:grpSpPr bwMode="auto">
              <a:xfrm>
                <a:off x="6444203" y="2492896"/>
                <a:ext cx="1566861" cy="506413"/>
                <a:chOff x="6858016" y="5652508"/>
                <a:chExt cx="2149484" cy="731837"/>
              </a:xfrm>
            </p:grpSpPr>
            <p:pic>
              <p:nvPicPr>
                <p:cNvPr id="28"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9"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0"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4" name="グループ化 57"/>
              <p:cNvGrpSpPr>
                <a:grpSpLocks/>
              </p:cNvGrpSpPr>
              <p:nvPr/>
            </p:nvGrpSpPr>
            <p:grpSpPr bwMode="auto">
              <a:xfrm>
                <a:off x="4932035" y="3284984"/>
                <a:ext cx="1566861" cy="506413"/>
                <a:chOff x="6858016" y="5652508"/>
                <a:chExt cx="2149484" cy="731837"/>
              </a:xfrm>
            </p:grpSpPr>
            <p:pic>
              <p:nvPicPr>
                <p:cNvPr id="25"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6"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27"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sp>
          <p:nvSpPr>
            <p:cNvPr id="20" name="テキスト ボックス 19"/>
            <p:cNvSpPr txBox="1"/>
            <p:nvPr/>
          </p:nvSpPr>
          <p:spPr>
            <a:xfrm>
              <a:off x="4644008" y="2780928"/>
              <a:ext cx="1584176" cy="369332"/>
            </a:xfrm>
            <a:prstGeom prst="rect">
              <a:avLst/>
            </a:prstGeom>
            <a:noFill/>
          </p:spPr>
          <p:txBody>
            <a:bodyPr wrap="square" rtlCol="0">
              <a:spAutoFit/>
            </a:bodyPr>
            <a:lstStyle/>
            <a:p>
              <a:r>
                <a:rPr lang="ja-JP" altLang="en-US" dirty="0" smtClean="0"/>
                <a:t>解析サービス</a:t>
              </a:r>
              <a:endParaRPr kumimoji="1" lang="ja-JP" altLang="en-US" dirty="0"/>
            </a:p>
          </p:txBody>
        </p:sp>
      </p:grpSp>
      <p:sp>
        <p:nvSpPr>
          <p:cNvPr id="34" name="上下矢印 33"/>
          <p:cNvSpPr/>
          <p:nvPr/>
        </p:nvSpPr>
        <p:spPr>
          <a:xfrm>
            <a:off x="2096020" y="4095544"/>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下矢印 34"/>
          <p:cNvSpPr/>
          <p:nvPr/>
        </p:nvSpPr>
        <p:spPr>
          <a:xfrm rot="3797903">
            <a:off x="4302868" y="3491760"/>
            <a:ext cx="394246" cy="159083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上下矢印 35"/>
          <p:cNvSpPr/>
          <p:nvPr/>
        </p:nvSpPr>
        <p:spPr>
          <a:xfrm>
            <a:off x="6300192" y="3861048"/>
            <a:ext cx="360040" cy="360040"/>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6878130">
            <a:off x="4554808" y="3491855"/>
            <a:ext cx="357880" cy="1577063"/>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下矢印 37"/>
          <p:cNvSpPr/>
          <p:nvPr/>
        </p:nvSpPr>
        <p:spPr>
          <a:xfrm rot="5400000">
            <a:off x="4057768" y="2816932"/>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下矢印 38"/>
          <p:cNvSpPr/>
          <p:nvPr/>
        </p:nvSpPr>
        <p:spPr>
          <a:xfrm rot="5400000">
            <a:off x="3815916" y="5481228"/>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5148064" y="4211661"/>
            <a:ext cx="3880644" cy="2592288"/>
            <a:chOff x="5192364" y="4211661"/>
            <a:chExt cx="3880644" cy="2592288"/>
          </a:xfrm>
        </p:grpSpPr>
        <p:sp>
          <p:nvSpPr>
            <p:cNvPr id="41" name="角丸四角形 40"/>
            <p:cNvSpPr/>
            <p:nvPr/>
          </p:nvSpPr>
          <p:spPr>
            <a:xfrm>
              <a:off x="5436096" y="4211661"/>
              <a:ext cx="3636912" cy="259228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4"/>
            <p:cNvPicPr>
              <a:picLocks noChangeAspect="1" noChangeArrowheads="1"/>
            </p:cNvPicPr>
            <p:nvPr/>
          </p:nvPicPr>
          <p:blipFill>
            <a:blip r:embed="rId7" cstate="print"/>
            <a:srcRect/>
            <a:stretch>
              <a:fillRect/>
            </a:stretch>
          </p:blipFill>
          <p:spPr bwMode="auto">
            <a:xfrm>
              <a:off x="5796136" y="5085184"/>
              <a:ext cx="1590218" cy="1628876"/>
            </a:xfrm>
            <a:prstGeom prst="rect">
              <a:avLst/>
            </a:prstGeom>
            <a:noFill/>
            <a:ln w="9525">
              <a:noFill/>
              <a:miter lim="800000"/>
              <a:headEnd/>
              <a:tailEnd/>
            </a:ln>
          </p:spPr>
        </p:pic>
        <p:pic>
          <p:nvPicPr>
            <p:cNvPr id="43" name="Picture 6"/>
            <p:cNvPicPr>
              <a:picLocks noChangeAspect="1" noChangeArrowheads="1"/>
            </p:cNvPicPr>
            <p:nvPr/>
          </p:nvPicPr>
          <p:blipFill>
            <a:blip r:embed="rId8" cstate="print"/>
            <a:srcRect/>
            <a:stretch>
              <a:fillRect/>
            </a:stretch>
          </p:blipFill>
          <p:spPr bwMode="auto">
            <a:xfrm>
              <a:off x="6804248" y="4365104"/>
              <a:ext cx="1319583" cy="1522046"/>
            </a:xfrm>
            <a:prstGeom prst="rect">
              <a:avLst/>
            </a:prstGeom>
            <a:noFill/>
            <a:ln w="9525">
              <a:noFill/>
              <a:miter lim="800000"/>
              <a:headEnd/>
              <a:tailEnd/>
            </a:ln>
          </p:spPr>
        </p:pic>
        <p:pic>
          <p:nvPicPr>
            <p:cNvPr id="44" name="Picture 7"/>
            <p:cNvPicPr>
              <a:picLocks noChangeAspect="1" noChangeArrowheads="1"/>
            </p:cNvPicPr>
            <p:nvPr/>
          </p:nvPicPr>
          <p:blipFill>
            <a:blip r:embed="rId9" cstate="print"/>
            <a:srcRect/>
            <a:stretch>
              <a:fillRect/>
            </a:stretch>
          </p:blipFill>
          <p:spPr bwMode="auto">
            <a:xfrm>
              <a:off x="7452320" y="5301208"/>
              <a:ext cx="1354763" cy="1314042"/>
            </a:xfrm>
            <a:prstGeom prst="rect">
              <a:avLst/>
            </a:prstGeom>
            <a:noFill/>
            <a:ln w="9525">
              <a:noFill/>
              <a:miter lim="800000"/>
              <a:headEnd/>
              <a:tailEnd/>
            </a:ln>
          </p:spPr>
        </p:pic>
        <p:sp>
          <p:nvSpPr>
            <p:cNvPr id="45" name="テキスト ボックス 44"/>
            <p:cNvSpPr txBox="1"/>
            <p:nvPr/>
          </p:nvSpPr>
          <p:spPr>
            <a:xfrm>
              <a:off x="5436096" y="4365104"/>
              <a:ext cx="1584176" cy="646331"/>
            </a:xfrm>
            <a:prstGeom prst="rect">
              <a:avLst/>
            </a:prstGeom>
            <a:noFill/>
          </p:spPr>
          <p:txBody>
            <a:bodyPr wrap="square" rtlCol="0">
              <a:spAutoFit/>
            </a:bodyPr>
            <a:lstStyle/>
            <a:p>
              <a:r>
                <a:rPr kumimoji="1" lang="ja-JP" altLang="en-US" dirty="0" smtClean="0"/>
                <a:t>アプリケーション</a:t>
              </a:r>
              <a:endParaRPr kumimoji="1" lang="ja-JP" altLang="en-US" dirty="0"/>
            </a:p>
          </p:txBody>
        </p:sp>
        <p:sp>
          <p:nvSpPr>
            <p:cNvPr id="46" name="上下矢印 45"/>
            <p:cNvSpPr/>
            <p:nvPr/>
          </p:nvSpPr>
          <p:spPr>
            <a:xfrm rot="5400000">
              <a:off x="5228368" y="5471992"/>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上下矢印 46"/>
          <p:cNvSpPr/>
          <p:nvPr/>
        </p:nvSpPr>
        <p:spPr>
          <a:xfrm rot="8773516">
            <a:off x="4075048" y="3969599"/>
            <a:ext cx="340457" cy="1292505"/>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上下矢印 47"/>
          <p:cNvSpPr/>
          <p:nvPr/>
        </p:nvSpPr>
        <p:spPr>
          <a:xfrm rot="12241365">
            <a:off x="4957483" y="3801080"/>
            <a:ext cx="350417" cy="1418213"/>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コンテンツ プレースホルダ 2"/>
          <p:cNvSpPr txBox="1">
            <a:spLocks/>
          </p:cNvSpPr>
          <p:nvPr/>
        </p:nvSpPr>
        <p:spPr>
          <a:xfrm>
            <a:off x="140398" y="807834"/>
            <a:ext cx="8927976" cy="1440160"/>
          </a:xfrm>
          <a:prstGeom prst="rect">
            <a:avLst/>
          </a:prstGeom>
        </p:spPr>
        <p:txBody>
          <a:bodyPr vert="horz">
            <a:normAutofit/>
          </a:bodyPr>
          <a:lstStyle/>
          <a:p>
            <a:pPr marL="0" marR="0" lvl="0" indent="0" algn="l" defTabSz="914400" rtl="0" eaLnBrk="1" fontAlgn="auto" latinLnBrk="0" hangingPunct="1">
              <a:lnSpc>
                <a:spcPct val="100000"/>
              </a:lnSpc>
              <a:spcBef>
                <a:spcPts val="1800"/>
              </a:spcBef>
              <a:spcAft>
                <a:spcPts val="0"/>
              </a:spcAft>
              <a:buClr>
                <a:srgbClr val="FFC000"/>
              </a:buClr>
              <a:buSzPct val="80000"/>
              <a:buFont typeface="Wingdings 2"/>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天文データベースの公開方式の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国際標準</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を定義することにより、より高度なネットワーク経由での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データ共有</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を可能にし、効率的な研究の支援をするシステム</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ts val="1200"/>
              </a:spcBef>
              <a:spcAft>
                <a:spcPts val="0"/>
              </a:spcAft>
              <a:buClr>
                <a:srgbClr val="FFC000"/>
              </a:buClr>
              <a:buSzPct val="80000"/>
              <a:buFont typeface="Wingdings 2"/>
              <a:buNone/>
              <a:tabLst/>
              <a:defRPr/>
            </a:pPr>
            <a:endParaRPr kumimoji="1" lang="ja-JP"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日付プレースホルダ 52"/>
          <p:cNvSpPr>
            <a:spLocks noGrp="1"/>
          </p:cNvSpPr>
          <p:nvPr>
            <p:ph type="dt" sz="half" idx="10"/>
          </p:nvPr>
        </p:nvSpPr>
        <p:spPr/>
        <p:txBody>
          <a:bodyPr/>
          <a:lstStyle/>
          <a:p>
            <a:r>
              <a:rPr kumimoji="1" lang="en-US" altLang="ja-JP" smtClean="0"/>
              <a:t>2015/2/26</a:t>
            </a:r>
            <a:endParaRPr kumimoji="1" lang="ja-JP" altLang="en-US" dirty="0"/>
          </a:p>
        </p:txBody>
      </p:sp>
      <p:sp>
        <p:nvSpPr>
          <p:cNvPr id="54" name="スライド番号プレースホルダ 53"/>
          <p:cNvSpPr>
            <a:spLocks noGrp="1"/>
          </p:cNvSpPr>
          <p:nvPr>
            <p:ph type="sldNum" sz="quarter" idx="12"/>
          </p:nvPr>
        </p:nvSpPr>
        <p:spPr/>
        <p:txBody>
          <a:bodyPr/>
          <a:lstStyle/>
          <a:p>
            <a:fld id="{69D0420D-7E6B-4B7A-A1BC-5F5E3100B77F}" type="slidenum">
              <a:rPr kumimoji="1" lang="ja-JP" altLang="en-US" smtClean="0"/>
              <a:pPr/>
              <a:t>13</a:t>
            </a:fld>
            <a:endParaRPr kumimoji="1" lang="ja-JP" altLang="en-US"/>
          </a:p>
        </p:txBody>
      </p:sp>
      <p:sp>
        <p:nvSpPr>
          <p:cNvPr id="55" name="フッター プレースホルダ 5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dissolve">
                                      <p:cBhvr>
                                        <p:cTn id="18" dur="500"/>
                                        <p:tgtEl>
                                          <p:spTgt spid="4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792088"/>
          </a:xfrm>
        </p:spPr>
        <p:txBody>
          <a:bodyPr>
            <a:normAutofit/>
          </a:bodyPr>
          <a:lstStyle/>
          <a:p>
            <a:pPr>
              <a:defRPr/>
            </a:pPr>
            <a:r>
              <a:rPr lang="en-US" altLang="ja-JP" sz="2800" b="1" dirty="0" smtClean="0">
                <a:latin typeface="メイリオ" pitchFamily="50" charset="-128"/>
                <a:ea typeface="メイリオ" pitchFamily="50" charset="-128"/>
                <a:cs typeface="メイリオ" pitchFamily="50" charset="-128"/>
              </a:rPr>
              <a:t>International Virtual Observatory Alliance</a:t>
            </a:r>
            <a:endParaRPr lang="ja-JP" altLang="en-US" sz="2800" b="1" dirty="0">
              <a:latin typeface="メイリオ" pitchFamily="50" charset="-128"/>
              <a:ea typeface="メイリオ" pitchFamily="50" charset="-128"/>
              <a:cs typeface="メイリオ" pitchFamily="50" charset="-128"/>
            </a:endParaRPr>
          </a:p>
        </p:txBody>
      </p:sp>
      <p:sp>
        <p:nvSpPr>
          <p:cNvPr id="5" name="テキスト ボックス 4"/>
          <p:cNvSpPr txBox="1">
            <a:spLocks noChangeArrowheads="1"/>
          </p:cNvSpPr>
          <p:nvPr/>
        </p:nvSpPr>
        <p:spPr bwMode="auto">
          <a:xfrm>
            <a:off x="161764" y="894670"/>
            <a:ext cx="8964488" cy="2708434"/>
          </a:xfrm>
          <a:prstGeom prst="rect">
            <a:avLst/>
          </a:prstGeom>
          <a:noFill/>
          <a:ln w="9525">
            <a:noFill/>
            <a:miter lim="800000"/>
            <a:headEnd/>
            <a:tailEnd/>
          </a:ln>
        </p:spPr>
        <p:txBody>
          <a:bodyPr wrap="square">
            <a:spAutoFit/>
          </a:bodyPr>
          <a:lstStyle/>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2002</a:t>
            </a:r>
            <a:r>
              <a:rPr lang="ja-JP" altLang="en-US" sz="2800" dirty="0" smtClean="0">
                <a:latin typeface="メイリオ" pitchFamily="50" charset="-128"/>
                <a:ea typeface="メイリオ" pitchFamily="50" charset="-128"/>
                <a:cs typeface="メイリオ" pitchFamily="50" charset="-128"/>
              </a:rPr>
              <a:t>年に結成</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smtClean="0">
                <a:latin typeface="メイリオ" pitchFamily="50" charset="-128"/>
                <a:ea typeface="メイリオ" pitchFamily="50" charset="-128"/>
                <a:cs typeface="メイリオ" pitchFamily="50" charset="-128"/>
              </a:rPr>
              <a:t>世界各国 </a:t>
            </a:r>
            <a:r>
              <a:rPr lang="en-US" altLang="ja-JP" sz="2800" dirty="0" smtClean="0">
                <a:solidFill>
                  <a:srgbClr val="FFC000"/>
                </a:solidFill>
                <a:latin typeface="メイリオ" pitchFamily="50" charset="-128"/>
                <a:ea typeface="メイリオ" pitchFamily="50" charset="-128"/>
                <a:cs typeface="メイリオ" pitchFamily="50" charset="-128"/>
              </a:rPr>
              <a:t>21 </a:t>
            </a:r>
            <a:r>
              <a:rPr lang="en-US" altLang="ja-JP" sz="2800" dirty="0">
                <a:solidFill>
                  <a:srgbClr val="FFC000"/>
                </a:solidFill>
                <a:latin typeface="メイリオ" pitchFamily="50" charset="-128"/>
                <a:ea typeface="メイリオ" pitchFamily="50" charset="-128"/>
                <a:cs typeface="メイリオ" pitchFamily="50" charset="-128"/>
              </a:rPr>
              <a:t>VO </a:t>
            </a:r>
            <a:r>
              <a:rPr lang="ja-JP" altLang="en-US" sz="2800" dirty="0">
                <a:solidFill>
                  <a:srgbClr val="FFC000"/>
                </a:solidFill>
                <a:latin typeface="メイリオ" pitchFamily="50" charset="-128"/>
                <a:ea typeface="メイリオ" pitchFamily="50" charset="-128"/>
                <a:cs typeface="メイリオ" pitchFamily="50" charset="-128"/>
              </a:rPr>
              <a:t>プロジェクト</a:t>
            </a:r>
            <a:r>
              <a:rPr lang="ja-JP" altLang="en-US" sz="2800" dirty="0">
                <a:latin typeface="メイリオ" pitchFamily="50" charset="-128"/>
                <a:ea typeface="メイリオ" pitchFamily="50" charset="-128"/>
                <a:cs typeface="メイリオ" pitchFamily="50" charset="-128"/>
              </a:rPr>
              <a:t>が参加</a:t>
            </a:r>
            <a:endParaRPr lang="en-US" altLang="ja-JP" sz="2800" dirty="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a:solidFill>
                  <a:srgbClr val="FFC000"/>
                </a:solidFill>
                <a:latin typeface="メイリオ" pitchFamily="50" charset="-128"/>
                <a:ea typeface="メイリオ" pitchFamily="50" charset="-128"/>
                <a:cs typeface="メイリオ" pitchFamily="50" charset="-128"/>
              </a:rPr>
              <a:t>天文</a:t>
            </a:r>
            <a:r>
              <a:rPr lang="ja-JP" altLang="en-US" sz="2800" dirty="0" smtClean="0">
                <a:solidFill>
                  <a:srgbClr val="FFC000"/>
                </a:solidFill>
                <a:latin typeface="メイリオ" pitchFamily="50" charset="-128"/>
                <a:ea typeface="メイリオ" pitchFamily="50" charset="-128"/>
                <a:cs typeface="メイリオ" pitchFamily="50" charset="-128"/>
              </a:rPr>
              <a:t>データの共有</a:t>
            </a:r>
            <a:r>
              <a:rPr lang="ja-JP" altLang="en-US" sz="2800" dirty="0" smtClean="0">
                <a:latin typeface="メイリオ" pitchFamily="50" charset="-128"/>
                <a:ea typeface="メイリオ" pitchFamily="50" charset="-128"/>
                <a:cs typeface="メイリオ" pitchFamily="50" charset="-128"/>
              </a:rPr>
              <a:t>をより効率的</a:t>
            </a:r>
            <a:r>
              <a:rPr lang="ja-JP" altLang="en-US" sz="2800" dirty="0">
                <a:latin typeface="メイリオ" pitchFamily="50" charset="-128"/>
                <a:ea typeface="メイリオ" pitchFamily="50" charset="-128"/>
                <a:cs typeface="メイリオ" pitchFamily="50" charset="-128"/>
              </a:rPr>
              <a:t>に行うため</a:t>
            </a:r>
            <a:r>
              <a:rPr lang="ja-JP" altLang="en-US" sz="2800" dirty="0" smtClean="0">
                <a:latin typeface="メイリオ" pitchFamily="50" charset="-128"/>
                <a:ea typeface="メイリオ" pitchFamily="50" charset="-128"/>
                <a:cs typeface="メイリオ" pitchFamily="50" charset="-128"/>
              </a:rPr>
              <a:t>の標準仕様策定団体</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VO</a:t>
            </a:r>
            <a:r>
              <a:rPr lang="ja-JP" altLang="en-US" sz="2800" dirty="0" smtClean="0">
                <a:latin typeface="メイリオ" pitchFamily="50" charset="-128"/>
                <a:ea typeface="メイリオ" pitchFamily="50" charset="-128"/>
                <a:cs typeface="メイリオ" pitchFamily="50" charset="-128"/>
              </a:rPr>
              <a:t>標準に対応したアプリケーションの開発なども</a:t>
            </a:r>
            <a:endParaRPr lang="en-US" altLang="ja-JP" sz="2800" dirty="0" smtClean="0">
              <a:latin typeface="メイリオ" pitchFamily="50" charset="-128"/>
              <a:ea typeface="メイリオ" pitchFamily="50" charset="-128"/>
              <a:cs typeface="メイリオ" pitchFamily="50" charset="-128"/>
            </a:endParaRPr>
          </a:p>
        </p:txBody>
      </p:sp>
      <p:sp>
        <p:nvSpPr>
          <p:cNvPr id="15" name="日付プレースホルダ 14"/>
          <p:cNvSpPr>
            <a:spLocks noGrp="1"/>
          </p:cNvSpPr>
          <p:nvPr>
            <p:ph type="dt" sz="half" idx="10"/>
          </p:nvPr>
        </p:nvSpPr>
        <p:spPr/>
        <p:txBody>
          <a:bodyPr/>
          <a:lstStyle/>
          <a:p>
            <a:r>
              <a:rPr kumimoji="1" lang="en-US" altLang="ja-JP" smtClean="0"/>
              <a:t>2015/2/26</a:t>
            </a:r>
            <a:endParaRPr kumimoji="1" lang="ja-JP" altLang="en-US" dirty="0"/>
          </a:p>
        </p:txBody>
      </p:sp>
      <p:sp>
        <p:nvSpPr>
          <p:cNvPr id="16" name="スライド番号プレースホルダ 15"/>
          <p:cNvSpPr>
            <a:spLocks noGrp="1"/>
          </p:cNvSpPr>
          <p:nvPr>
            <p:ph type="sldNum" sz="quarter" idx="12"/>
          </p:nvPr>
        </p:nvSpPr>
        <p:spPr/>
        <p:txBody>
          <a:bodyPr/>
          <a:lstStyle/>
          <a:p>
            <a:fld id="{69D0420D-7E6B-4B7A-A1BC-5F5E3100B77F}" type="slidenum">
              <a:rPr kumimoji="1" lang="ja-JP" altLang="en-US" smtClean="0"/>
              <a:pPr/>
              <a:t>14</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3" name="正方形/長方形 2"/>
          <p:cNvSpPr/>
          <p:nvPr/>
        </p:nvSpPr>
        <p:spPr>
          <a:xfrm>
            <a:off x="323528" y="4528939"/>
            <a:ext cx="3968715" cy="523220"/>
          </a:xfrm>
          <a:prstGeom prst="rect">
            <a:avLst/>
          </a:prstGeom>
        </p:spPr>
        <p:txBody>
          <a:bodyPr wrap="none">
            <a:spAutoFit/>
          </a:bodyPr>
          <a:lstStyle/>
          <a:p>
            <a:pPr marL="179388" indent="-179388" algn="ctr">
              <a:spcBef>
                <a:spcPts val="1200"/>
              </a:spcBef>
            </a:pPr>
            <a:r>
              <a:rPr lang="en-US" altLang="ja-JP" sz="2800" dirty="0">
                <a:latin typeface="メイリオ" pitchFamily="50" charset="-128"/>
                <a:ea typeface="メイリオ" pitchFamily="50" charset="-128"/>
                <a:cs typeface="メイリオ" pitchFamily="50" charset="-128"/>
                <a:hlinkClick r:id="rId3"/>
              </a:rPr>
              <a:t>http://www.ivoa.net/</a:t>
            </a:r>
            <a:endParaRPr lang="ja-JP" altLang="en-US" sz="2800" dirty="0">
              <a:latin typeface="メイリオ" pitchFamily="50" charset="-128"/>
              <a:ea typeface="メイリオ" pitchFamily="50" charset="-128"/>
              <a:cs typeface="メイリオ" pitchFamily="50" charset="-128"/>
            </a:endParaRPr>
          </a:p>
        </p:txBody>
      </p:sp>
      <p:pic>
        <p:nvPicPr>
          <p:cNvPr id="1026" name="Picture 2" descr="http://www.ivoa.net/about/member-logos/ivoa-memb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1008"/>
            <a:ext cx="4611102" cy="3254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45768" y="130304"/>
            <a:ext cx="7470648" cy="778416"/>
          </a:xfrm>
        </p:spPr>
        <p:txBody>
          <a:bodyPr>
            <a:noAutofit/>
          </a:bodyPr>
          <a:lstStyle/>
          <a:p>
            <a:pPr algn="ctr"/>
            <a:r>
              <a:rPr lang="en-US" altLang="ja-JP" sz="4800" b="1" dirty="0">
                <a:latin typeface="メイリオ" pitchFamily="50" charset="-128"/>
                <a:ea typeface="メイリオ" pitchFamily="50" charset="-128"/>
                <a:cs typeface="メイリオ" pitchFamily="50" charset="-128"/>
              </a:rPr>
              <a:t>VO </a:t>
            </a:r>
            <a:r>
              <a:rPr lang="en-US" altLang="ja-JP" sz="4800" b="1" dirty="0" smtClean="0">
                <a:latin typeface="メイリオ" pitchFamily="50" charset="-128"/>
                <a:ea typeface="メイリオ" pitchFamily="50" charset="-128"/>
                <a:cs typeface="メイリオ" pitchFamily="50" charset="-128"/>
              </a:rPr>
              <a:t>architecture</a:t>
            </a:r>
            <a:endParaRPr kumimoji="1" lang="ja-JP" altLang="en-US" sz="4800" b="1" dirty="0">
              <a:latin typeface="メイリオ" pitchFamily="50" charset="-128"/>
              <a:ea typeface="メイリオ" pitchFamily="50" charset="-128"/>
              <a:cs typeface="メイリオ" pitchFamily="50" charset="-128"/>
            </a:endParaRPr>
          </a:p>
        </p:txBody>
      </p:sp>
      <p:sp>
        <p:nvSpPr>
          <p:cNvPr id="2" name="日付プレースホルダー 1"/>
          <p:cNvSpPr>
            <a:spLocks noGrp="1"/>
          </p:cNvSpPr>
          <p:nvPr>
            <p:ph type="dt" sz="half" idx="10"/>
          </p:nvPr>
        </p:nvSpPr>
        <p:spPr/>
        <p:txBody>
          <a:bodyPr/>
          <a:lstStyle/>
          <a:p>
            <a:r>
              <a:rPr kumimoji="1" lang="en-US" altLang="ja-JP" smtClean="0"/>
              <a:t>2015/2/26</a:t>
            </a:r>
            <a:endParaRPr kumimoji="1" lang="ja-JP" altLang="en-US"/>
          </a:p>
        </p:txBody>
      </p:sp>
      <p:sp>
        <p:nvSpPr>
          <p:cNvPr id="4" name="スライド番号プレースホルダー 3"/>
          <p:cNvSpPr>
            <a:spLocks noGrp="1"/>
          </p:cNvSpPr>
          <p:nvPr>
            <p:ph type="sldNum" sz="quarter" idx="11"/>
          </p:nvPr>
        </p:nvSpPr>
        <p:spPr/>
        <p:txBody>
          <a:bodyPr/>
          <a:lstStyle/>
          <a:p>
            <a:fld id="{69D0420D-7E6B-4B7A-A1BC-5F5E3100B77F}" type="slidenum">
              <a:rPr kumimoji="1" lang="ja-JP" altLang="en-US" smtClean="0"/>
              <a:pPr/>
              <a:t>15</a:t>
            </a:fld>
            <a:endParaRPr kumimoji="1" lang="ja-JP" altLang="en-US"/>
          </a:p>
        </p:txBody>
      </p:sp>
      <p:sp>
        <p:nvSpPr>
          <p:cNvPr id="3" name="フッター プレースホルダー 2"/>
          <p:cNvSpPr>
            <a:spLocks noGrp="1"/>
          </p:cNvSpPr>
          <p:nvPr>
            <p:ph type="ftr" sz="quarter" idx="12"/>
          </p:nvPr>
        </p:nvSpPr>
        <p:spPr/>
        <p:txBody>
          <a:bodyPr/>
          <a:lstStyle/>
          <a:p>
            <a:r>
              <a:rPr kumimoji="1" lang="en-US" altLang="zh-TW" smtClean="0"/>
              <a:t>VO</a:t>
            </a:r>
            <a:r>
              <a:rPr kumimoji="1" lang="zh-TW" altLang="en-US" smtClean="0"/>
              <a:t>講習会２０１５如月</a:t>
            </a:r>
            <a:endParaRPr kumimoji="1" lang="ja-JP"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34915"/>
            <a:ext cx="7776864" cy="559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p:cNvGrpSpPr/>
          <p:nvPr/>
        </p:nvGrpSpPr>
        <p:grpSpPr>
          <a:xfrm>
            <a:off x="100673" y="1052736"/>
            <a:ext cx="2959159" cy="5314900"/>
            <a:chOff x="100673" y="1052736"/>
            <a:chExt cx="2959159" cy="5314900"/>
          </a:xfrm>
        </p:grpSpPr>
        <p:sp>
          <p:nvSpPr>
            <p:cNvPr id="8" name="角丸四角形 7"/>
            <p:cNvSpPr/>
            <p:nvPr/>
          </p:nvSpPr>
          <p:spPr>
            <a:xfrm>
              <a:off x="1547664" y="2564904"/>
              <a:ext cx="151216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0673" y="1052736"/>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サービスメタデータに関する規約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a:off x="654671" y="3573016"/>
              <a:ext cx="892993" cy="15822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6444208" y="1073788"/>
            <a:ext cx="2601576" cy="5314900"/>
            <a:chOff x="6444208" y="1073788"/>
            <a:chExt cx="2601576" cy="5314900"/>
          </a:xfrm>
        </p:grpSpPr>
        <p:sp>
          <p:nvSpPr>
            <p:cNvPr id="12" name="角丸四角形 11"/>
            <p:cNvSpPr/>
            <p:nvPr/>
          </p:nvSpPr>
          <p:spPr>
            <a:xfrm>
              <a:off x="6444208" y="2564904"/>
              <a:ext cx="79208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91786" y="1073788"/>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a:t>
              </a:r>
              <a:r>
                <a:rPr lang="ja-JP" altLang="en-US" sz="2400" dirty="0" smtClean="0">
                  <a:solidFill>
                    <a:srgbClr val="FF0000"/>
                  </a:solidFill>
                  <a:latin typeface="メイリオ" pitchFamily="50" charset="-128"/>
                  <a:ea typeface="メイリオ" pitchFamily="50" charset="-128"/>
                  <a:cs typeface="メイリオ" pitchFamily="50" charset="-128"/>
                </a:rPr>
                <a:t>の実装</a:t>
              </a:r>
              <a:r>
                <a:rPr kumimoji="1" lang="ja-JP" altLang="en-US" sz="2400" dirty="0" smtClean="0">
                  <a:solidFill>
                    <a:srgbClr val="FF0000"/>
                  </a:solidFill>
                  <a:latin typeface="メイリオ" pitchFamily="50" charset="-128"/>
                  <a:ea typeface="メイリオ" pitchFamily="50" charset="-128"/>
                  <a:cs typeface="メイリオ" pitchFamily="50" charset="-128"/>
                </a:rPr>
                <a:t>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4" name="直線矢印コネクタ 13"/>
            <p:cNvCxnSpPr/>
            <p:nvPr/>
          </p:nvCxnSpPr>
          <p:spPr>
            <a:xfrm flipH="1">
              <a:off x="7236296" y="2348880"/>
              <a:ext cx="1255490" cy="374246"/>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角丸四角形 16"/>
          <p:cNvSpPr/>
          <p:nvPr/>
        </p:nvSpPr>
        <p:spPr>
          <a:xfrm>
            <a:off x="3186733" y="2564904"/>
            <a:ext cx="3137842" cy="2664296"/>
          </a:xfrm>
          <a:prstGeom prst="roundRect">
            <a:avLst/>
          </a:prstGeom>
          <a:solidFill>
            <a:srgbClr val="FFC000">
              <a:alpha val="31000"/>
            </a:srgbClr>
          </a:solidFill>
          <a:ln w="38100">
            <a:solidFill>
              <a:srgbClr val="4F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2195736" y="1815554"/>
            <a:ext cx="1800200" cy="720449"/>
            <a:chOff x="2195736" y="1815554"/>
            <a:chExt cx="1800200" cy="720449"/>
          </a:xfrm>
        </p:grpSpPr>
        <p:sp>
          <p:nvSpPr>
            <p:cNvPr id="18" name="U ターン矢印 17"/>
            <p:cNvSpPr/>
            <p:nvPr/>
          </p:nvSpPr>
          <p:spPr>
            <a:xfrm>
              <a:off x="2195736" y="1844824"/>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2756009" y="1815554"/>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grpSp>
        <p:nvGrpSpPr>
          <p:cNvPr id="26" name="グループ化 25"/>
          <p:cNvGrpSpPr/>
          <p:nvPr/>
        </p:nvGrpSpPr>
        <p:grpSpPr>
          <a:xfrm>
            <a:off x="5134347" y="1816208"/>
            <a:ext cx="1800200" cy="729320"/>
            <a:chOff x="5134347" y="1816208"/>
            <a:chExt cx="1800200" cy="729320"/>
          </a:xfrm>
        </p:grpSpPr>
        <p:sp>
          <p:nvSpPr>
            <p:cNvPr id="19" name="U ターン矢印 18"/>
            <p:cNvSpPr/>
            <p:nvPr/>
          </p:nvSpPr>
          <p:spPr>
            <a:xfrm flipH="1">
              <a:off x="5134347" y="1854349"/>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5826219" y="1816208"/>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4701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269" y="-76203"/>
            <a:ext cx="8820472" cy="980728"/>
          </a:xfrm>
        </p:spPr>
        <p:txBody>
          <a:bodyPr>
            <a:normAutofit/>
          </a:bodyPr>
          <a:lstStyle/>
          <a:p>
            <a:pPr>
              <a:defRPr/>
            </a:pPr>
            <a:r>
              <a:rPr lang="ja-JP" altLang="en-US" sz="3600" b="1" dirty="0" smtClean="0">
                <a:latin typeface="メイリオ" pitchFamily="50" charset="-128"/>
                <a:ea typeface="メイリオ" pitchFamily="50" charset="-128"/>
                <a:cs typeface="メイリオ" pitchFamily="50" charset="-128"/>
              </a:rPr>
              <a:t>データサービスの公開と利用の仕組み</a:t>
            </a:r>
            <a:endParaRPr lang="ja-JP" altLang="en-US" sz="3600" b="1" dirty="0">
              <a:latin typeface="メイリオ" pitchFamily="50" charset="-128"/>
              <a:ea typeface="メイリオ" pitchFamily="50" charset="-128"/>
              <a:cs typeface="メイリオ" pitchFamily="50" charset="-128"/>
            </a:endParaRPr>
          </a:p>
        </p:txBody>
      </p:sp>
      <p:sp>
        <p:nvSpPr>
          <p:cNvPr id="4" name="Rectangle 2"/>
          <p:cNvSpPr txBox="1">
            <a:spLocks noRot="1" noChangeArrowheads="1"/>
          </p:cNvSpPr>
          <p:nvPr/>
        </p:nvSpPr>
        <p:spPr>
          <a:xfrm>
            <a:off x="928688" y="71438"/>
            <a:ext cx="7318375" cy="765175"/>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a:defRPr/>
            </a:pPr>
            <a:endParaRPr lang="en-US" altLang="ja-JP" sz="4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8436" name="Oval 4"/>
          <p:cNvSpPr>
            <a:spLocks noChangeArrowheads="1"/>
          </p:cNvSpPr>
          <p:nvPr/>
        </p:nvSpPr>
        <p:spPr bwMode="auto">
          <a:xfrm>
            <a:off x="3241675" y="990600"/>
            <a:ext cx="2592388" cy="2520950"/>
          </a:xfrm>
          <a:prstGeom prst="ellipse">
            <a:avLst/>
          </a:prstGeom>
          <a:solidFill>
            <a:srgbClr val="FF99CC">
              <a:alpha val="34901"/>
            </a:srgbClr>
          </a:solidFill>
          <a:ln w="9525">
            <a:solidFill>
              <a:schemeClr val="tx1"/>
            </a:solidFill>
            <a:round/>
            <a:headEnd/>
            <a:tailEnd/>
          </a:ln>
        </p:spPr>
        <p:txBody>
          <a:bodyPr wrap="none" anchor="ctr"/>
          <a:lstStyle/>
          <a:p>
            <a:endParaRPr lang="ja-JP" altLang="en-US"/>
          </a:p>
        </p:txBody>
      </p:sp>
      <p:sp>
        <p:nvSpPr>
          <p:cNvPr id="18437" name="Oval 5"/>
          <p:cNvSpPr>
            <a:spLocks noChangeArrowheads="1"/>
          </p:cNvSpPr>
          <p:nvPr/>
        </p:nvSpPr>
        <p:spPr bwMode="auto">
          <a:xfrm>
            <a:off x="6372225" y="2306638"/>
            <a:ext cx="2700338" cy="4032250"/>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8438" name="Oval 6"/>
          <p:cNvSpPr>
            <a:spLocks noChangeArrowheads="1"/>
          </p:cNvSpPr>
          <p:nvPr/>
        </p:nvSpPr>
        <p:spPr bwMode="auto">
          <a:xfrm>
            <a:off x="0" y="2997200"/>
            <a:ext cx="3419475" cy="3744913"/>
          </a:xfrm>
          <a:prstGeom prst="ellipse">
            <a:avLst/>
          </a:prstGeom>
          <a:solidFill>
            <a:srgbClr val="CCFFCC"/>
          </a:solidFill>
          <a:ln w="9525">
            <a:solidFill>
              <a:schemeClr val="tx1"/>
            </a:solidFill>
            <a:round/>
            <a:headEnd/>
            <a:tailEnd/>
          </a:ln>
        </p:spPr>
        <p:txBody>
          <a:bodyPr wrap="none" anchor="ctr"/>
          <a:lstStyle/>
          <a:p>
            <a:endParaRPr lang="ja-JP" altLang="en-US"/>
          </a:p>
        </p:txBody>
      </p:sp>
      <p:pic>
        <p:nvPicPr>
          <p:cNvPr id="18439" name="Picture 7" descr="j0197437"/>
          <p:cNvPicPr>
            <a:picLocks noChangeAspect="1" noChangeArrowheads="1"/>
          </p:cNvPicPr>
          <p:nvPr/>
        </p:nvPicPr>
        <p:blipFill>
          <a:blip r:embed="rId3" cstate="print"/>
          <a:srcRect/>
          <a:stretch>
            <a:fillRect/>
          </a:stretch>
        </p:blipFill>
        <p:spPr bwMode="auto">
          <a:xfrm>
            <a:off x="827088" y="3933825"/>
            <a:ext cx="668337" cy="868363"/>
          </a:xfrm>
          <a:prstGeom prst="rect">
            <a:avLst/>
          </a:prstGeom>
          <a:noFill/>
          <a:ln w="9525">
            <a:noFill/>
            <a:miter lim="800000"/>
            <a:headEnd/>
            <a:tailEnd/>
          </a:ln>
        </p:spPr>
      </p:pic>
      <p:pic>
        <p:nvPicPr>
          <p:cNvPr id="18440" name="Picture 8" descr="j0379769"/>
          <p:cNvPicPr>
            <a:picLocks noChangeAspect="1" noChangeArrowheads="1"/>
          </p:cNvPicPr>
          <p:nvPr/>
        </p:nvPicPr>
        <p:blipFill>
          <a:blip r:embed="rId4" cstate="print"/>
          <a:srcRect/>
          <a:stretch>
            <a:fillRect/>
          </a:stretch>
        </p:blipFill>
        <p:spPr bwMode="auto">
          <a:xfrm>
            <a:off x="3889375" y="1638300"/>
            <a:ext cx="1225550" cy="1270000"/>
          </a:xfrm>
          <a:prstGeom prst="rect">
            <a:avLst/>
          </a:prstGeom>
          <a:noFill/>
          <a:ln w="9525">
            <a:noFill/>
            <a:miter lim="800000"/>
            <a:headEnd/>
            <a:tailEnd/>
          </a:ln>
        </p:spPr>
      </p:pic>
      <p:pic>
        <p:nvPicPr>
          <p:cNvPr id="18441" name="Picture 9" descr="j0237459"/>
          <p:cNvPicPr>
            <a:picLocks noChangeAspect="1" noChangeArrowheads="1"/>
          </p:cNvPicPr>
          <p:nvPr/>
        </p:nvPicPr>
        <p:blipFill>
          <a:blip r:embed="rId5" cstate="print"/>
          <a:srcRect/>
          <a:stretch>
            <a:fillRect/>
          </a:stretch>
        </p:blipFill>
        <p:spPr bwMode="auto">
          <a:xfrm>
            <a:off x="5710238" y="2714625"/>
            <a:ext cx="433387" cy="504825"/>
          </a:xfrm>
          <a:prstGeom prst="rect">
            <a:avLst/>
          </a:prstGeom>
          <a:noFill/>
          <a:ln w="9525">
            <a:noFill/>
            <a:miter lim="800000"/>
            <a:headEnd/>
            <a:tailEnd/>
          </a:ln>
        </p:spPr>
      </p:pic>
      <p:pic>
        <p:nvPicPr>
          <p:cNvPr id="18442" name="Picture 10" descr="j0336898"/>
          <p:cNvPicPr>
            <a:picLocks noChangeAspect="1" noChangeArrowheads="1" noCrop="1"/>
          </p:cNvPicPr>
          <p:nvPr/>
        </p:nvPicPr>
        <p:blipFill>
          <a:blip r:embed="rId6" cstate="print"/>
          <a:srcRect/>
          <a:stretch>
            <a:fillRect/>
          </a:stretch>
        </p:blipFill>
        <p:spPr bwMode="auto">
          <a:xfrm>
            <a:off x="3530600" y="1495425"/>
            <a:ext cx="590550" cy="523875"/>
          </a:xfrm>
          <a:prstGeom prst="rect">
            <a:avLst/>
          </a:prstGeom>
          <a:noFill/>
          <a:ln w="9525">
            <a:noFill/>
            <a:miter lim="800000"/>
            <a:headEnd/>
            <a:tailEnd/>
          </a:ln>
        </p:spPr>
      </p:pic>
      <p:pic>
        <p:nvPicPr>
          <p:cNvPr id="18443" name="Picture 11" descr="j0237459"/>
          <p:cNvPicPr>
            <a:picLocks noChangeAspect="1" noChangeArrowheads="1"/>
          </p:cNvPicPr>
          <p:nvPr/>
        </p:nvPicPr>
        <p:blipFill>
          <a:blip r:embed="rId5" cstate="print"/>
          <a:srcRect/>
          <a:stretch>
            <a:fillRect/>
          </a:stretch>
        </p:blipFill>
        <p:spPr bwMode="auto">
          <a:xfrm>
            <a:off x="2667000" y="2514600"/>
            <a:ext cx="433388" cy="504825"/>
          </a:xfrm>
          <a:prstGeom prst="rect">
            <a:avLst/>
          </a:prstGeom>
          <a:noFill/>
          <a:ln w="9525">
            <a:noFill/>
            <a:miter lim="800000"/>
            <a:headEnd/>
            <a:tailEnd/>
          </a:ln>
        </p:spPr>
      </p:pic>
      <p:pic>
        <p:nvPicPr>
          <p:cNvPr id="18444" name="Picture 12" descr="j0371040"/>
          <p:cNvPicPr>
            <a:picLocks noChangeAspect="1" noChangeArrowheads="1"/>
          </p:cNvPicPr>
          <p:nvPr/>
        </p:nvPicPr>
        <p:blipFill>
          <a:blip r:embed="rId7" cstate="print"/>
          <a:srcRect/>
          <a:stretch>
            <a:fillRect/>
          </a:stretch>
        </p:blipFill>
        <p:spPr bwMode="auto">
          <a:xfrm>
            <a:off x="1009650" y="3892550"/>
            <a:ext cx="431800" cy="361950"/>
          </a:xfrm>
          <a:prstGeom prst="rect">
            <a:avLst/>
          </a:prstGeom>
          <a:noFill/>
          <a:ln w="9525">
            <a:noFill/>
            <a:miter lim="800000"/>
            <a:headEnd/>
            <a:tailEnd/>
          </a:ln>
        </p:spPr>
      </p:pic>
      <p:grpSp>
        <p:nvGrpSpPr>
          <p:cNvPr id="3" name="Group 13"/>
          <p:cNvGrpSpPr>
            <a:grpSpLocks/>
          </p:cNvGrpSpPr>
          <p:nvPr/>
        </p:nvGrpSpPr>
        <p:grpSpPr bwMode="auto">
          <a:xfrm>
            <a:off x="577850" y="5192713"/>
            <a:ext cx="1152525" cy="863600"/>
            <a:chOff x="4785" y="1344"/>
            <a:chExt cx="726" cy="544"/>
          </a:xfrm>
        </p:grpSpPr>
        <p:pic>
          <p:nvPicPr>
            <p:cNvPr id="18494" name="Picture 14"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5" name="AutoShape 15"/>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46" name="Picture 16" descr="j0197437"/>
          <p:cNvPicPr>
            <a:picLocks noChangeAspect="1" noChangeArrowheads="1"/>
          </p:cNvPicPr>
          <p:nvPr/>
        </p:nvPicPr>
        <p:blipFill>
          <a:blip r:embed="rId3" cstate="print"/>
          <a:srcRect/>
          <a:stretch>
            <a:fillRect/>
          </a:stretch>
        </p:blipFill>
        <p:spPr bwMode="auto">
          <a:xfrm>
            <a:off x="7789863" y="5029200"/>
            <a:ext cx="668337" cy="868363"/>
          </a:xfrm>
          <a:prstGeom prst="rect">
            <a:avLst/>
          </a:prstGeom>
          <a:noFill/>
          <a:ln w="9525">
            <a:noFill/>
            <a:miter lim="800000"/>
            <a:headEnd/>
            <a:tailEnd/>
          </a:ln>
        </p:spPr>
      </p:pic>
      <p:pic>
        <p:nvPicPr>
          <p:cNvPr id="18447" name="Picture 17" descr="JVO-pic"/>
          <p:cNvPicPr>
            <a:picLocks noChangeAspect="1" noChangeArrowheads="1"/>
          </p:cNvPicPr>
          <p:nvPr/>
        </p:nvPicPr>
        <p:blipFill>
          <a:blip r:embed="rId9" cstate="print"/>
          <a:srcRect/>
          <a:stretch>
            <a:fillRect/>
          </a:stretch>
        </p:blipFill>
        <p:spPr bwMode="auto">
          <a:xfrm>
            <a:off x="3833813" y="4852988"/>
            <a:ext cx="1219200" cy="950912"/>
          </a:xfrm>
          <a:prstGeom prst="rect">
            <a:avLst/>
          </a:prstGeom>
          <a:noFill/>
          <a:ln w="9525">
            <a:noFill/>
            <a:miter lim="800000"/>
            <a:headEnd/>
            <a:tailEnd/>
          </a:ln>
        </p:spPr>
      </p:pic>
      <p:pic>
        <p:nvPicPr>
          <p:cNvPr id="18448" name="Picture 18" descr="j0379769"/>
          <p:cNvPicPr>
            <a:picLocks noChangeAspect="1" noChangeArrowheads="1"/>
          </p:cNvPicPr>
          <p:nvPr/>
        </p:nvPicPr>
        <p:blipFill>
          <a:blip r:embed="rId4" cstate="print"/>
          <a:srcRect/>
          <a:stretch>
            <a:fillRect/>
          </a:stretch>
        </p:blipFill>
        <p:spPr bwMode="auto">
          <a:xfrm>
            <a:off x="6175375" y="2552700"/>
            <a:ext cx="739775" cy="766763"/>
          </a:xfrm>
          <a:prstGeom prst="rect">
            <a:avLst/>
          </a:prstGeom>
          <a:noFill/>
          <a:ln w="9525">
            <a:noFill/>
            <a:miter lim="800000"/>
            <a:headEnd/>
            <a:tailEnd/>
          </a:ln>
        </p:spPr>
      </p:pic>
      <p:pic>
        <p:nvPicPr>
          <p:cNvPr id="18449" name="Picture 19" descr="j0371040"/>
          <p:cNvPicPr>
            <a:picLocks noChangeAspect="1" noChangeArrowheads="1"/>
          </p:cNvPicPr>
          <p:nvPr/>
        </p:nvPicPr>
        <p:blipFill>
          <a:blip r:embed="rId7" cstate="print"/>
          <a:srcRect/>
          <a:stretch>
            <a:fillRect/>
          </a:stretch>
        </p:blipFill>
        <p:spPr bwMode="auto">
          <a:xfrm>
            <a:off x="1514475" y="4976813"/>
            <a:ext cx="431800" cy="361950"/>
          </a:xfrm>
          <a:prstGeom prst="rect">
            <a:avLst/>
          </a:prstGeom>
          <a:noFill/>
          <a:ln w="9525">
            <a:noFill/>
            <a:miter lim="800000"/>
            <a:headEnd/>
            <a:tailEnd/>
          </a:ln>
        </p:spPr>
      </p:pic>
      <p:grpSp>
        <p:nvGrpSpPr>
          <p:cNvPr id="5" name="Group 20"/>
          <p:cNvGrpSpPr>
            <a:grpSpLocks/>
          </p:cNvGrpSpPr>
          <p:nvPr/>
        </p:nvGrpSpPr>
        <p:grpSpPr bwMode="auto">
          <a:xfrm>
            <a:off x="7346950" y="2438400"/>
            <a:ext cx="1152525" cy="1079500"/>
            <a:chOff x="4377" y="1888"/>
            <a:chExt cx="726" cy="680"/>
          </a:xfrm>
        </p:grpSpPr>
        <p:grpSp>
          <p:nvGrpSpPr>
            <p:cNvPr id="6" name="Group 21"/>
            <p:cNvGrpSpPr>
              <a:grpSpLocks/>
            </p:cNvGrpSpPr>
            <p:nvPr/>
          </p:nvGrpSpPr>
          <p:grpSpPr bwMode="auto">
            <a:xfrm>
              <a:off x="4377" y="2024"/>
              <a:ext cx="726" cy="544"/>
              <a:chOff x="4785" y="1344"/>
              <a:chExt cx="726" cy="544"/>
            </a:xfrm>
          </p:grpSpPr>
          <p:pic>
            <p:nvPicPr>
              <p:cNvPr id="18492" name="Picture 22"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3" name="AutoShape 23"/>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91" name="Picture 24" descr="j0371040"/>
            <p:cNvPicPr>
              <a:picLocks noChangeAspect="1" noChangeArrowheads="1"/>
            </p:cNvPicPr>
            <p:nvPr/>
          </p:nvPicPr>
          <p:blipFill>
            <a:blip r:embed="rId7" cstate="print"/>
            <a:srcRect/>
            <a:stretch>
              <a:fillRect/>
            </a:stretch>
          </p:blipFill>
          <p:spPr bwMode="auto">
            <a:xfrm>
              <a:off x="4422" y="1888"/>
              <a:ext cx="272" cy="228"/>
            </a:xfrm>
            <a:prstGeom prst="rect">
              <a:avLst/>
            </a:prstGeom>
            <a:noFill/>
            <a:ln w="9525">
              <a:noFill/>
              <a:miter lim="800000"/>
              <a:headEnd/>
              <a:tailEnd/>
            </a:ln>
          </p:spPr>
        </p:pic>
      </p:grpSp>
      <p:grpSp>
        <p:nvGrpSpPr>
          <p:cNvPr id="7" name="Group 25"/>
          <p:cNvGrpSpPr>
            <a:grpSpLocks/>
          </p:cNvGrpSpPr>
          <p:nvPr/>
        </p:nvGrpSpPr>
        <p:grpSpPr bwMode="auto">
          <a:xfrm>
            <a:off x="7778750" y="3733800"/>
            <a:ext cx="1152525" cy="936625"/>
            <a:chOff x="4876" y="2568"/>
            <a:chExt cx="726" cy="590"/>
          </a:xfrm>
        </p:grpSpPr>
        <p:grpSp>
          <p:nvGrpSpPr>
            <p:cNvPr id="8" name="Group 26"/>
            <p:cNvGrpSpPr>
              <a:grpSpLocks/>
            </p:cNvGrpSpPr>
            <p:nvPr/>
          </p:nvGrpSpPr>
          <p:grpSpPr bwMode="auto">
            <a:xfrm>
              <a:off x="4876" y="2614"/>
              <a:ext cx="726" cy="544"/>
              <a:chOff x="4785" y="1344"/>
              <a:chExt cx="726" cy="544"/>
            </a:xfrm>
          </p:grpSpPr>
          <p:pic>
            <p:nvPicPr>
              <p:cNvPr id="18488" name="Picture 27"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89" name="AutoShape 28"/>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87" name="Picture 29" descr="j0371040"/>
            <p:cNvPicPr>
              <a:picLocks noChangeAspect="1" noChangeArrowheads="1"/>
            </p:cNvPicPr>
            <p:nvPr/>
          </p:nvPicPr>
          <p:blipFill>
            <a:blip r:embed="rId7" cstate="print"/>
            <a:srcRect/>
            <a:stretch>
              <a:fillRect/>
            </a:stretch>
          </p:blipFill>
          <p:spPr bwMode="auto">
            <a:xfrm>
              <a:off x="4921" y="2568"/>
              <a:ext cx="272" cy="228"/>
            </a:xfrm>
            <a:prstGeom prst="rect">
              <a:avLst/>
            </a:prstGeom>
            <a:noFill/>
            <a:ln w="9525">
              <a:noFill/>
              <a:miter lim="800000"/>
              <a:headEnd/>
              <a:tailEnd/>
            </a:ln>
          </p:spPr>
        </p:pic>
      </p:grpSp>
      <p:pic>
        <p:nvPicPr>
          <p:cNvPr id="18452" name="Picture 30" descr="j0371040"/>
          <p:cNvPicPr>
            <a:picLocks noChangeAspect="1" noChangeArrowheads="1"/>
          </p:cNvPicPr>
          <p:nvPr/>
        </p:nvPicPr>
        <p:blipFill>
          <a:blip r:embed="rId7" cstate="print"/>
          <a:srcRect/>
          <a:stretch>
            <a:fillRect/>
          </a:stretch>
        </p:blipFill>
        <p:spPr bwMode="auto">
          <a:xfrm>
            <a:off x="7637463" y="4876800"/>
            <a:ext cx="431800" cy="361950"/>
          </a:xfrm>
          <a:prstGeom prst="rect">
            <a:avLst/>
          </a:prstGeom>
          <a:noFill/>
          <a:ln w="9525">
            <a:noFill/>
            <a:miter lim="800000"/>
            <a:headEnd/>
            <a:tailEnd/>
          </a:ln>
        </p:spPr>
      </p:pic>
      <p:sp>
        <p:nvSpPr>
          <p:cNvPr id="18453" name="Line 31"/>
          <p:cNvSpPr>
            <a:spLocks noChangeShapeType="1"/>
          </p:cNvSpPr>
          <p:nvPr/>
        </p:nvSpPr>
        <p:spPr bwMode="auto">
          <a:xfrm flipV="1">
            <a:off x="1547813" y="3644900"/>
            <a:ext cx="431800" cy="217488"/>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4" name="Line 32"/>
          <p:cNvSpPr>
            <a:spLocks noChangeShapeType="1"/>
          </p:cNvSpPr>
          <p:nvPr/>
        </p:nvSpPr>
        <p:spPr bwMode="auto">
          <a:xfrm flipV="1">
            <a:off x="1763713" y="3824288"/>
            <a:ext cx="360362" cy="107950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5" name="Line 33"/>
          <p:cNvSpPr>
            <a:spLocks noChangeShapeType="1"/>
          </p:cNvSpPr>
          <p:nvPr/>
        </p:nvSpPr>
        <p:spPr bwMode="auto">
          <a:xfrm flipV="1">
            <a:off x="2743200" y="2359025"/>
            <a:ext cx="1074738" cy="841375"/>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6" name="Line 34"/>
          <p:cNvSpPr>
            <a:spLocks noChangeShapeType="1"/>
          </p:cNvSpPr>
          <p:nvPr/>
        </p:nvSpPr>
        <p:spPr bwMode="auto">
          <a:xfrm flipH="1" flipV="1">
            <a:off x="5105400" y="2362200"/>
            <a:ext cx="1143000" cy="228600"/>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7" name="Line 35"/>
          <p:cNvSpPr>
            <a:spLocks noChangeShapeType="1"/>
          </p:cNvSpPr>
          <p:nvPr/>
        </p:nvSpPr>
        <p:spPr bwMode="auto">
          <a:xfrm flipH="1" flipV="1">
            <a:off x="6915150" y="2887663"/>
            <a:ext cx="433388" cy="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8" name="Line 36"/>
          <p:cNvSpPr>
            <a:spLocks noChangeShapeType="1"/>
          </p:cNvSpPr>
          <p:nvPr/>
        </p:nvSpPr>
        <p:spPr bwMode="auto">
          <a:xfrm flipH="1" flipV="1">
            <a:off x="6842125" y="3319463"/>
            <a:ext cx="930275" cy="642937"/>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9" name="Line 37"/>
          <p:cNvSpPr>
            <a:spLocks noChangeShapeType="1"/>
          </p:cNvSpPr>
          <p:nvPr/>
        </p:nvSpPr>
        <p:spPr bwMode="auto">
          <a:xfrm flipV="1">
            <a:off x="4465638" y="2895600"/>
            <a:ext cx="0" cy="1936750"/>
          </a:xfrm>
          <a:prstGeom prst="line">
            <a:avLst/>
          </a:prstGeom>
          <a:noFill/>
          <a:ln w="12700">
            <a:solidFill>
              <a:schemeClr val="tx1"/>
            </a:solidFill>
            <a:round/>
            <a:headEnd/>
            <a:tailEnd type="triangle" w="med" len="med"/>
          </a:ln>
        </p:spPr>
        <p:txBody>
          <a:bodyPr/>
          <a:lstStyle/>
          <a:p>
            <a:endParaRPr lang="ja-JP" altLang="en-US"/>
          </a:p>
        </p:txBody>
      </p:sp>
      <p:sp>
        <p:nvSpPr>
          <p:cNvPr id="18460" name="Line 38"/>
          <p:cNvSpPr>
            <a:spLocks noChangeShapeType="1"/>
          </p:cNvSpPr>
          <p:nvPr/>
        </p:nvSpPr>
        <p:spPr bwMode="auto">
          <a:xfrm flipV="1">
            <a:off x="4953000" y="4400550"/>
            <a:ext cx="2825750" cy="628650"/>
          </a:xfrm>
          <a:prstGeom prst="line">
            <a:avLst/>
          </a:prstGeom>
          <a:noFill/>
          <a:ln w="12700">
            <a:solidFill>
              <a:schemeClr val="bg2"/>
            </a:solidFill>
            <a:round/>
            <a:headEnd/>
            <a:tailEnd type="triangle" w="med" len="med"/>
          </a:ln>
        </p:spPr>
        <p:txBody>
          <a:bodyPr/>
          <a:lstStyle/>
          <a:p>
            <a:endParaRPr lang="ja-JP" altLang="en-US"/>
          </a:p>
        </p:txBody>
      </p:sp>
      <p:sp>
        <p:nvSpPr>
          <p:cNvPr id="18461" name="Line 39"/>
          <p:cNvSpPr>
            <a:spLocks noChangeShapeType="1"/>
          </p:cNvSpPr>
          <p:nvPr/>
        </p:nvSpPr>
        <p:spPr bwMode="auto">
          <a:xfrm flipH="1" flipV="1">
            <a:off x="6697663" y="3392488"/>
            <a:ext cx="922337" cy="1560512"/>
          </a:xfrm>
          <a:prstGeom prst="line">
            <a:avLst/>
          </a:prstGeom>
          <a:noFill/>
          <a:ln w="12700">
            <a:solidFill>
              <a:schemeClr val="bg2"/>
            </a:solidFill>
            <a:prstDash val="lgDash"/>
            <a:round/>
            <a:headEnd/>
            <a:tailEnd type="triangle" w="med" len="med"/>
          </a:ln>
        </p:spPr>
        <p:txBody>
          <a:bodyPr/>
          <a:lstStyle/>
          <a:p>
            <a:endParaRPr lang="ja-JP" altLang="en-US"/>
          </a:p>
        </p:txBody>
      </p:sp>
      <p:pic>
        <p:nvPicPr>
          <p:cNvPr id="18462" name="Picture 40" descr="j0379769"/>
          <p:cNvPicPr>
            <a:picLocks noChangeAspect="1" noChangeArrowheads="1"/>
          </p:cNvPicPr>
          <p:nvPr/>
        </p:nvPicPr>
        <p:blipFill>
          <a:blip r:embed="rId4" cstate="print"/>
          <a:srcRect/>
          <a:stretch>
            <a:fillRect/>
          </a:stretch>
        </p:blipFill>
        <p:spPr bwMode="auto">
          <a:xfrm>
            <a:off x="2060575" y="3176588"/>
            <a:ext cx="739775" cy="766762"/>
          </a:xfrm>
          <a:prstGeom prst="rect">
            <a:avLst/>
          </a:prstGeom>
          <a:noFill/>
          <a:ln w="9525">
            <a:noFill/>
            <a:miter lim="800000"/>
            <a:headEnd/>
            <a:tailEnd/>
          </a:ln>
        </p:spPr>
      </p:pic>
      <p:sp>
        <p:nvSpPr>
          <p:cNvPr id="42" name="Text Box 41"/>
          <p:cNvSpPr txBox="1">
            <a:spLocks noChangeArrowheads="1"/>
          </p:cNvSpPr>
          <p:nvPr/>
        </p:nvSpPr>
        <p:spPr bwMode="auto">
          <a:xfrm>
            <a:off x="1763713" y="4005263"/>
            <a:ext cx="1876425"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dirty="0">
                <a:solidFill>
                  <a:srgbClr val="FF0000"/>
                </a:solidFill>
                <a:effectLst>
                  <a:outerShdw blurRad="38100" dist="38100" dir="2700000" algn="tl">
                    <a:srgbClr val="000000"/>
                  </a:outerShdw>
                </a:effectLst>
                <a:latin typeface="Comic Sans MS" pitchFamily="66" charset="0"/>
                <a:ea typeface="ＭＳ Ｐゴシック" pitchFamily="50" charset="-128"/>
              </a:rPr>
              <a:t>Publishing Registry</a:t>
            </a:r>
          </a:p>
        </p:txBody>
      </p:sp>
      <p:sp>
        <p:nvSpPr>
          <p:cNvPr id="18464" name="Text Box 42"/>
          <p:cNvSpPr txBox="1">
            <a:spLocks noChangeArrowheads="1"/>
          </p:cNvSpPr>
          <p:nvPr/>
        </p:nvSpPr>
        <p:spPr bwMode="auto">
          <a:xfrm>
            <a:off x="1088232" y="5941483"/>
            <a:ext cx="1179512"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Data Service</a:t>
            </a:r>
          </a:p>
        </p:txBody>
      </p:sp>
      <p:sp>
        <p:nvSpPr>
          <p:cNvPr id="18466" name="Text Box 44"/>
          <p:cNvSpPr txBox="1">
            <a:spLocks noChangeArrowheads="1"/>
          </p:cNvSpPr>
          <p:nvPr/>
        </p:nvSpPr>
        <p:spPr bwMode="auto">
          <a:xfrm>
            <a:off x="3643313" y="3929063"/>
            <a:ext cx="1690687" cy="615553"/>
          </a:xfrm>
          <a:prstGeom prst="rect">
            <a:avLst/>
          </a:prstGeom>
          <a:solidFill>
            <a:srgbClr val="FFFF99"/>
          </a:solidFill>
          <a:ln w="9525">
            <a:noFill/>
            <a:miter lim="800000"/>
            <a:headEnd/>
            <a:tailEnd/>
          </a:ln>
        </p:spPr>
        <p:txBody>
          <a:bodyPr tIns="0" bIns="0">
            <a:spAutoFit/>
          </a:bodyPr>
          <a:lstStyle/>
          <a:p>
            <a:pPr marL="324000" indent="-360000"/>
            <a:r>
              <a:rPr lang="en-US" altLang="ja-JP" sz="2000" dirty="0">
                <a:solidFill>
                  <a:srgbClr val="FF0000"/>
                </a:solidFill>
                <a:latin typeface="+mj-ea"/>
                <a:ea typeface="+mj-ea"/>
                <a:cs typeface="Arial" charset="0"/>
              </a:rPr>
              <a:t>③ </a:t>
            </a:r>
            <a:r>
              <a:rPr lang="ja-JP" altLang="en-US" sz="2000" dirty="0" smtClean="0">
                <a:solidFill>
                  <a:srgbClr val="FF0000"/>
                </a:solidFill>
                <a:latin typeface="+mj-ea"/>
                <a:ea typeface="+mj-ea"/>
                <a:cs typeface="Arial" charset="0"/>
              </a:rPr>
              <a:t>サービスの発見</a:t>
            </a:r>
            <a:endParaRPr lang="en-US" altLang="ja-JP" sz="2000" dirty="0">
              <a:solidFill>
                <a:srgbClr val="FF0000"/>
              </a:solidFill>
              <a:latin typeface="+mj-ea"/>
              <a:ea typeface="+mj-ea"/>
              <a:cs typeface="Arial" charset="0"/>
            </a:endParaRPr>
          </a:p>
        </p:txBody>
      </p:sp>
      <p:sp>
        <p:nvSpPr>
          <p:cNvPr id="18467" name="Text Box 45"/>
          <p:cNvSpPr txBox="1">
            <a:spLocks noChangeArrowheads="1"/>
          </p:cNvSpPr>
          <p:nvPr/>
        </p:nvSpPr>
        <p:spPr bwMode="auto">
          <a:xfrm rot="-794826">
            <a:off x="5022447" y="4998113"/>
            <a:ext cx="1595921" cy="615553"/>
          </a:xfrm>
          <a:prstGeom prst="rect">
            <a:avLst/>
          </a:prstGeom>
          <a:solidFill>
            <a:srgbClr val="FFFF99"/>
          </a:solidFill>
          <a:ln w="9525">
            <a:noFill/>
            <a:miter lim="800000"/>
            <a:headEnd/>
            <a:tailEnd/>
          </a:ln>
        </p:spPr>
        <p:txBody>
          <a:bodyPr wrap="square" tIns="0" bIns="0">
            <a:spAutoFit/>
          </a:bodyPr>
          <a:lstStyle/>
          <a:p>
            <a:pPr marL="324000" indent="-324000"/>
            <a:r>
              <a:rPr lang="en-US" altLang="ja-JP" sz="2000" dirty="0">
                <a:solidFill>
                  <a:srgbClr val="FF0000"/>
                </a:solidFill>
                <a:latin typeface="+mj-ea"/>
                <a:ea typeface="+mj-ea"/>
              </a:rPr>
              <a:t>④</a:t>
            </a:r>
            <a:r>
              <a:rPr lang="en-US" altLang="ja-JP" sz="2000" dirty="0">
                <a:solidFill>
                  <a:srgbClr val="FF0000"/>
                </a:solidFill>
                <a:latin typeface="+mj-ea"/>
                <a:ea typeface="+mj-ea"/>
                <a:cs typeface="Arial" charset="0"/>
              </a:rPr>
              <a:t> </a:t>
            </a:r>
            <a:r>
              <a:rPr lang="ja-JP" altLang="en-US" sz="2000" dirty="0" smtClean="0">
                <a:solidFill>
                  <a:srgbClr val="FF0000"/>
                </a:solidFill>
                <a:latin typeface="+mj-ea"/>
                <a:ea typeface="+mj-ea"/>
                <a:cs typeface="Arial" charset="0"/>
              </a:rPr>
              <a:t>サービスの利用</a:t>
            </a:r>
            <a:endParaRPr lang="en-US" altLang="ja-JP" sz="2000" dirty="0">
              <a:solidFill>
                <a:srgbClr val="FF0000"/>
              </a:solidFill>
              <a:latin typeface="+mj-ea"/>
              <a:ea typeface="+mj-ea"/>
              <a:cs typeface="Arial" charset="0"/>
            </a:endParaRPr>
          </a:p>
        </p:txBody>
      </p:sp>
      <p:sp>
        <p:nvSpPr>
          <p:cNvPr id="18468" name="Text Box 47"/>
          <p:cNvSpPr txBox="1">
            <a:spLocks noChangeArrowheads="1"/>
          </p:cNvSpPr>
          <p:nvPr/>
        </p:nvSpPr>
        <p:spPr bwMode="auto">
          <a:xfrm>
            <a:off x="519336" y="3316288"/>
            <a:ext cx="1676400"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Analysis Service</a:t>
            </a:r>
            <a:r>
              <a:rPr lang="en-US" altLang="ja-JP" dirty="0">
                <a:solidFill>
                  <a:srgbClr val="006600"/>
                </a:solidFill>
                <a:latin typeface="Comic Sans MS" pitchFamily="66" charset="0"/>
              </a:rPr>
              <a:t> </a:t>
            </a:r>
          </a:p>
        </p:txBody>
      </p:sp>
      <p:sp>
        <p:nvSpPr>
          <p:cNvPr id="48" name="Text Box 48"/>
          <p:cNvSpPr txBox="1">
            <a:spLocks noChangeArrowheads="1"/>
          </p:cNvSpPr>
          <p:nvPr/>
        </p:nvSpPr>
        <p:spPr bwMode="auto">
          <a:xfrm>
            <a:off x="3708400" y="1125538"/>
            <a:ext cx="1689100"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a:solidFill>
                  <a:srgbClr val="FF0000"/>
                </a:solidFill>
                <a:effectLst>
                  <a:outerShdw blurRad="38100" dist="38100" dir="2700000" algn="tl">
                    <a:srgbClr val="000000"/>
                  </a:outerShdw>
                </a:effectLst>
                <a:latin typeface="Comic Sans MS" pitchFamily="66" charset="0"/>
                <a:ea typeface="ＭＳ Ｐゴシック" pitchFamily="50" charset="-128"/>
              </a:rPr>
              <a:t>Searchable Registry</a:t>
            </a:r>
          </a:p>
        </p:txBody>
      </p:sp>
      <p:sp>
        <p:nvSpPr>
          <p:cNvPr id="18470" name="Text Box 49"/>
          <p:cNvSpPr txBox="1">
            <a:spLocks noChangeArrowheads="1"/>
          </p:cNvSpPr>
          <p:nvPr/>
        </p:nvSpPr>
        <p:spPr bwMode="auto">
          <a:xfrm>
            <a:off x="2771775" y="306863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OAI-PMH</a:t>
            </a:r>
          </a:p>
        </p:txBody>
      </p:sp>
      <p:sp>
        <p:nvSpPr>
          <p:cNvPr id="18471" name="Text Box 50"/>
          <p:cNvSpPr txBox="1">
            <a:spLocks noChangeArrowheads="1"/>
          </p:cNvSpPr>
          <p:nvPr/>
        </p:nvSpPr>
        <p:spPr bwMode="auto">
          <a:xfrm>
            <a:off x="2071688" y="2143125"/>
            <a:ext cx="1128712" cy="366713"/>
          </a:xfrm>
          <a:prstGeom prst="rect">
            <a:avLst/>
          </a:prstGeom>
          <a:noFill/>
          <a:ln w="9525">
            <a:noFill/>
            <a:miter lim="800000"/>
            <a:headEnd/>
            <a:tailEnd/>
          </a:ln>
        </p:spPr>
        <p:txBody>
          <a:bodyPr>
            <a:spAutoFit/>
          </a:bodyPr>
          <a:lstStyle/>
          <a:p>
            <a:r>
              <a:rPr lang="en-US" altLang="ja-JP" dirty="0">
                <a:latin typeface="+mj-ea"/>
                <a:ea typeface="+mj-ea"/>
              </a:rPr>
              <a:t>Metadata</a:t>
            </a:r>
          </a:p>
        </p:txBody>
      </p:sp>
      <p:sp>
        <p:nvSpPr>
          <p:cNvPr id="18473" name="Text Box 52"/>
          <p:cNvSpPr txBox="1">
            <a:spLocks noChangeArrowheads="1"/>
          </p:cNvSpPr>
          <p:nvPr/>
        </p:nvSpPr>
        <p:spPr bwMode="auto">
          <a:xfrm>
            <a:off x="4419600" y="351948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SOAP/WS</a:t>
            </a:r>
          </a:p>
        </p:txBody>
      </p:sp>
      <p:sp>
        <p:nvSpPr>
          <p:cNvPr id="18474" name="Text Box 53"/>
          <p:cNvSpPr txBox="1">
            <a:spLocks noChangeArrowheads="1"/>
          </p:cNvSpPr>
          <p:nvPr/>
        </p:nvSpPr>
        <p:spPr bwMode="auto">
          <a:xfrm rot="-762552">
            <a:off x="5291782" y="4486738"/>
            <a:ext cx="814739" cy="369332"/>
          </a:xfrm>
          <a:prstGeom prst="rect">
            <a:avLst/>
          </a:prstGeom>
          <a:noFill/>
          <a:ln w="9525">
            <a:noFill/>
            <a:miter lim="800000"/>
            <a:headEnd/>
            <a:tailEnd/>
          </a:ln>
        </p:spPr>
        <p:txBody>
          <a:bodyPr wrap="square">
            <a:spAutoFit/>
          </a:bodyPr>
          <a:lstStyle/>
          <a:p>
            <a:r>
              <a:rPr lang="en-US" altLang="ja-JP" dirty="0" smtClean="0">
                <a:latin typeface="Comic Sans MS" pitchFamily="66" charset="0"/>
              </a:rPr>
              <a:t>Http</a:t>
            </a:r>
            <a:endParaRPr lang="en-US" altLang="ja-JP" dirty="0">
              <a:latin typeface="Comic Sans MS" pitchFamily="66" charset="0"/>
            </a:endParaRPr>
          </a:p>
        </p:txBody>
      </p:sp>
      <p:pic>
        <p:nvPicPr>
          <p:cNvPr id="18475" name="Picture 54" descr="BS01020_"/>
          <p:cNvPicPr>
            <a:picLocks noChangeAspect="1" noChangeArrowheads="1"/>
          </p:cNvPicPr>
          <p:nvPr/>
        </p:nvPicPr>
        <p:blipFill>
          <a:blip r:embed="rId10" cstate="print"/>
          <a:srcRect/>
          <a:stretch>
            <a:fillRect/>
          </a:stretch>
        </p:blipFill>
        <p:spPr bwMode="auto">
          <a:xfrm>
            <a:off x="2133600" y="4652963"/>
            <a:ext cx="914400" cy="817562"/>
          </a:xfrm>
          <a:prstGeom prst="rect">
            <a:avLst/>
          </a:prstGeom>
          <a:noFill/>
          <a:ln w="9525">
            <a:noFill/>
            <a:miter lim="800000"/>
            <a:headEnd/>
            <a:tailEnd/>
          </a:ln>
        </p:spPr>
      </p:pic>
      <p:sp>
        <p:nvSpPr>
          <p:cNvPr id="18476" name="Text Box 55"/>
          <p:cNvSpPr txBox="1">
            <a:spLocks noChangeArrowheads="1"/>
          </p:cNvSpPr>
          <p:nvPr/>
        </p:nvSpPr>
        <p:spPr bwMode="auto">
          <a:xfrm>
            <a:off x="2051050" y="5445125"/>
            <a:ext cx="1114425" cy="641350"/>
          </a:xfrm>
          <a:prstGeom prst="rect">
            <a:avLst/>
          </a:prstGeom>
          <a:noFill/>
          <a:ln w="9525">
            <a:noFill/>
            <a:miter lim="800000"/>
            <a:headEnd/>
            <a:tailEnd/>
          </a:ln>
        </p:spPr>
        <p:txBody>
          <a:bodyPr>
            <a:spAutoFit/>
          </a:bodyPr>
          <a:lstStyle/>
          <a:p>
            <a:r>
              <a:rPr lang="en-US" altLang="ja-JP">
                <a:solidFill>
                  <a:schemeClr val="bg2"/>
                </a:solidFill>
                <a:latin typeface="Comic Sans MS" pitchFamily="66" charset="0"/>
              </a:rPr>
              <a:t>Storage Service</a:t>
            </a:r>
          </a:p>
        </p:txBody>
      </p:sp>
      <p:pic>
        <p:nvPicPr>
          <p:cNvPr id="18477" name="Picture 56" descr="BS01020_"/>
          <p:cNvPicPr>
            <a:picLocks noChangeAspect="1" noChangeArrowheads="1"/>
          </p:cNvPicPr>
          <p:nvPr/>
        </p:nvPicPr>
        <p:blipFill>
          <a:blip r:embed="rId10" cstate="print"/>
          <a:srcRect/>
          <a:stretch>
            <a:fillRect/>
          </a:stretch>
        </p:blipFill>
        <p:spPr bwMode="auto">
          <a:xfrm>
            <a:off x="6629400" y="5029200"/>
            <a:ext cx="914400" cy="817563"/>
          </a:xfrm>
          <a:prstGeom prst="rect">
            <a:avLst/>
          </a:prstGeom>
          <a:noFill/>
          <a:ln w="9525">
            <a:noFill/>
            <a:miter lim="800000"/>
            <a:headEnd/>
            <a:tailEnd/>
          </a:ln>
        </p:spPr>
      </p:pic>
      <p:sp>
        <p:nvSpPr>
          <p:cNvPr id="57" name="Text Box 59"/>
          <p:cNvSpPr txBox="1">
            <a:spLocks noChangeArrowheads="1"/>
          </p:cNvSpPr>
          <p:nvPr/>
        </p:nvSpPr>
        <p:spPr bwMode="auto">
          <a:xfrm>
            <a:off x="107504" y="2905199"/>
            <a:ext cx="2160364" cy="307777"/>
          </a:xfrm>
          <a:prstGeom prst="rect">
            <a:avLst/>
          </a:prstGeom>
          <a:solidFill>
            <a:srgbClr val="FFFF99"/>
          </a:solidFill>
          <a:ln w="9525">
            <a:noFill/>
            <a:miter lim="800000"/>
            <a:headEnd/>
            <a:tailEnd/>
          </a:ln>
        </p:spPr>
        <p:txBody>
          <a:bodyPr wrap="square" tIns="0" bIns="0">
            <a:spAutoFit/>
          </a:bodyPr>
          <a:lstStyle/>
          <a:p>
            <a:pPr>
              <a:defRPr/>
            </a:pPr>
            <a:r>
              <a:rPr lang="en-US" altLang="ja-JP" sz="2000" dirty="0">
                <a:solidFill>
                  <a:srgbClr val="FF0000"/>
                </a:solidFill>
                <a:latin typeface="+mj-ea"/>
                <a:ea typeface="+mj-ea"/>
              </a:rPr>
              <a:t>① </a:t>
            </a:r>
            <a:r>
              <a:rPr lang="ja-JP" altLang="en-US" sz="2000" dirty="0" smtClean="0">
                <a:solidFill>
                  <a:srgbClr val="FF0000"/>
                </a:solidFill>
                <a:latin typeface="+mj-ea"/>
                <a:ea typeface="+mj-ea"/>
                <a:cs typeface="Arial" pitchFamily="34" charset="0"/>
              </a:rPr>
              <a:t>メタデータ登録</a:t>
            </a:r>
            <a:r>
              <a:rPr lang="en-US" altLang="ja-JP" sz="2000" dirty="0" smtClean="0">
                <a:solidFill>
                  <a:srgbClr val="FF0000"/>
                </a:solidFill>
                <a:latin typeface="+mj-ea"/>
                <a:ea typeface="+mj-ea"/>
                <a:cs typeface="Arial" pitchFamily="34" charset="0"/>
              </a:rPr>
              <a:t> </a:t>
            </a:r>
            <a:endParaRPr lang="en-US" altLang="ja-JP" sz="2000" dirty="0">
              <a:solidFill>
                <a:srgbClr val="FF0000"/>
              </a:solidFill>
              <a:latin typeface="+mj-ea"/>
              <a:ea typeface="+mj-ea"/>
              <a:cs typeface="Arial" pitchFamily="34" charset="0"/>
            </a:endParaRPr>
          </a:p>
        </p:txBody>
      </p:sp>
      <p:sp>
        <p:nvSpPr>
          <p:cNvPr id="18479" name="Text Box 60"/>
          <p:cNvSpPr txBox="1">
            <a:spLocks noChangeArrowheads="1"/>
          </p:cNvSpPr>
          <p:nvPr/>
        </p:nvSpPr>
        <p:spPr bwMode="auto">
          <a:xfrm>
            <a:off x="1043608" y="1700808"/>
            <a:ext cx="2088232" cy="307777"/>
          </a:xfrm>
          <a:prstGeom prst="rect">
            <a:avLst/>
          </a:prstGeom>
          <a:solidFill>
            <a:srgbClr val="FFFF99"/>
          </a:solidFill>
          <a:ln w="9525">
            <a:noFill/>
            <a:miter lim="800000"/>
            <a:headEnd/>
            <a:tailEnd/>
          </a:ln>
        </p:spPr>
        <p:txBody>
          <a:bodyPr wrap="square" tIns="0" bIns="0">
            <a:spAutoFit/>
          </a:bodyPr>
          <a:lstStyle/>
          <a:p>
            <a:r>
              <a:rPr lang="en-US" altLang="ja-JP" sz="2000" dirty="0">
                <a:solidFill>
                  <a:srgbClr val="FF0000"/>
                </a:solidFill>
                <a:latin typeface="+mj-ea"/>
                <a:ea typeface="+mj-ea"/>
                <a:cs typeface="Arial" charset="0"/>
              </a:rPr>
              <a:t>② </a:t>
            </a:r>
            <a:r>
              <a:rPr lang="ja-JP" altLang="en-US" sz="2000" dirty="0" smtClean="0">
                <a:solidFill>
                  <a:srgbClr val="FF0000"/>
                </a:solidFill>
                <a:latin typeface="+mj-ea"/>
                <a:ea typeface="+mj-ea"/>
                <a:cs typeface="Arial" charset="0"/>
              </a:rPr>
              <a:t>メタデータ収集</a:t>
            </a:r>
            <a:endParaRPr lang="en-US" altLang="ja-JP" sz="2000" dirty="0">
              <a:solidFill>
                <a:srgbClr val="FF0000"/>
              </a:solidFill>
              <a:latin typeface="+mj-ea"/>
              <a:ea typeface="+mj-ea"/>
              <a:cs typeface="Arial" charset="0"/>
            </a:endParaRPr>
          </a:p>
        </p:txBody>
      </p:sp>
      <p:sp>
        <p:nvSpPr>
          <p:cNvPr id="18480" name="Line 62"/>
          <p:cNvSpPr>
            <a:spLocks noChangeShapeType="1"/>
          </p:cNvSpPr>
          <p:nvPr/>
        </p:nvSpPr>
        <p:spPr bwMode="auto">
          <a:xfrm flipV="1">
            <a:off x="4467225" y="5791200"/>
            <a:ext cx="0" cy="381000"/>
          </a:xfrm>
          <a:prstGeom prst="line">
            <a:avLst/>
          </a:prstGeom>
          <a:noFill/>
          <a:ln w="12700">
            <a:solidFill>
              <a:schemeClr val="tx1"/>
            </a:solidFill>
            <a:round/>
            <a:headEnd/>
            <a:tailEnd type="triangle" w="med" len="med"/>
          </a:ln>
        </p:spPr>
        <p:txBody>
          <a:bodyPr/>
          <a:lstStyle/>
          <a:p>
            <a:endParaRPr lang="ja-JP" altLang="en-US"/>
          </a:p>
        </p:txBody>
      </p:sp>
      <p:pic>
        <p:nvPicPr>
          <p:cNvPr id="18481" name="Picture 63"/>
          <p:cNvPicPr>
            <a:picLocks noChangeAspect="1" noChangeArrowheads="1"/>
          </p:cNvPicPr>
          <p:nvPr/>
        </p:nvPicPr>
        <p:blipFill>
          <a:blip r:embed="rId11" cstate="print"/>
          <a:srcRect/>
          <a:stretch>
            <a:fillRect/>
          </a:stretch>
        </p:blipFill>
        <p:spPr bwMode="auto">
          <a:xfrm>
            <a:off x="4162425" y="5983288"/>
            <a:ext cx="739775" cy="874712"/>
          </a:xfrm>
          <a:prstGeom prst="rect">
            <a:avLst/>
          </a:prstGeom>
          <a:noFill/>
          <a:ln w="9525">
            <a:noFill/>
            <a:miter lim="800000"/>
            <a:headEnd/>
            <a:tailEnd/>
          </a:ln>
        </p:spPr>
      </p:pic>
      <p:cxnSp>
        <p:nvCxnSpPr>
          <p:cNvPr id="18482" name="直線コネクタ 64"/>
          <p:cNvCxnSpPr>
            <a:cxnSpLocks noChangeShapeType="1"/>
          </p:cNvCxnSpPr>
          <p:nvPr/>
        </p:nvCxnSpPr>
        <p:spPr bwMode="auto">
          <a:xfrm rot="5400000" flipH="1" flipV="1">
            <a:off x="5724525" y="3562351"/>
            <a:ext cx="242887" cy="690562"/>
          </a:xfrm>
          <a:prstGeom prst="line">
            <a:avLst/>
          </a:prstGeom>
          <a:noFill/>
          <a:ln w="9525" algn="ctr">
            <a:noFill/>
            <a:round/>
            <a:headEnd/>
            <a:tailEnd/>
          </a:ln>
        </p:spPr>
      </p:cxnSp>
      <p:cxnSp>
        <p:nvCxnSpPr>
          <p:cNvPr id="18483" name="直線コネクタ 66"/>
          <p:cNvCxnSpPr>
            <a:cxnSpLocks noChangeShapeType="1"/>
          </p:cNvCxnSpPr>
          <p:nvPr/>
        </p:nvCxnSpPr>
        <p:spPr bwMode="auto">
          <a:xfrm rot="5400000">
            <a:off x="8215313" y="2071687"/>
            <a:ext cx="357188" cy="214313"/>
          </a:xfrm>
          <a:prstGeom prst="line">
            <a:avLst/>
          </a:prstGeom>
          <a:noFill/>
          <a:ln w="9525" algn="ctr">
            <a:noFill/>
            <a:round/>
            <a:headEnd/>
            <a:tailEnd/>
          </a:ln>
        </p:spPr>
      </p:cxnSp>
      <p:cxnSp>
        <p:nvCxnSpPr>
          <p:cNvPr id="18484" name="直線コネクタ 68"/>
          <p:cNvCxnSpPr>
            <a:cxnSpLocks noChangeShapeType="1"/>
          </p:cNvCxnSpPr>
          <p:nvPr/>
        </p:nvCxnSpPr>
        <p:spPr bwMode="auto">
          <a:xfrm flipV="1">
            <a:off x="4937125" y="4714875"/>
            <a:ext cx="1492250" cy="314325"/>
          </a:xfrm>
          <a:prstGeom prst="line">
            <a:avLst/>
          </a:prstGeom>
          <a:noFill/>
          <a:ln w="12700" algn="ctr">
            <a:solidFill>
              <a:schemeClr val="tx1"/>
            </a:solidFill>
            <a:round/>
            <a:headEnd/>
            <a:tailEnd/>
          </a:ln>
        </p:spPr>
      </p:cxnSp>
      <p:sp>
        <p:nvSpPr>
          <p:cNvPr id="65" name="角丸四角形 64"/>
          <p:cNvSpPr/>
          <p:nvPr/>
        </p:nvSpPr>
        <p:spPr>
          <a:xfrm>
            <a:off x="6516216" y="908720"/>
            <a:ext cx="2520280" cy="1008112"/>
          </a:xfrm>
          <a:prstGeom prst="roundRect">
            <a:avLst/>
          </a:prstGeom>
          <a:solidFill>
            <a:srgbClr val="FF81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IVO-Logo.png"/>
          <p:cNvPicPr>
            <a:picLocks noChangeAspect="1"/>
          </p:cNvPicPr>
          <p:nvPr/>
        </p:nvPicPr>
        <p:blipFill>
          <a:blip r:embed="rId12" cstate="print"/>
          <a:stretch>
            <a:fillRect/>
          </a:stretch>
        </p:blipFill>
        <p:spPr>
          <a:xfrm>
            <a:off x="7714951" y="891786"/>
            <a:ext cx="1224136" cy="691277"/>
          </a:xfrm>
          <a:prstGeom prst="rect">
            <a:avLst/>
          </a:prstGeom>
        </p:spPr>
      </p:pic>
      <p:sp>
        <p:nvSpPr>
          <p:cNvPr id="73" name="テキスト ボックス 72"/>
          <p:cNvSpPr txBox="1"/>
          <p:nvPr/>
        </p:nvSpPr>
        <p:spPr>
          <a:xfrm>
            <a:off x="6715306" y="1522924"/>
            <a:ext cx="3024336" cy="369332"/>
          </a:xfrm>
          <a:prstGeom prst="rect">
            <a:avLst/>
          </a:prstGeom>
          <a:noFill/>
        </p:spPr>
        <p:txBody>
          <a:bodyPr wrap="square" rtlCol="0">
            <a:spAutoFit/>
          </a:bodyPr>
          <a:lstStyle/>
          <a:p>
            <a:r>
              <a:rPr kumimoji="1" lang="en-US" altLang="ja-JP" dirty="0" smtClean="0">
                <a:solidFill>
                  <a:schemeClr val="bg1">
                    <a:lumMod val="90000"/>
                    <a:lumOff val="10000"/>
                  </a:schemeClr>
                </a:solidFill>
              </a:rPr>
              <a:t>Registry</a:t>
            </a:r>
            <a:r>
              <a:rPr lang="ja-JP" altLang="en-US" dirty="0" smtClean="0">
                <a:solidFill>
                  <a:schemeClr val="bg1">
                    <a:lumMod val="90000"/>
                    <a:lumOff val="10000"/>
                  </a:schemeClr>
                </a:solidFill>
              </a:rPr>
              <a:t> の </a:t>
            </a:r>
            <a:r>
              <a:rPr lang="en-US" altLang="ja-JP" dirty="0" smtClean="0">
                <a:solidFill>
                  <a:schemeClr val="bg1">
                    <a:lumMod val="90000"/>
                    <a:lumOff val="10000"/>
                  </a:schemeClr>
                </a:solidFill>
              </a:rPr>
              <a:t>Registry</a:t>
            </a:r>
          </a:p>
        </p:txBody>
      </p:sp>
      <p:pic>
        <p:nvPicPr>
          <p:cNvPr id="74" name="Picture 18" descr="j0379769"/>
          <p:cNvPicPr>
            <a:picLocks noChangeAspect="1" noChangeArrowheads="1"/>
          </p:cNvPicPr>
          <p:nvPr/>
        </p:nvPicPr>
        <p:blipFill>
          <a:blip r:embed="rId4" cstate="print"/>
          <a:srcRect/>
          <a:stretch>
            <a:fillRect/>
          </a:stretch>
        </p:blipFill>
        <p:spPr bwMode="auto">
          <a:xfrm>
            <a:off x="6804248" y="836712"/>
            <a:ext cx="739775" cy="766763"/>
          </a:xfrm>
          <a:prstGeom prst="rect">
            <a:avLst/>
          </a:prstGeom>
          <a:noFill/>
          <a:ln w="9525">
            <a:noFill/>
            <a:miter lim="800000"/>
            <a:headEnd/>
            <a:tailEnd/>
          </a:ln>
        </p:spPr>
      </p:pic>
      <p:sp>
        <p:nvSpPr>
          <p:cNvPr id="69" name="日付プレースホルダ 68"/>
          <p:cNvSpPr>
            <a:spLocks noGrp="1"/>
          </p:cNvSpPr>
          <p:nvPr>
            <p:ph type="dt" sz="half" idx="10"/>
          </p:nvPr>
        </p:nvSpPr>
        <p:spPr/>
        <p:txBody>
          <a:bodyPr/>
          <a:lstStyle/>
          <a:p>
            <a:r>
              <a:rPr kumimoji="1" lang="en-US" altLang="ja-JP" smtClean="0"/>
              <a:t>2015/2/26</a:t>
            </a:r>
            <a:endParaRPr kumimoji="1" lang="ja-JP" altLang="en-US" dirty="0"/>
          </a:p>
        </p:txBody>
      </p:sp>
      <p:sp>
        <p:nvSpPr>
          <p:cNvPr id="70" name="スライド番号プレースホルダ 69"/>
          <p:cNvSpPr>
            <a:spLocks noGrp="1"/>
          </p:cNvSpPr>
          <p:nvPr>
            <p:ph type="sldNum" sz="quarter" idx="12"/>
          </p:nvPr>
        </p:nvSpPr>
        <p:spPr/>
        <p:txBody>
          <a:bodyPr/>
          <a:lstStyle/>
          <a:p>
            <a:fld id="{69D0420D-7E6B-4B7A-A1BC-5F5E3100B77F}" type="slidenum">
              <a:rPr kumimoji="1" lang="ja-JP" altLang="en-US" smtClean="0"/>
              <a:pPr/>
              <a:t>16</a:t>
            </a:fld>
            <a:endParaRPr kumimoji="1" lang="ja-JP" altLang="en-US"/>
          </a:p>
        </p:txBody>
      </p:sp>
      <p:sp>
        <p:nvSpPr>
          <p:cNvPr id="71" name="フッター プレースホルダ 70"/>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37" y="70025"/>
            <a:ext cx="8229600" cy="928688"/>
          </a:xfrm>
        </p:spPr>
        <p:txBody>
          <a:bodyPr>
            <a:normAutofit/>
          </a:bodyPr>
          <a:lstStyle/>
          <a:p>
            <a:pPr eaLnBrk="1" hangingPunct="1"/>
            <a:r>
              <a:rPr lang="ja-JP" altLang="en-US" sz="4000" b="1" dirty="0" smtClean="0">
                <a:latin typeface="メイリオ" pitchFamily="50" charset="-128"/>
                <a:ea typeface="メイリオ" pitchFamily="50" charset="-128"/>
                <a:cs typeface="メイリオ" pitchFamily="50" charset="-128"/>
              </a:rPr>
              <a:t>バーチャル天文台サイト</a:t>
            </a:r>
            <a:endParaRPr lang="en-US" altLang="ja-JP" sz="4000" b="1" dirty="0" smtClean="0">
              <a:latin typeface="メイリオ" pitchFamily="50" charset="-128"/>
              <a:ea typeface="メイリオ" pitchFamily="50" charset="-128"/>
              <a:cs typeface="メイリオ" pitchFamily="50" charset="-128"/>
            </a:endParaRPr>
          </a:p>
        </p:txBody>
      </p:sp>
      <p:pic>
        <p:nvPicPr>
          <p:cNvPr id="9219" name="Picture 3" descr="worldreg1"/>
          <p:cNvPicPr>
            <a:picLocks noGrp="1" noChangeAspect="1" noChangeArrowheads="1"/>
          </p:cNvPicPr>
          <p:nvPr>
            <p:ph idx="1"/>
          </p:nvPr>
        </p:nvPicPr>
        <p:blipFill>
          <a:blip r:embed="rId3" cstate="print"/>
          <a:srcRect/>
          <a:stretch>
            <a:fillRect/>
          </a:stretch>
        </p:blipFill>
        <p:spPr>
          <a:xfrm>
            <a:off x="0" y="1285875"/>
            <a:ext cx="9144000" cy="4899025"/>
          </a:xfrm>
          <a:solidFill>
            <a:schemeClr val="bg1"/>
          </a:solidFill>
          <a:ln>
            <a:solidFill>
              <a:schemeClr val="tx1"/>
            </a:solidFill>
          </a:ln>
        </p:spPr>
      </p:pic>
      <p:sp>
        <p:nvSpPr>
          <p:cNvPr id="491524" name="AutoShape 4"/>
          <p:cNvSpPr>
            <a:spLocks noChangeArrowheads="1"/>
          </p:cNvSpPr>
          <p:nvPr/>
        </p:nvSpPr>
        <p:spPr bwMode="auto">
          <a:xfrm>
            <a:off x="4140200" y="2565400"/>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1" name="AutoShape 5"/>
          <p:cNvSpPr>
            <a:spLocks noChangeArrowheads="1"/>
          </p:cNvSpPr>
          <p:nvPr/>
        </p:nvSpPr>
        <p:spPr bwMode="auto">
          <a:xfrm rot="10800000">
            <a:off x="2843213" y="2781300"/>
            <a:ext cx="1008062" cy="288925"/>
          </a:xfrm>
          <a:prstGeom prst="wedgeRectCallout">
            <a:avLst>
              <a:gd name="adj1" fmla="val -73625"/>
              <a:gd name="adj2" fmla="val 90106"/>
            </a:avLst>
          </a:prstGeom>
          <a:solidFill>
            <a:schemeClr val="bg1"/>
          </a:solidFill>
          <a:ln w="9525">
            <a:solidFill>
              <a:schemeClr val="tx1"/>
            </a:solidFill>
            <a:miter lim="800000"/>
            <a:headEnd/>
            <a:tailEnd/>
          </a:ln>
        </p:spPr>
        <p:txBody>
          <a:bodyPr rot="10800000"/>
          <a:lstStyle/>
          <a:p>
            <a:pPr algn="ctr"/>
            <a:r>
              <a:rPr lang="en-US" altLang="ja-JP" sz="1200" dirty="0"/>
              <a:t>Canada VO</a:t>
            </a:r>
          </a:p>
        </p:txBody>
      </p:sp>
      <p:sp>
        <p:nvSpPr>
          <p:cNvPr id="10" name="AutoShape 4"/>
          <p:cNvSpPr>
            <a:spLocks noChangeArrowheads="1"/>
          </p:cNvSpPr>
          <p:nvPr/>
        </p:nvSpPr>
        <p:spPr bwMode="auto">
          <a:xfrm>
            <a:off x="857250" y="3214688"/>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3" name="AutoShape 5"/>
          <p:cNvSpPr>
            <a:spLocks noChangeArrowheads="1"/>
          </p:cNvSpPr>
          <p:nvPr/>
        </p:nvSpPr>
        <p:spPr bwMode="auto">
          <a:xfrm rot="10800000">
            <a:off x="1000125" y="3786188"/>
            <a:ext cx="1008063" cy="288925"/>
          </a:xfrm>
          <a:prstGeom prst="wedgeRectCallout">
            <a:avLst>
              <a:gd name="adj1" fmla="val 53079"/>
              <a:gd name="adj2" fmla="val 206866"/>
            </a:avLst>
          </a:prstGeom>
          <a:solidFill>
            <a:schemeClr val="bg1"/>
          </a:solidFill>
          <a:ln w="9525">
            <a:solidFill>
              <a:schemeClr val="tx1"/>
            </a:solidFill>
            <a:miter lim="800000"/>
            <a:headEnd/>
            <a:tailEnd/>
          </a:ln>
        </p:spPr>
        <p:txBody>
          <a:bodyPr rot="10800000"/>
          <a:lstStyle/>
          <a:p>
            <a:pPr algn="ctr"/>
            <a:r>
              <a:rPr lang="en-US" altLang="ja-JP" sz="1200"/>
              <a:t>China VO</a:t>
            </a:r>
          </a:p>
        </p:txBody>
      </p:sp>
      <p:sp>
        <p:nvSpPr>
          <p:cNvPr id="12" name="Text Box 7"/>
          <p:cNvSpPr txBox="1">
            <a:spLocks noChangeArrowheads="1"/>
          </p:cNvSpPr>
          <p:nvPr/>
        </p:nvSpPr>
        <p:spPr bwMode="auto">
          <a:xfrm>
            <a:off x="48929" y="5373216"/>
            <a:ext cx="9185528" cy="1107996"/>
          </a:xfrm>
          <a:prstGeom prst="rect">
            <a:avLst/>
          </a:prstGeom>
          <a:solidFill>
            <a:schemeClr val="bg1">
              <a:alpha val="79000"/>
            </a:schemeClr>
          </a:solidFill>
          <a:ln w="9525">
            <a:noFill/>
            <a:miter lim="800000"/>
            <a:headEnd/>
            <a:tailEnd/>
          </a:ln>
        </p:spPr>
        <p:txBody>
          <a:bodyPr wrap="none">
            <a:spAutoFit/>
          </a:bodyPr>
          <a:lstStyle/>
          <a:p>
            <a:pPr algn="ctr"/>
            <a:r>
              <a:rPr lang="ja-JP" altLang="en-US" sz="2800" dirty="0" smtClean="0">
                <a:solidFill>
                  <a:srgbClr val="FFC000"/>
                </a:solidFill>
              </a:rPr>
              <a:t>世界中の</a:t>
            </a:r>
            <a:r>
              <a:rPr lang="en-US" altLang="ja-JP" sz="2800" dirty="0" smtClean="0">
                <a:solidFill>
                  <a:srgbClr val="FFC000"/>
                </a:solidFill>
              </a:rPr>
              <a:t>10,000</a:t>
            </a:r>
            <a:r>
              <a:rPr lang="ja-JP" altLang="en-US" sz="2800" dirty="0">
                <a:solidFill>
                  <a:srgbClr val="FFC000"/>
                </a:solidFill>
              </a:rPr>
              <a:t>を</a:t>
            </a:r>
            <a:r>
              <a:rPr lang="ja-JP" altLang="en-US" sz="2800" dirty="0" smtClean="0">
                <a:solidFill>
                  <a:srgbClr val="FFC000"/>
                </a:solidFill>
              </a:rPr>
              <a:t>超えるデータセットに</a:t>
            </a:r>
            <a:r>
              <a:rPr lang="ja-JP" altLang="en-US" sz="2800" dirty="0">
                <a:solidFill>
                  <a:srgbClr val="FFC000"/>
                </a:solidFill>
              </a:rPr>
              <a:t>アクセス可能。</a:t>
            </a:r>
            <a:endParaRPr lang="en-US" altLang="ja-JP" sz="2800" dirty="0">
              <a:solidFill>
                <a:srgbClr val="FFC000"/>
              </a:solidFill>
            </a:endParaRPr>
          </a:p>
          <a:p>
            <a:pPr algn="ctr">
              <a:spcBef>
                <a:spcPts val="1200"/>
              </a:spcBef>
            </a:pPr>
            <a:r>
              <a:rPr lang="en-US" altLang="ja-JP" sz="2800" dirty="0" smtClean="0">
                <a:solidFill>
                  <a:srgbClr val="FFC000"/>
                </a:solidFill>
              </a:rPr>
              <a:t>http://jvo.nao.ac.jp/portal/</a:t>
            </a:r>
            <a:endParaRPr lang="en-US" altLang="ja-JP" sz="2800" dirty="0">
              <a:solidFill>
                <a:srgbClr val="FFC000"/>
              </a:solidFill>
            </a:endParaRPr>
          </a:p>
        </p:txBody>
      </p:sp>
      <p:sp>
        <p:nvSpPr>
          <p:cNvPr id="14" name="日付プレースホルダ 13"/>
          <p:cNvSpPr>
            <a:spLocks noGrp="1"/>
          </p:cNvSpPr>
          <p:nvPr>
            <p:ph type="dt" sz="half" idx="10"/>
          </p:nvPr>
        </p:nvSpPr>
        <p:spPr/>
        <p:txBody>
          <a:bodyPr/>
          <a:lstStyle/>
          <a:p>
            <a:r>
              <a:rPr kumimoji="1" lang="en-US" altLang="ja-JP" smtClean="0"/>
              <a:t>2015/2/26</a:t>
            </a:r>
            <a:endParaRPr kumimoji="1" lang="ja-JP" altLang="en-US" dirty="0"/>
          </a:p>
        </p:txBody>
      </p:sp>
      <p:sp>
        <p:nvSpPr>
          <p:cNvPr id="15" name="スライド番号プレースホルダ 14"/>
          <p:cNvSpPr>
            <a:spLocks noGrp="1"/>
          </p:cNvSpPr>
          <p:nvPr>
            <p:ph type="sldNum" sz="quarter" idx="12"/>
          </p:nvPr>
        </p:nvSpPr>
        <p:spPr/>
        <p:txBody>
          <a:bodyPr/>
          <a:lstStyle/>
          <a:p>
            <a:fld id="{69D0420D-7E6B-4B7A-A1BC-5F5E3100B77F}" type="slidenum">
              <a:rPr kumimoji="1" lang="ja-JP" altLang="en-US" smtClean="0"/>
              <a:pPr/>
              <a:t>17</a:t>
            </a:fld>
            <a:endParaRPr kumimoji="1" lang="ja-JP" altLang="en-US"/>
          </a:p>
        </p:txBody>
      </p:sp>
      <p:sp>
        <p:nvSpPr>
          <p:cNvPr id="16" name="フッター プレースホルダ 1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796" y="188640"/>
            <a:ext cx="8820472" cy="864096"/>
          </a:xfrm>
        </p:spPr>
        <p:txBody>
          <a:bodyPr>
            <a:normAutofit fontScale="90000"/>
          </a:bodyPr>
          <a:lstStyle/>
          <a:p>
            <a:pPr algn="ctr"/>
            <a:r>
              <a:rPr lang="ja-JP" altLang="en-US" b="1" dirty="0" smtClean="0">
                <a:latin typeface="メイリオ" pitchFamily="50" charset="-128"/>
                <a:ea typeface="メイリオ" pitchFamily="50" charset="-128"/>
                <a:cs typeface="メイリオ" pitchFamily="50" charset="-128"/>
              </a:rPr>
              <a:t>バーチャル天文台サービス・アプリ</a:t>
            </a:r>
            <a:endParaRPr kumimoji="1" lang="ja-JP" altLang="en-US" b="1" dirty="0">
              <a:latin typeface="メイリオ" pitchFamily="50" charset="-128"/>
              <a:ea typeface="メイリオ" pitchFamily="50" charset="-128"/>
              <a:cs typeface="メイリオ" pitchFamily="50" charset="-128"/>
            </a:endParaRPr>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18</a:t>
            </a:fld>
            <a:endParaRPr kumimoji="1" lang="ja-JP" altLang="en-US"/>
          </a:p>
        </p:txBody>
      </p:sp>
      <p:sp>
        <p:nvSpPr>
          <p:cNvPr id="7" name="テキスト ボックス 6"/>
          <p:cNvSpPr txBox="1"/>
          <p:nvPr/>
        </p:nvSpPr>
        <p:spPr>
          <a:xfrm>
            <a:off x="149796" y="1046634"/>
            <a:ext cx="2664296" cy="3321079"/>
          </a:xfrm>
          <a:prstGeom prst="rect">
            <a:avLst/>
          </a:prstGeom>
          <a:noFill/>
          <a:ln>
            <a:solidFill>
              <a:schemeClr val="tx1"/>
            </a:solidFill>
          </a:ln>
        </p:spPr>
        <p:txBody>
          <a:bodyPr wrap="square" tIns="90000" bIns="90000" rtlCol="0">
            <a:spAutoFit/>
          </a:bodyPr>
          <a:lstStyle/>
          <a:p>
            <a:r>
              <a:rPr kumimoji="1" lang="ja-JP" altLang="en-US" sz="2000" dirty="0" smtClean="0">
                <a:solidFill>
                  <a:srgbClr val="FFC000"/>
                </a:solidFill>
                <a:latin typeface="メイリオ" pitchFamily="50" charset="-128"/>
                <a:ea typeface="メイリオ" pitchFamily="50" charset="-128"/>
                <a:cs typeface="メイリオ" pitchFamily="50" charset="-128"/>
              </a:rPr>
              <a:t>ポータルサービス</a:t>
            </a:r>
            <a:endParaRPr kumimoji="1"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JVO portal</a:t>
            </a:r>
            <a:r>
              <a:rPr lang="ja-JP" altLang="en-US" dirty="0" smtClean="0">
                <a:solidFill>
                  <a:srgbClr val="FF0000"/>
                </a:solidFill>
                <a:latin typeface="メイリオ" pitchFamily="50" charset="-128"/>
                <a:ea typeface="メイリオ" pitchFamily="50" charset="-128"/>
                <a:cs typeface="メイリオ" pitchFamily="50" charset="-128"/>
              </a:rPr>
              <a:t> </a:t>
            </a:r>
            <a:endParaRPr lang="en-US" altLang="ja-JP" dirty="0" smtClean="0">
              <a:solidFill>
                <a:srgbClr val="FF0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Datascope</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Open </a:t>
            </a:r>
            <a:r>
              <a:rPr kumimoji="1" lang="en-US" altLang="ja-JP" dirty="0" err="1" smtClean="0">
                <a:latin typeface="メイリオ" pitchFamily="50" charset="-128"/>
                <a:ea typeface="メイリオ" pitchFamily="50" charset="-128"/>
                <a:cs typeface="メイリオ" pitchFamily="50" charset="-128"/>
              </a:rPr>
              <a:t>SkyQuery</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VOSED</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VOSA</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SkyView</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WCSFixer</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2980791" y="1056160"/>
            <a:ext cx="2983744" cy="4736851"/>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デスクトップアプリ</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solidFill>
                  <a:srgbClr val="FF0000"/>
                </a:solidFill>
                <a:latin typeface="メイリオ" pitchFamily="50" charset="-128"/>
                <a:ea typeface="メイリオ" pitchFamily="50" charset="-128"/>
                <a:cs typeface="メイリオ" pitchFamily="50" charset="-128"/>
              </a:rPr>
              <a:t>Vissage</a:t>
            </a:r>
            <a:r>
              <a:rPr lang="en-US" altLang="ja-JP" dirty="0" smtClean="0">
                <a:latin typeface="メイリオ" pitchFamily="50" charset="-128"/>
                <a:ea typeface="メイリオ" pitchFamily="50" charset="-128"/>
                <a:cs typeface="メイリオ" pitchFamily="50" charset="-128"/>
              </a:rPr>
              <a:t> </a:t>
            </a: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Aladin</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smtClean="0">
                <a:latin typeface="メイリオ" pitchFamily="50" charset="-128"/>
                <a:ea typeface="メイリオ" pitchFamily="50" charset="-128"/>
                <a:cs typeface="メイリオ" pitchFamily="50" charset="-128"/>
              </a:rPr>
              <a:t>TOPCAT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Specview</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VOSpec</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VOPlot</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VOStat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VOConvert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Montage</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SPLAT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VODesktop</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113090" y="1051967"/>
            <a:ext cx="2893690" cy="1628308"/>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コマンドラインツール</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12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JC client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STILTS</a:t>
            </a: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pic>
        <p:nvPicPr>
          <p:cNvPr id="4098" name="Picture 2" descr="日本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485101"/>
            <a:ext cx="353752" cy="2368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日本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1432" y="1570705"/>
            <a:ext cx="353752" cy="236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460" y="1856631"/>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196951"/>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460" y="3224783"/>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297" y="3606354"/>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スペイ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7748" y="2556991"/>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スペイ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288845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フランス共和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1928639"/>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7404" y="2296544"/>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70016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ESA logo.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0931" y="3076567"/>
            <a:ext cx="573392" cy="208715"/>
          </a:xfrm>
          <a:prstGeom prst="rect">
            <a:avLst/>
          </a:prstGeom>
          <a:solidFill>
            <a:schemeClr val="tx1"/>
          </a:solidFill>
        </p:spPr>
      </p:pic>
      <p:pic>
        <p:nvPicPr>
          <p:cNvPr id="22"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1432" y="1952153"/>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7084" y="5115870"/>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3388770"/>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3718473"/>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1605" y="4045275"/>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605" y="4395790"/>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7404" y="4746632"/>
            <a:ext cx="352044" cy="23574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611560" y="5877272"/>
            <a:ext cx="7920880" cy="646331"/>
          </a:xfrm>
          <a:prstGeom prst="rect">
            <a:avLst/>
          </a:prstGeom>
        </p:spPr>
        <p:txBody>
          <a:bodyPr wrap="square">
            <a:spAutoFit/>
          </a:bodyPr>
          <a:lstStyle/>
          <a:p>
            <a:r>
              <a:rPr lang="en-US" altLang="ja-JP" dirty="0" smtClean="0">
                <a:hlinkClick r:id="rId10"/>
              </a:rPr>
              <a:t>http://wiki.ivoa.net/twiki/bin/view/IVOA/IvoaApplications</a:t>
            </a:r>
            <a:endParaRPr lang="en-US" altLang="ja-JP" dirty="0" smtClean="0"/>
          </a:p>
          <a:p>
            <a:r>
              <a:rPr lang="en-US" altLang="ja-JP" dirty="0" smtClean="0">
                <a:hlinkClick r:id="rId11"/>
              </a:rPr>
              <a:t>http://www.euro-vo.org/?q=science/software</a:t>
            </a:r>
            <a:endParaRPr lang="ja-JP" altLang="en-US" dirty="0"/>
          </a:p>
        </p:txBody>
      </p:sp>
      <p:pic>
        <p:nvPicPr>
          <p:cNvPr id="30" name="Picture 2" descr="日本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605" y="1519057"/>
            <a:ext cx="353752" cy="23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1400"/>
            <a:ext cx="7467600" cy="864096"/>
          </a:xfrm>
        </p:spPr>
        <p:txBody>
          <a:bodyPr/>
          <a:lstStyle/>
          <a:p>
            <a:pPr algn="ctr"/>
            <a:r>
              <a:rPr lang="en-US" altLang="ja-JP" dirty="0" err="1" smtClean="0">
                <a:solidFill>
                  <a:srgbClr val="FFC000"/>
                </a:solidFill>
              </a:rPr>
              <a:t>Datascope</a:t>
            </a:r>
            <a:endParaRPr kumimoji="1" lang="ja-JP" altLang="en-US" dirty="0">
              <a:solidFill>
                <a:srgbClr val="FFC000"/>
              </a:solidFill>
            </a:endParaRPr>
          </a:p>
        </p:txBody>
      </p:sp>
      <p:sp>
        <p:nvSpPr>
          <p:cNvPr id="4" name="日付プレースホルダ 3"/>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19</a:t>
            </a:fld>
            <a:endParaRPr kumimoji="1" lang="ja-JP" altLang="en-US"/>
          </a:p>
        </p:txBody>
      </p:sp>
      <p:pic>
        <p:nvPicPr>
          <p:cNvPr id="22530" name="Picture 2"/>
          <p:cNvPicPr>
            <a:picLocks noChangeAspect="1" noChangeArrowheads="1"/>
          </p:cNvPicPr>
          <p:nvPr/>
        </p:nvPicPr>
        <p:blipFill>
          <a:blip r:embed="rId3" cstate="print"/>
          <a:srcRect/>
          <a:stretch>
            <a:fillRect/>
          </a:stretch>
        </p:blipFill>
        <p:spPr bwMode="auto">
          <a:xfrm>
            <a:off x="359024" y="1340768"/>
            <a:ext cx="8605464" cy="5168670"/>
          </a:xfrm>
          <a:prstGeom prst="rect">
            <a:avLst/>
          </a:prstGeom>
          <a:noFill/>
          <a:ln w="9525">
            <a:noFill/>
            <a:miter lim="800000"/>
            <a:headEnd/>
            <a:tailEnd/>
          </a:ln>
        </p:spPr>
      </p:pic>
      <p:sp>
        <p:nvSpPr>
          <p:cNvPr id="8" name="正方形/長方形 7"/>
          <p:cNvSpPr/>
          <p:nvPr/>
        </p:nvSpPr>
        <p:spPr>
          <a:xfrm>
            <a:off x="287524" y="476672"/>
            <a:ext cx="8748464" cy="307777"/>
          </a:xfrm>
          <a:prstGeom prst="rect">
            <a:avLst/>
          </a:prstGeom>
        </p:spPr>
        <p:txBody>
          <a:bodyPr wrap="square">
            <a:spAutoFit/>
          </a:bodyPr>
          <a:lstStyle/>
          <a:p>
            <a:pPr algn="ctr"/>
            <a:r>
              <a:rPr lang="en-US" altLang="ja-JP" sz="1400" dirty="0" smtClean="0">
                <a:hlinkClick r:id="rId4"/>
              </a:rPr>
              <a:t>http://www.usvao.org/science-tools-services/vao-tools-services-data-discovery-tool/</a:t>
            </a:r>
            <a:endParaRPr lang="en-US" altLang="ja-JP" sz="1400" dirty="0" smtClean="0"/>
          </a:p>
        </p:txBody>
      </p:sp>
      <p:sp>
        <p:nvSpPr>
          <p:cNvPr id="3" name="円/楕円 2"/>
          <p:cNvSpPr/>
          <p:nvPr/>
        </p:nvSpPr>
        <p:spPr>
          <a:xfrm>
            <a:off x="3419872" y="1744241"/>
            <a:ext cx="864096"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0271" y="826378"/>
            <a:ext cx="9000492" cy="461665"/>
          </a:xfrm>
          <a:prstGeom prst="rect">
            <a:avLst/>
          </a:prstGeom>
          <a:noFill/>
        </p:spPr>
        <p:txBody>
          <a:bodyPr wrap="square" rtlCol="0">
            <a:spAutoFit/>
          </a:bodyPr>
          <a:lstStyle/>
          <a:p>
            <a:pPr algn="ctr"/>
            <a:r>
              <a:rPr lang="ja-JP" altLang="en-US" sz="2400" dirty="0" smtClean="0"/>
              <a:t>全</a:t>
            </a:r>
            <a:r>
              <a:rPr lang="en-US" altLang="ja-JP" sz="2400" dirty="0" smtClean="0"/>
              <a:t>VO</a:t>
            </a:r>
            <a:r>
              <a:rPr lang="ja-JP" altLang="en-US" sz="2400" dirty="0" smtClean="0"/>
              <a:t>サービスに対し、指定された領域のデータ検索を並列実行</a:t>
            </a:r>
            <a:endParaRPr kumimoji="1"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864096"/>
          </a:xfrm>
        </p:spPr>
        <p:txBody>
          <a:bodyPr>
            <a:normAutofit/>
          </a:bodyPr>
          <a:lstStyle/>
          <a:p>
            <a:r>
              <a:rPr lang="ja-JP" altLang="en-US" dirty="0" smtClean="0">
                <a:solidFill>
                  <a:schemeClr val="accent2">
                    <a:lumMod val="60000"/>
                    <a:lumOff val="40000"/>
                  </a:schemeClr>
                </a:solidFill>
                <a:latin typeface="メイリオ" pitchFamily="50" charset="-128"/>
                <a:ea typeface="メイリオ" pitchFamily="50" charset="-128"/>
                <a:cs typeface="メイリオ" pitchFamily="50" charset="-128"/>
              </a:rPr>
              <a:t>内容</a:t>
            </a:r>
            <a:endParaRPr kumimoji="1" lang="ja-JP" altLang="en-US" dirty="0">
              <a:solidFill>
                <a:schemeClr val="accent2">
                  <a:lumMod val="60000"/>
                  <a:lumOff val="40000"/>
                </a:schemeClr>
              </a:solidFill>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51520" y="1412776"/>
            <a:ext cx="8892480" cy="4608512"/>
          </a:xfrm>
        </p:spPr>
        <p:txBody>
          <a:bodyPr>
            <a:normAutofit/>
          </a:bodyPr>
          <a:lstStyle/>
          <a:p>
            <a:pPr>
              <a:spcBef>
                <a:spcPts val="1200"/>
              </a:spcBef>
            </a:pPr>
            <a:r>
              <a:rPr lang="ja-JP" altLang="en-US" sz="3200" dirty="0" smtClean="0">
                <a:solidFill>
                  <a:srgbClr val="FFC000"/>
                </a:solidFill>
                <a:latin typeface="メイリオ" pitchFamily="50" charset="-128"/>
                <a:ea typeface="メイリオ" pitchFamily="50" charset="-128"/>
                <a:cs typeface="メイリオ" pitchFamily="50" charset="-128"/>
              </a:rPr>
              <a:t>天文データの現状</a:t>
            </a:r>
            <a:endParaRPr kumimoji="1" lang="en-US" altLang="ja-JP" sz="3200" dirty="0" smtClean="0">
              <a:solidFill>
                <a:srgbClr val="FFC000"/>
              </a:solidFill>
              <a:latin typeface="メイリオ" pitchFamily="50" charset="-128"/>
              <a:ea typeface="メイリオ" pitchFamily="50" charset="-128"/>
              <a:cs typeface="メイリオ" pitchFamily="50" charset="-128"/>
            </a:endParaRPr>
          </a:p>
          <a:p>
            <a:pPr lvl="1">
              <a:spcBef>
                <a:spcPts val="1200"/>
              </a:spcBef>
            </a:pPr>
            <a:r>
              <a:rPr lang="ja-JP" altLang="en-US" dirty="0" smtClean="0">
                <a:latin typeface="メイリオ" pitchFamily="50" charset="-128"/>
                <a:ea typeface="メイリオ" pitchFamily="50" charset="-128"/>
                <a:cs typeface="メイリオ" pitchFamily="50" charset="-128"/>
              </a:rPr>
              <a:t>データ利用における</a:t>
            </a:r>
            <a:r>
              <a:rPr lang="ja-JP" altLang="en-US" dirty="0" smtClean="0">
                <a:latin typeface="メイリオ" pitchFamily="50" charset="-128"/>
                <a:ea typeface="メイリオ" pitchFamily="50" charset="-128"/>
                <a:cs typeface="メイリオ" pitchFamily="50" charset="-128"/>
              </a:rPr>
              <a:t>問題点</a:t>
            </a:r>
            <a:r>
              <a:rPr lang="ja-JP" altLang="en-US" dirty="0" smtClean="0">
                <a:latin typeface="メイリオ" pitchFamily="50" charset="-128"/>
                <a:ea typeface="メイリオ" pitchFamily="50" charset="-128"/>
                <a:cs typeface="メイリオ" pitchFamily="50" charset="-128"/>
              </a:rPr>
              <a:t>とその解決策</a:t>
            </a:r>
            <a:endParaRPr lang="en-US" altLang="ja-JP" dirty="0" smtClean="0">
              <a:latin typeface="メイリオ" pitchFamily="50" charset="-128"/>
              <a:ea typeface="メイリオ" pitchFamily="50" charset="-128"/>
              <a:cs typeface="メイリオ" pitchFamily="50" charset="-128"/>
            </a:endParaRPr>
          </a:p>
          <a:p>
            <a:pPr>
              <a:spcBef>
                <a:spcPts val="2400"/>
              </a:spcBef>
            </a:pPr>
            <a:r>
              <a:rPr lang="en-US" altLang="ja-JP" sz="3200" dirty="0" smtClean="0">
                <a:solidFill>
                  <a:srgbClr val="FFC000"/>
                </a:solidFill>
                <a:latin typeface="メイリオ" pitchFamily="50" charset="-128"/>
                <a:ea typeface="メイリオ" pitchFamily="50" charset="-128"/>
                <a:cs typeface="メイリオ" pitchFamily="50" charset="-128"/>
              </a:rPr>
              <a:t>VO</a:t>
            </a:r>
            <a:r>
              <a:rPr lang="ja-JP" altLang="en-US" sz="3200" dirty="0" smtClean="0">
                <a:solidFill>
                  <a:srgbClr val="FFC000"/>
                </a:solidFill>
                <a:latin typeface="メイリオ" pitchFamily="50" charset="-128"/>
                <a:ea typeface="メイリオ" pitchFamily="50" charset="-128"/>
                <a:cs typeface="メイリオ" pitchFamily="50" charset="-128"/>
              </a:rPr>
              <a:t> </a:t>
            </a:r>
            <a:r>
              <a:rPr lang="ja-JP" altLang="en-US" sz="3200" dirty="0">
                <a:solidFill>
                  <a:srgbClr val="FFC000"/>
                </a:solidFill>
                <a:latin typeface="メイリオ" pitchFamily="50" charset="-128"/>
                <a:ea typeface="メイリオ" pitchFamily="50" charset="-128"/>
                <a:cs typeface="メイリオ" pitchFamily="50" charset="-128"/>
              </a:rPr>
              <a:t>の</a:t>
            </a:r>
            <a:r>
              <a:rPr lang="ja-JP" altLang="en-US" sz="3200" dirty="0" smtClean="0">
                <a:solidFill>
                  <a:srgbClr val="FFC000"/>
                </a:solidFill>
                <a:latin typeface="メイリオ" pitchFamily="50" charset="-128"/>
                <a:ea typeface="メイリオ" pitchFamily="50" charset="-128"/>
                <a:cs typeface="メイリオ" pitchFamily="50" charset="-128"/>
              </a:rPr>
              <a:t>仕組みと利用方法</a:t>
            </a:r>
            <a:endParaRPr lang="en-US" altLang="ja-JP" sz="3200" dirty="0" smtClean="0">
              <a:solidFill>
                <a:srgbClr val="FFC000"/>
              </a:solidFill>
              <a:latin typeface="メイリオ" pitchFamily="50" charset="-128"/>
              <a:ea typeface="メイリオ" pitchFamily="50" charset="-128"/>
              <a:cs typeface="メイリオ" pitchFamily="50" charset="-128"/>
            </a:endParaRPr>
          </a:p>
          <a:p>
            <a:pPr lvl="1">
              <a:spcBef>
                <a:spcPts val="1200"/>
              </a:spcBef>
            </a:pPr>
            <a:r>
              <a:rPr lang="ja-JP" altLang="en-US" dirty="0" smtClean="0">
                <a:latin typeface="メイリオ" pitchFamily="50" charset="-128"/>
                <a:ea typeface="メイリオ" pitchFamily="50" charset="-128"/>
                <a:cs typeface="メイリオ" pitchFamily="50" charset="-128"/>
              </a:rPr>
              <a:t>天文データ共有の仕組み</a:t>
            </a:r>
            <a:endParaRPr lang="en-US" altLang="ja-JP" dirty="0" smtClean="0">
              <a:latin typeface="メイリオ" pitchFamily="50" charset="-128"/>
              <a:ea typeface="メイリオ" pitchFamily="50" charset="-128"/>
              <a:cs typeface="メイリオ" pitchFamily="50" charset="-128"/>
            </a:endParaRPr>
          </a:p>
          <a:p>
            <a:pPr lvl="1">
              <a:spcBef>
                <a:spcPts val="1200"/>
              </a:spcBef>
            </a:pP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サービス・デスクトップアプリの紹介</a:t>
            </a:r>
            <a:endParaRPr lang="en-US" altLang="ja-JP" dirty="0" smtClean="0">
              <a:latin typeface="メイリオ" pitchFamily="50" charset="-128"/>
              <a:ea typeface="メイリオ" pitchFamily="50" charset="-128"/>
              <a:cs typeface="メイリオ" pitchFamily="50" charset="-128"/>
            </a:endParaRPr>
          </a:p>
          <a:p>
            <a:pPr>
              <a:spcBef>
                <a:spcPts val="2400"/>
              </a:spcBef>
            </a:pPr>
            <a:r>
              <a:rPr lang="en-US" altLang="ja-JP" sz="3200" dirty="0" smtClean="0">
                <a:solidFill>
                  <a:srgbClr val="FFC000"/>
                </a:solidFill>
                <a:latin typeface="メイリオ" pitchFamily="50" charset="-128"/>
                <a:ea typeface="メイリオ" pitchFamily="50" charset="-128"/>
                <a:cs typeface="メイリオ" pitchFamily="50" charset="-128"/>
              </a:rPr>
              <a:t>VO </a:t>
            </a:r>
            <a:r>
              <a:rPr lang="ja-JP" altLang="en-US" sz="3200" dirty="0" smtClean="0">
                <a:solidFill>
                  <a:srgbClr val="FFC000"/>
                </a:solidFill>
                <a:latin typeface="メイリオ" pitchFamily="50" charset="-128"/>
                <a:ea typeface="メイリオ" pitchFamily="50" charset="-128"/>
                <a:cs typeface="メイリオ" pitchFamily="50" charset="-128"/>
              </a:rPr>
              <a:t>を利用した研究成果の紹介</a:t>
            </a:r>
            <a:endParaRPr lang="en-US" altLang="ja-JP" sz="3200" dirty="0" smtClean="0">
              <a:solidFill>
                <a:srgbClr val="FFC000"/>
              </a:solidFill>
              <a:latin typeface="メイリオ" pitchFamily="50" charset="-128"/>
              <a:ea typeface="メイリオ" pitchFamily="50" charset="-128"/>
              <a:cs typeface="メイリオ" pitchFamily="50" charset="-128"/>
            </a:endParaRPr>
          </a:p>
        </p:txBody>
      </p:sp>
      <p:sp>
        <p:nvSpPr>
          <p:cNvPr id="7" name="日付プレースホルダ 6"/>
          <p:cNvSpPr>
            <a:spLocks noGrp="1"/>
          </p:cNvSpPr>
          <p:nvPr>
            <p:ph type="dt" sz="half" idx="10"/>
          </p:nvPr>
        </p:nvSpPr>
        <p:spPr/>
        <p:txBody>
          <a:bodyPr/>
          <a:lstStyle/>
          <a:p>
            <a:r>
              <a:rPr kumimoji="1" lang="en-US" altLang="ja-JP" smtClean="0"/>
              <a:t>2015/2/26</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16632"/>
            <a:ext cx="7467600" cy="792088"/>
          </a:xfrm>
        </p:spPr>
        <p:txBody>
          <a:bodyPr>
            <a:normAutofit fontScale="90000"/>
          </a:bodyPr>
          <a:lstStyle/>
          <a:p>
            <a:r>
              <a:rPr kumimoji="1" lang="en-US" altLang="ja-JP" b="1" dirty="0" err="1" smtClean="0">
                <a:solidFill>
                  <a:srgbClr val="FFC000"/>
                </a:solidFill>
              </a:rPr>
              <a:t>Aladin</a:t>
            </a:r>
            <a:endParaRPr kumimoji="1" lang="ja-JP" altLang="en-US" b="1" dirty="0">
              <a:solidFill>
                <a:srgbClr val="FFC000"/>
              </a:solidFill>
            </a:endParaRPr>
          </a:p>
        </p:txBody>
      </p:sp>
      <p:pic>
        <p:nvPicPr>
          <p:cNvPr id="6" name="Picture 4"/>
          <p:cNvPicPr>
            <a:picLocks noGrp="1" noChangeAspect="1" noChangeArrowheads="1"/>
          </p:cNvPicPr>
          <p:nvPr>
            <p:ph idx="1"/>
          </p:nvPr>
        </p:nvPicPr>
        <p:blipFill>
          <a:blip r:embed="rId3" cstate="print"/>
          <a:srcRect/>
          <a:stretch>
            <a:fillRect/>
          </a:stretch>
        </p:blipFill>
        <p:spPr bwMode="auto">
          <a:xfrm>
            <a:off x="173435" y="2276872"/>
            <a:ext cx="4361996" cy="4464496"/>
          </a:xfrm>
          <a:prstGeom prst="rect">
            <a:avLst/>
          </a:prstGeom>
          <a:noFill/>
          <a:ln w="9525">
            <a:noFill/>
            <a:miter lim="800000"/>
            <a:headEnd/>
            <a:tailEnd/>
          </a:ln>
        </p:spPr>
      </p:pic>
      <p:sp>
        <p:nvSpPr>
          <p:cNvPr id="7" name="テキスト ボックス 6"/>
          <p:cNvSpPr txBox="1"/>
          <p:nvPr/>
        </p:nvSpPr>
        <p:spPr>
          <a:xfrm>
            <a:off x="170359" y="1116092"/>
            <a:ext cx="8640960" cy="1354217"/>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フランス ストラスブルグ天文データセンター </a:t>
            </a:r>
            <a:r>
              <a:rPr lang="en-US" altLang="ja-JP" sz="2400" dirty="0" smtClean="0"/>
              <a:t>(CDS)</a:t>
            </a:r>
          </a:p>
          <a:p>
            <a:pPr marL="342900" indent="-342900">
              <a:spcBef>
                <a:spcPts val="1200"/>
              </a:spcBef>
              <a:buClr>
                <a:srgbClr val="FFC000"/>
              </a:buClr>
              <a:buFont typeface="Wingdings" pitchFamily="2" charset="2"/>
              <a:buChar char="Ø"/>
            </a:pPr>
            <a:r>
              <a:rPr lang="ja-JP" altLang="en-US" sz="2400" dirty="0" smtClean="0"/>
              <a:t>画像</a:t>
            </a:r>
            <a:r>
              <a:rPr lang="ja-JP" altLang="en-US" sz="2400" dirty="0"/>
              <a:t>データ、カタログデータを取得し表示</a:t>
            </a:r>
            <a:r>
              <a:rPr lang="ja-JP" altLang="en-US" sz="2400" dirty="0" smtClean="0"/>
              <a:t>。</a:t>
            </a:r>
            <a:endParaRPr lang="en-US" altLang="ja-JP" sz="2400" dirty="0" smtClean="0"/>
          </a:p>
          <a:p>
            <a:endParaRPr kumimoji="1" lang="ja-JP" altLang="en-US" sz="2400" dirty="0"/>
          </a:p>
        </p:txBody>
      </p:sp>
      <p:pic>
        <p:nvPicPr>
          <p:cNvPr id="8" name="図 7" descr="aladin_large.gif"/>
          <p:cNvPicPr>
            <a:picLocks noChangeAspect="1"/>
          </p:cNvPicPr>
          <p:nvPr/>
        </p:nvPicPr>
        <p:blipFill>
          <a:blip r:embed="rId4" cstate="print"/>
          <a:stretch>
            <a:fillRect/>
          </a:stretch>
        </p:blipFill>
        <p:spPr>
          <a:xfrm>
            <a:off x="2627784" y="0"/>
            <a:ext cx="1857375" cy="1085850"/>
          </a:xfrm>
          <a:prstGeom prst="rect">
            <a:avLst/>
          </a:prstGeom>
        </p:spPr>
      </p:pic>
      <p:sp>
        <p:nvSpPr>
          <p:cNvPr id="9" name="正方形/長方形 8"/>
          <p:cNvSpPr/>
          <p:nvPr/>
        </p:nvSpPr>
        <p:spPr>
          <a:xfrm>
            <a:off x="4644008" y="332656"/>
            <a:ext cx="4248472" cy="369332"/>
          </a:xfrm>
          <a:prstGeom prst="rect">
            <a:avLst/>
          </a:prstGeom>
        </p:spPr>
        <p:txBody>
          <a:bodyPr wrap="square">
            <a:spAutoFit/>
          </a:bodyPr>
          <a:lstStyle/>
          <a:p>
            <a:r>
              <a:rPr lang="en-US" altLang="ja-JP" dirty="0" smtClean="0">
                <a:hlinkClick r:id="rId5"/>
              </a:rPr>
              <a:t>http://aladin.u-strasbg.fr/aladin.gml</a:t>
            </a:r>
            <a:endParaRPr lang="ja-JP" altLang="en-US" dirty="0"/>
          </a:p>
        </p:txBody>
      </p:sp>
      <p:sp>
        <p:nvSpPr>
          <p:cNvPr id="3" name="フローチャート : 磁気ディスク 2"/>
          <p:cNvSpPr/>
          <p:nvPr/>
        </p:nvSpPr>
        <p:spPr>
          <a:xfrm>
            <a:off x="6660232" y="4221088"/>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磁気ディスク 9"/>
          <p:cNvSpPr/>
          <p:nvPr/>
        </p:nvSpPr>
        <p:spPr>
          <a:xfrm>
            <a:off x="6660232" y="5758333"/>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 複数書類 3"/>
          <p:cNvSpPr/>
          <p:nvPr/>
        </p:nvSpPr>
        <p:spPr>
          <a:xfrm>
            <a:off x="6692577" y="2470309"/>
            <a:ext cx="1080120" cy="12241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4572000" y="3082377"/>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4572000" y="4653136"/>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572000" y="6190381"/>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563219" y="2564904"/>
            <a:ext cx="2025005" cy="369332"/>
          </a:xfrm>
          <a:prstGeom prst="rect">
            <a:avLst/>
          </a:prstGeom>
          <a:noFill/>
        </p:spPr>
        <p:txBody>
          <a:bodyPr wrap="square" rtlCol="0">
            <a:spAutoFit/>
          </a:bodyPr>
          <a:lstStyle/>
          <a:p>
            <a:r>
              <a:rPr lang="ja-JP" altLang="en-US" dirty="0" smtClean="0"/>
              <a:t>ローカルファイル</a:t>
            </a:r>
            <a:endParaRPr kumimoji="1" lang="ja-JP" altLang="en-US" dirty="0"/>
          </a:p>
        </p:txBody>
      </p:sp>
      <p:sp>
        <p:nvSpPr>
          <p:cNvPr id="16" name="テキスト ボックス 15"/>
          <p:cNvSpPr txBox="1"/>
          <p:nvPr/>
        </p:nvSpPr>
        <p:spPr>
          <a:xfrm>
            <a:off x="4575026" y="3897922"/>
            <a:ext cx="3525366" cy="369332"/>
          </a:xfrm>
          <a:prstGeom prst="rect">
            <a:avLst/>
          </a:prstGeom>
          <a:noFill/>
        </p:spPr>
        <p:txBody>
          <a:bodyPr wrap="square" rtlCol="0">
            <a:spAutoFit/>
          </a:bodyPr>
          <a:lstStyle/>
          <a:p>
            <a:r>
              <a:rPr kumimoji="1" lang="en-US" altLang="ja-JP" dirty="0" err="1" smtClean="0"/>
              <a:t>Aladin</a:t>
            </a:r>
            <a:r>
              <a:rPr kumimoji="1" lang="en-US" altLang="ja-JP" dirty="0" smtClean="0"/>
              <a:t> </a:t>
            </a:r>
            <a:r>
              <a:rPr kumimoji="1" lang="ja-JP" altLang="en-US" dirty="0" smtClean="0"/>
              <a:t>画像</a:t>
            </a:r>
            <a:r>
              <a:rPr lang="ja-JP" altLang="en-US" dirty="0"/>
              <a:t>・</a:t>
            </a:r>
            <a:r>
              <a:rPr kumimoji="1" lang="ja-JP" altLang="en-US" dirty="0" smtClean="0"/>
              <a:t>カタログサーバー</a:t>
            </a:r>
            <a:endParaRPr kumimoji="1" lang="ja-JP" altLang="en-US" dirty="0"/>
          </a:p>
        </p:txBody>
      </p:sp>
      <p:sp>
        <p:nvSpPr>
          <p:cNvPr id="17" name="テキスト ボックス 16"/>
          <p:cNvSpPr txBox="1"/>
          <p:nvPr/>
        </p:nvSpPr>
        <p:spPr>
          <a:xfrm>
            <a:off x="4575026" y="5445224"/>
            <a:ext cx="3525366" cy="369332"/>
          </a:xfrm>
          <a:prstGeom prst="rect">
            <a:avLst/>
          </a:prstGeom>
          <a:noFill/>
        </p:spPr>
        <p:txBody>
          <a:bodyPr wrap="square" rtlCol="0">
            <a:spAutoFit/>
          </a:bodyPr>
          <a:lstStyle/>
          <a:p>
            <a:r>
              <a:rPr kumimoji="1" lang="en-US" altLang="ja-JP" dirty="0" smtClean="0"/>
              <a:t>VO </a:t>
            </a:r>
            <a:r>
              <a:rPr kumimoji="1" lang="ja-JP" altLang="en-US" dirty="0" smtClean="0"/>
              <a:t>サービス</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2015/2/26</a:t>
            </a:r>
            <a:endParaRPr kumimoji="1" lang="ja-JP" altLang="en-US" dirty="0"/>
          </a:p>
        </p:txBody>
      </p:sp>
      <p:sp>
        <p:nvSpPr>
          <p:cNvPr id="11" name="フッター プレースホルダー 10"/>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18" name="スライド番号プレースホルダー 17"/>
          <p:cNvSpPr>
            <a:spLocks noGrp="1"/>
          </p:cNvSpPr>
          <p:nvPr>
            <p:ph type="sldNum" sz="quarter" idx="12"/>
          </p:nvPr>
        </p:nvSpPr>
        <p:spPr/>
        <p:txBody>
          <a:bodyPr/>
          <a:lstStyle/>
          <a:p>
            <a:fld id="{69D0420D-7E6B-4B7A-A1BC-5F5E3100B77F}"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760" y="72008"/>
            <a:ext cx="7467600" cy="836712"/>
          </a:xfrm>
        </p:spPr>
        <p:txBody>
          <a:bodyPr/>
          <a:lstStyle/>
          <a:p>
            <a:r>
              <a:rPr kumimoji="1" lang="en-US" altLang="ja-JP" b="1" dirty="0" err="1" smtClean="0">
                <a:solidFill>
                  <a:srgbClr val="FFC000"/>
                </a:solidFill>
              </a:rPr>
              <a:t>Topcat</a:t>
            </a:r>
            <a:endParaRPr kumimoji="1" lang="ja-JP" altLang="en-US" b="1" dirty="0">
              <a:solidFill>
                <a:srgbClr val="FFC000"/>
              </a:solidFill>
            </a:endParaRPr>
          </a:p>
        </p:txBody>
      </p:sp>
      <p:pic>
        <p:nvPicPr>
          <p:cNvPr id="5" name="コンテンツ プレースホルダ 4" descr="tc3.gif"/>
          <p:cNvPicPr>
            <a:picLocks noGrp="1" noChangeAspect="1"/>
          </p:cNvPicPr>
          <p:nvPr>
            <p:ph idx="1"/>
          </p:nvPr>
        </p:nvPicPr>
        <p:blipFill>
          <a:blip r:embed="rId3" cstate="print"/>
          <a:stretch>
            <a:fillRect/>
          </a:stretch>
        </p:blipFill>
        <p:spPr>
          <a:xfrm>
            <a:off x="2411760" y="138404"/>
            <a:ext cx="952457" cy="692696"/>
          </a:xfrm>
        </p:spPr>
      </p:pic>
      <p:pic>
        <p:nvPicPr>
          <p:cNvPr id="7" name="図 6" descr="multishot.gif"/>
          <p:cNvPicPr>
            <a:picLocks noChangeAspect="1"/>
          </p:cNvPicPr>
          <p:nvPr/>
        </p:nvPicPr>
        <p:blipFill>
          <a:blip r:embed="rId4" cstate="print"/>
          <a:stretch>
            <a:fillRect/>
          </a:stretch>
        </p:blipFill>
        <p:spPr>
          <a:xfrm>
            <a:off x="4139952" y="630494"/>
            <a:ext cx="5004048" cy="6227505"/>
          </a:xfrm>
          <a:prstGeom prst="rect">
            <a:avLst/>
          </a:prstGeom>
        </p:spPr>
      </p:pic>
      <p:sp>
        <p:nvSpPr>
          <p:cNvPr id="8" name="テキスト ボックス 7"/>
          <p:cNvSpPr txBox="1"/>
          <p:nvPr/>
        </p:nvSpPr>
        <p:spPr>
          <a:xfrm>
            <a:off x="0" y="1020423"/>
            <a:ext cx="3995936" cy="3877985"/>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イギリス </a:t>
            </a:r>
            <a:r>
              <a:rPr lang="en-US" altLang="ja-JP" sz="2400" dirty="0" err="1" smtClean="0"/>
              <a:t>Starlink</a:t>
            </a:r>
            <a:r>
              <a:rPr lang="en-US" altLang="ja-JP" sz="2400" dirty="0" smtClean="0"/>
              <a:t> </a:t>
            </a:r>
            <a:r>
              <a:rPr lang="ja-JP" altLang="en-US" sz="2400" dirty="0" smtClean="0"/>
              <a:t>プロジェクト </a:t>
            </a:r>
            <a:r>
              <a:rPr lang="en-US" altLang="ja-JP" sz="2400" dirty="0" smtClean="0"/>
              <a:t>(Mark Taylor)</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様々な種類のプロット</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データはローカルファイルからロードする他、</a:t>
            </a:r>
            <a:r>
              <a:rPr lang="en-US" altLang="ja-JP" sz="2400" dirty="0" smtClean="0"/>
              <a:t>VO</a:t>
            </a:r>
            <a:r>
              <a:rPr lang="ja-JP" altLang="en-US" sz="2400" dirty="0" smtClean="0"/>
              <a:t>サービスからも取得可能。</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複数カタログのクロスマッチ機能など。</a:t>
            </a:r>
            <a:endParaRPr lang="en-US" altLang="ja-JP" sz="2400" dirty="0" smtClean="0"/>
          </a:p>
        </p:txBody>
      </p:sp>
      <p:sp>
        <p:nvSpPr>
          <p:cNvPr id="6" name="正方形/長方形 5"/>
          <p:cNvSpPr/>
          <p:nvPr/>
        </p:nvSpPr>
        <p:spPr>
          <a:xfrm>
            <a:off x="3491880" y="188640"/>
            <a:ext cx="3416384" cy="369332"/>
          </a:xfrm>
          <a:prstGeom prst="rect">
            <a:avLst/>
          </a:prstGeom>
        </p:spPr>
        <p:txBody>
          <a:bodyPr wrap="none">
            <a:spAutoFit/>
          </a:bodyPr>
          <a:lstStyle/>
          <a:p>
            <a:r>
              <a:rPr lang="en-US" altLang="ja-JP" dirty="0" smtClean="0">
                <a:hlinkClick r:id="rId5"/>
              </a:rPr>
              <a:t>http://www.starlink.ac.uk/topcat/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t>2015/2/26</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9" name="スライド番号プレースホルダー 8"/>
          <p:cNvSpPr>
            <a:spLocks noGrp="1"/>
          </p:cNvSpPr>
          <p:nvPr>
            <p:ph type="sldNum" sz="quarter" idx="12"/>
          </p:nvPr>
        </p:nvSpPr>
        <p:spPr/>
        <p:txBody>
          <a:bodyPr/>
          <a:lstStyle/>
          <a:p>
            <a:fld id="{69D0420D-7E6B-4B7A-A1BC-5F5E3100B77F}"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4424" y="-25102"/>
            <a:ext cx="8426048" cy="767474"/>
          </a:xfrm>
        </p:spPr>
        <p:txBody>
          <a:bodyPr>
            <a:normAutofit fontScale="90000"/>
          </a:bodyPr>
          <a:lstStyle/>
          <a:p>
            <a:r>
              <a:rPr kumimoji="1" lang="en-US" altLang="ja-JP" dirty="0" smtClean="0">
                <a:solidFill>
                  <a:srgbClr val="FFC000"/>
                </a:solidFill>
              </a:rPr>
              <a:t>SAMP </a:t>
            </a:r>
            <a:r>
              <a:rPr kumimoji="1" lang="ja-JP" altLang="en-US" dirty="0" smtClean="0">
                <a:solidFill>
                  <a:srgbClr val="FFC000"/>
                </a:solidFill>
              </a:rPr>
              <a:t>による</a:t>
            </a:r>
            <a:r>
              <a:rPr lang="ja-JP" altLang="en-US" dirty="0" smtClean="0">
                <a:solidFill>
                  <a:srgbClr val="FFC000"/>
                </a:solidFill>
              </a:rPr>
              <a:t>アプリケーション間</a:t>
            </a:r>
            <a:r>
              <a:rPr kumimoji="1" lang="ja-JP" altLang="en-US" dirty="0" smtClean="0">
                <a:solidFill>
                  <a:srgbClr val="FFC000"/>
                </a:solidFill>
              </a:rPr>
              <a:t>連携</a:t>
            </a:r>
            <a:endParaRPr kumimoji="1" lang="ja-JP" altLang="en-US" dirty="0">
              <a:solidFill>
                <a:srgbClr val="FFC000"/>
              </a:solidFill>
            </a:endParaRPr>
          </a:p>
        </p:txBody>
      </p:sp>
      <p:pic>
        <p:nvPicPr>
          <p:cNvPr id="8"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3558" y="6033692"/>
            <a:ext cx="763649" cy="774716"/>
          </a:xfrm>
        </p:spPr>
      </p:pic>
      <p:sp>
        <p:nvSpPr>
          <p:cNvPr id="4" name="日付プレースホルダー 3"/>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22</a:t>
            </a:fld>
            <a:endParaRPr kumimoji="1" lang="ja-JP" altLang="en-US"/>
          </a:p>
        </p:txBody>
      </p:sp>
      <p:sp>
        <p:nvSpPr>
          <p:cNvPr id="7" name="円/楕円 6"/>
          <p:cNvSpPr>
            <a:spLocks/>
          </p:cNvSpPr>
          <p:nvPr/>
        </p:nvSpPr>
        <p:spPr>
          <a:xfrm>
            <a:off x="6662164" y="4720352"/>
            <a:ext cx="900000" cy="900000"/>
          </a:xfrm>
          <a:prstGeom prst="ellipse">
            <a:avLst/>
          </a:prstGeom>
          <a:solidFill>
            <a:schemeClr val="bg2">
              <a:lumMod val="25000"/>
              <a:lumOff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2">
                    <a:lumMod val="10000"/>
                  </a:schemeClr>
                </a:solidFill>
              </a:rPr>
              <a:t>Hub</a:t>
            </a:r>
            <a:endParaRPr kumimoji="1" lang="ja-JP" altLang="en-US" dirty="0">
              <a:solidFill>
                <a:schemeClr val="tx2">
                  <a:lumMod val="10000"/>
                </a:schemeClr>
              </a:solidFill>
            </a:endParaRPr>
          </a:p>
        </p:txBody>
      </p:sp>
      <p:pic>
        <p:nvPicPr>
          <p:cNvPr id="2050" name="Picture 2" descr="Launch Ala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5351645"/>
            <a:ext cx="1368152" cy="799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ar.bris.ac.uk/%7Embt/topcat/tc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1005" y="4434701"/>
            <a:ext cx="1011520" cy="73565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3999390"/>
            <a:ext cx="2199365" cy="3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hea-www.harvard.edu/RD/ds9/site/Download_files/su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6498" y="5790559"/>
            <a:ext cx="842127" cy="82528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6885521" y="4365104"/>
            <a:ext cx="127552" cy="355248"/>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7" idx="2"/>
          </p:cNvCxnSpPr>
          <p:nvPr/>
        </p:nvCxnSpPr>
        <p:spPr>
          <a:xfrm flipV="1">
            <a:off x="5976156" y="5170352"/>
            <a:ext cx="686008" cy="27487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662164" y="5536338"/>
            <a:ext cx="214499" cy="5084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394023" y="5516772"/>
            <a:ext cx="336282" cy="4129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539913" y="4951183"/>
            <a:ext cx="601092" cy="7862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90" y="767474"/>
            <a:ext cx="5059982" cy="42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160090" y="4994519"/>
            <a:ext cx="5131990" cy="230832"/>
          </a:xfrm>
          <a:prstGeom prst="rect">
            <a:avLst/>
          </a:prstGeom>
          <a:noFill/>
        </p:spPr>
        <p:txBody>
          <a:bodyPr wrap="square" rtlCol="0">
            <a:spAutoFit/>
          </a:bodyPr>
          <a:lstStyle/>
          <a:p>
            <a:r>
              <a:rPr lang="en-US" altLang="ja-JP" sz="900" dirty="0"/>
              <a:t>http://www.eso.org/sci/php/meetings/adass2011/Slides/PDF/All/ADASS_XXI_O26_Taylor.pdf</a:t>
            </a:r>
            <a:endParaRPr kumimoji="1" lang="ja-JP" altLang="en-US" sz="900" dirty="0"/>
          </a:p>
        </p:txBody>
      </p:sp>
      <p:sp>
        <p:nvSpPr>
          <p:cNvPr id="29" name="テキスト ボックス 28"/>
          <p:cNvSpPr txBox="1"/>
          <p:nvPr/>
        </p:nvSpPr>
        <p:spPr>
          <a:xfrm>
            <a:off x="5292080" y="836712"/>
            <a:ext cx="3744416" cy="2831544"/>
          </a:xfrm>
          <a:prstGeom prst="rect">
            <a:avLst/>
          </a:prstGeom>
          <a:noFill/>
        </p:spPr>
        <p:txBody>
          <a:bodyPr wrap="square" rtlCol="0">
            <a:spAutoFit/>
          </a:bodyPr>
          <a:lstStyle/>
          <a:p>
            <a:pPr marL="360000" indent="-360000">
              <a:spcBef>
                <a:spcPts val="600"/>
              </a:spcBef>
              <a:buFont typeface="Wingdings" pitchFamily="2" charset="2"/>
              <a:buChar char="Ø"/>
            </a:pPr>
            <a:r>
              <a:rPr lang="en-US" altLang="ja-JP" sz="2400" dirty="0"/>
              <a:t>Simple Application Messaging </a:t>
            </a:r>
            <a:r>
              <a:rPr lang="en-US" altLang="ja-JP" sz="2400" dirty="0" smtClean="0"/>
              <a:t>Protocol</a:t>
            </a:r>
          </a:p>
          <a:p>
            <a:pPr marL="360000" indent="-360000">
              <a:spcBef>
                <a:spcPts val="600"/>
              </a:spcBef>
              <a:buFont typeface="Wingdings" pitchFamily="2" charset="2"/>
              <a:buChar char="Ø"/>
            </a:pPr>
            <a:r>
              <a:rPr lang="ja-JP" altLang="en-US" sz="2400" dirty="0" smtClean="0"/>
              <a:t>アプリケーション間の通信規約</a:t>
            </a:r>
            <a:endParaRPr lang="en-US" altLang="ja-JP" sz="2400" dirty="0" smtClean="0"/>
          </a:p>
          <a:p>
            <a:pPr marL="360000" indent="-360000">
              <a:spcBef>
                <a:spcPts val="600"/>
              </a:spcBef>
              <a:buFont typeface="Wingdings" pitchFamily="2" charset="2"/>
              <a:buChar char="Ø"/>
            </a:pPr>
            <a:r>
              <a:rPr lang="ja-JP" altLang="en-US" sz="2400" dirty="0" smtClean="0"/>
              <a:t>ハブを介してデータのやり取りやアクションの実行</a:t>
            </a:r>
            <a:endParaRPr lang="en-US" altLang="ja-JP" sz="2400" dirty="0" smtClean="0"/>
          </a:p>
        </p:txBody>
      </p:sp>
    </p:spTree>
    <p:extLst>
      <p:ext uri="{BB962C8B-B14F-4D97-AF65-F5344CB8AC3E}">
        <p14:creationId xmlns:p14="http://schemas.microsoft.com/office/powerpoint/2010/main" val="23309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33908"/>
            <a:ext cx="7467600" cy="908720"/>
          </a:xfrm>
        </p:spPr>
        <p:txBody>
          <a:bodyPr/>
          <a:lstStyle/>
          <a:p>
            <a:r>
              <a:rPr kumimoji="1" lang="en-US" altLang="ja-JP" dirty="0" smtClean="0">
                <a:solidFill>
                  <a:schemeClr val="accent2">
                    <a:lumMod val="60000"/>
                    <a:lumOff val="40000"/>
                  </a:schemeClr>
                </a:solidFill>
              </a:rPr>
              <a:t>JVO portal </a:t>
            </a:r>
            <a:r>
              <a:rPr kumimoji="1" lang="ja-JP" altLang="en-US" dirty="0" smtClean="0">
                <a:solidFill>
                  <a:schemeClr val="accent2">
                    <a:lumMod val="60000"/>
                    <a:lumOff val="40000"/>
                  </a:schemeClr>
                </a:solidFill>
              </a:rPr>
              <a:t>の開発</a:t>
            </a:r>
            <a:endParaRPr kumimoji="1" lang="ja-JP" altLang="en-US" dirty="0">
              <a:solidFill>
                <a:schemeClr val="accent2">
                  <a:lumMod val="60000"/>
                  <a:lumOff val="40000"/>
                </a:schemeClr>
              </a:solidFill>
            </a:endParaRPr>
          </a:p>
        </p:txBody>
      </p:sp>
      <p:sp>
        <p:nvSpPr>
          <p:cNvPr id="3" name="コンテンツ プレースホルダ 2"/>
          <p:cNvSpPr>
            <a:spLocks noGrp="1"/>
          </p:cNvSpPr>
          <p:nvPr>
            <p:ph idx="1"/>
          </p:nvPr>
        </p:nvSpPr>
        <p:spPr>
          <a:xfrm>
            <a:off x="35496" y="908720"/>
            <a:ext cx="8892480" cy="1944216"/>
          </a:xfrm>
        </p:spPr>
        <p:txBody>
          <a:bodyPr/>
          <a:lstStyle/>
          <a:p>
            <a:pPr>
              <a:buClr>
                <a:schemeClr val="tx1"/>
              </a:buClr>
              <a:buFont typeface="Wingdings 2" pitchFamily="18" charset="2"/>
              <a:buChar char=""/>
            </a:pPr>
            <a:r>
              <a:rPr kumimoji="1" lang="en-US" altLang="ja-JP" dirty="0" smtClean="0"/>
              <a:t>Web </a:t>
            </a:r>
            <a:r>
              <a:rPr kumimoji="1" lang="ja-JP" altLang="en-US" dirty="0" smtClean="0"/>
              <a:t>ベースの天文データ検索・解析システム</a:t>
            </a:r>
            <a:endParaRPr kumimoji="1" lang="en-US" altLang="ja-JP" dirty="0" smtClean="0"/>
          </a:p>
          <a:p>
            <a:pPr>
              <a:spcBef>
                <a:spcPts val="600"/>
              </a:spcBef>
              <a:buClr>
                <a:schemeClr val="tx1"/>
              </a:buClr>
              <a:buFont typeface="Wingdings 2" pitchFamily="18" charset="2"/>
              <a:buChar char=""/>
            </a:pPr>
            <a:r>
              <a:rPr kumimoji="1" lang="ja-JP" altLang="en-US" dirty="0" smtClean="0"/>
              <a:t>開発体制 </a:t>
            </a:r>
            <a:r>
              <a:rPr kumimoji="1" lang="en-US" altLang="ja-JP" dirty="0" smtClean="0"/>
              <a:t>(</a:t>
            </a:r>
            <a:r>
              <a:rPr kumimoji="1" lang="ja-JP" altLang="en-US" dirty="0" smtClean="0"/>
              <a:t>設計・開発の実務者</a:t>
            </a:r>
            <a:r>
              <a:rPr kumimoji="1" lang="en-US" altLang="ja-JP" dirty="0" smtClean="0"/>
              <a:t>)</a:t>
            </a:r>
          </a:p>
          <a:p>
            <a:pPr lvl="2">
              <a:buNone/>
            </a:pPr>
            <a:r>
              <a:rPr kumimoji="1" lang="ja-JP" altLang="en-US" dirty="0" smtClean="0"/>
              <a:t>国立天文台 </a:t>
            </a:r>
            <a:r>
              <a:rPr kumimoji="1" lang="en-US" altLang="ja-JP" dirty="0" smtClean="0"/>
              <a:t>(3</a:t>
            </a:r>
            <a:r>
              <a:rPr kumimoji="1" lang="ja-JP" altLang="en-US" dirty="0" smtClean="0"/>
              <a:t>名</a:t>
            </a:r>
            <a:r>
              <a:rPr kumimoji="1" lang="en-US" altLang="ja-JP" dirty="0" smtClean="0"/>
              <a:t>) </a:t>
            </a:r>
            <a:r>
              <a:rPr kumimoji="1" lang="ja-JP" altLang="en-US" dirty="0" err="1" smtClean="0"/>
              <a:t>、</a:t>
            </a:r>
            <a:r>
              <a:rPr kumimoji="1" lang="en-US" altLang="ja-JP" dirty="0" smtClean="0"/>
              <a:t> </a:t>
            </a:r>
            <a:r>
              <a:rPr kumimoji="1" lang="ja-JP" altLang="en-US" dirty="0" smtClean="0"/>
              <a:t>富士通 </a:t>
            </a:r>
            <a:r>
              <a:rPr kumimoji="1" lang="en-US" altLang="ja-JP" dirty="0" smtClean="0"/>
              <a:t>(</a:t>
            </a:r>
            <a:r>
              <a:rPr kumimoji="1" lang="ja-JP" altLang="en-US" dirty="0" smtClean="0"/>
              <a:t>数名</a:t>
            </a:r>
            <a:r>
              <a:rPr kumimoji="1" lang="en-US" altLang="ja-JP" dirty="0" smtClean="0"/>
              <a:t>)</a:t>
            </a:r>
          </a:p>
        </p:txBody>
      </p:sp>
      <p:sp>
        <p:nvSpPr>
          <p:cNvPr id="4" name="正方形/長方形 3"/>
          <p:cNvSpPr/>
          <p:nvPr/>
        </p:nvSpPr>
        <p:spPr>
          <a:xfrm>
            <a:off x="395536" y="3128188"/>
            <a:ext cx="8280920" cy="2893100"/>
          </a:xfrm>
          <a:prstGeom prst="rect">
            <a:avLst/>
          </a:prstGeom>
          <a:ln>
            <a:solidFill>
              <a:schemeClr val="tx1"/>
            </a:solidFill>
          </a:ln>
        </p:spPr>
        <p:txBody>
          <a:bodyPr wrap="square">
            <a:spAutoFit/>
          </a:bodyPr>
          <a:lstStyle/>
          <a:p>
            <a:pPr marL="432000" indent="-432000">
              <a:spcBef>
                <a:spcPts val="18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汎用的な機能が簡単に利用できるシステム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よく利用される機能を幅広く網羅 </a:t>
            </a:r>
            <a:r>
              <a:rPr lang="en-US" altLang="ja-JP" sz="2400" dirty="0" smtClean="0">
                <a:latin typeface="HGPｺﾞｼｯｸM" pitchFamily="50" charset="-128"/>
                <a:ea typeface="HGPｺﾞｼｯｸM" pitchFamily="50" charset="-128"/>
              </a:rPr>
              <a:t>(c.f. </a:t>
            </a:r>
            <a:r>
              <a:rPr lang="ja-JP" altLang="en-US" sz="2400" dirty="0" smtClean="0">
                <a:latin typeface="HGPｺﾞｼｯｸM" pitchFamily="50" charset="-128"/>
                <a:ea typeface="HGPｺﾞｼｯｸM" pitchFamily="50" charset="-128"/>
              </a:rPr>
              <a:t>海外では機能特化</a:t>
            </a:r>
            <a:r>
              <a:rPr lang="en-US" altLang="ja-JP" sz="2400" dirty="0" smtClean="0">
                <a:latin typeface="HGPｺﾞｼｯｸM" pitchFamily="50" charset="-128"/>
                <a:ea typeface="HGPｺﾞｼｯｸM" pitchFamily="50" charset="-128"/>
              </a:rPr>
              <a:t>)</a:t>
            </a:r>
          </a:p>
          <a:p>
            <a:pPr marL="720000" lvl="1" indent="0">
              <a:spcBef>
                <a:spcPts val="600"/>
              </a:spcBef>
              <a:buNone/>
            </a:pPr>
            <a:r>
              <a:rPr lang="ja-JP" altLang="en-US" sz="2400" dirty="0" smtClean="0">
                <a:latin typeface="HGPｺﾞｼｯｸM" pitchFamily="50" charset="-128"/>
                <a:ea typeface="HGPｺﾞｼｯｸM" pitchFamily="50" charset="-128"/>
              </a:rPr>
              <a:t>大多数の利用者むけ</a:t>
            </a:r>
            <a:endParaRPr lang="en-US" altLang="ja-JP" sz="2400" dirty="0" smtClean="0">
              <a:latin typeface="HGPｺﾞｼｯｸM" pitchFamily="50" charset="-128"/>
              <a:ea typeface="HGPｺﾞｼｯｸM" pitchFamily="50" charset="-128"/>
            </a:endParaRPr>
          </a:p>
          <a:p>
            <a:pPr marL="432000" indent="-432000">
              <a:spcBef>
                <a:spcPts val="12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バーチャル天文台ならではの研究ができるシステム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少数のパワーユーザ向けに高度な機能を提供</a:t>
            </a:r>
            <a:endParaRPr lang="en-US" altLang="ja-JP" sz="2400" dirty="0" smtClean="0">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最先端の研究を可能にする</a:t>
            </a:r>
            <a:endParaRPr lang="en-US" altLang="ja-JP" sz="2400" dirty="0" smtClean="0">
              <a:latin typeface="HGPｺﾞｼｯｸM" pitchFamily="50" charset="-128"/>
              <a:ea typeface="HGPｺﾞｼｯｸM" pitchFamily="50" charset="-128"/>
            </a:endParaRPr>
          </a:p>
        </p:txBody>
      </p:sp>
      <p:sp>
        <p:nvSpPr>
          <p:cNvPr id="5" name="テキスト ボックス 4"/>
          <p:cNvSpPr txBox="1"/>
          <p:nvPr/>
        </p:nvSpPr>
        <p:spPr>
          <a:xfrm>
            <a:off x="1702261" y="2523549"/>
            <a:ext cx="2646878" cy="584775"/>
          </a:xfrm>
          <a:prstGeom prst="rect">
            <a:avLst/>
          </a:prstGeom>
          <a:noFill/>
        </p:spPr>
        <p:txBody>
          <a:bodyPr wrap="none" rtlCol="0">
            <a:spAutoFit/>
          </a:bodyPr>
          <a:lstStyle/>
          <a:p>
            <a:r>
              <a:rPr lang="ja-JP" altLang="en-US" sz="3200" dirty="0" smtClean="0">
                <a:solidFill>
                  <a:srgbClr val="FFC000"/>
                </a:solidFill>
              </a:rPr>
              <a:t>開発</a:t>
            </a:r>
            <a:r>
              <a:rPr lang="ja-JP" altLang="en-US" sz="3200" dirty="0" smtClean="0">
                <a:solidFill>
                  <a:srgbClr val="FFC000"/>
                </a:solidFill>
              </a:rPr>
              <a:t>の方向性</a:t>
            </a:r>
            <a:endParaRPr kumimoji="1" lang="ja-JP" altLang="en-US" sz="3200" dirty="0">
              <a:solidFill>
                <a:srgbClr val="FFC000"/>
              </a:solidFill>
            </a:endParaRPr>
          </a:p>
        </p:txBody>
      </p:sp>
      <p:sp>
        <p:nvSpPr>
          <p:cNvPr id="6" name="テキスト ボックス 5"/>
          <p:cNvSpPr txBox="1"/>
          <p:nvPr/>
        </p:nvSpPr>
        <p:spPr>
          <a:xfrm>
            <a:off x="251520" y="6093296"/>
            <a:ext cx="8784976" cy="461665"/>
          </a:xfrm>
          <a:prstGeom prst="rect">
            <a:avLst/>
          </a:prstGeom>
          <a:noFill/>
        </p:spPr>
        <p:txBody>
          <a:bodyPr wrap="square" rtlCol="0">
            <a:spAutoFit/>
          </a:bodyPr>
          <a:lstStyle/>
          <a:p>
            <a:pPr algn="ctr"/>
            <a:r>
              <a:rPr kumimoji="1" lang="ja-JP" altLang="en-US" sz="2400" dirty="0" smtClean="0"/>
              <a:t>両者の均衡を考えながら、バランスのとれた開発を進める。</a:t>
            </a:r>
            <a:endParaRPr kumimoji="1" lang="ja-JP" altLang="en-US" sz="2400" dirty="0"/>
          </a:p>
        </p:txBody>
      </p:sp>
      <p:sp>
        <p:nvSpPr>
          <p:cNvPr id="10" name="日付プレースホルダ 9"/>
          <p:cNvSpPr>
            <a:spLocks noGrp="1"/>
          </p:cNvSpPr>
          <p:nvPr>
            <p:ph type="dt" sz="half" idx="10"/>
          </p:nvPr>
        </p:nvSpPr>
        <p:spPr/>
        <p:txBody>
          <a:bodyPr/>
          <a:lstStyle/>
          <a:p>
            <a:r>
              <a:rPr kumimoji="1" lang="en-US" altLang="ja-JP" smtClean="0"/>
              <a:t>2015/2/26</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23</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7" name="テキスト ボックス 6"/>
          <p:cNvSpPr txBox="1"/>
          <p:nvPr/>
        </p:nvSpPr>
        <p:spPr>
          <a:xfrm>
            <a:off x="5148064" y="332656"/>
            <a:ext cx="3600400" cy="369332"/>
          </a:xfrm>
          <a:prstGeom prst="rect">
            <a:avLst/>
          </a:prstGeom>
          <a:noFill/>
        </p:spPr>
        <p:txBody>
          <a:bodyPr wrap="square" rtlCol="0">
            <a:spAutoFit/>
          </a:bodyPr>
          <a:lstStyle/>
          <a:p>
            <a:pPr algn="ctr"/>
            <a:r>
              <a:rPr kumimoji="1" lang="en-US" altLang="ja-JP" dirty="0" smtClean="0">
                <a:hlinkClick r:id="rId3"/>
              </a:rPr>
              <a:t>http://jvo.nao.ac.jp/portal</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820132"/>
            <a:ext cx="6296354" cy="577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28736" y="-99392"/>
            <a:ext cx="7467600" cy="850106"/>
          </a:xfrm>
        </p:spPr>
        <p:txBody>
          <a:bodyPr/>
          <a:lstStyle/>
          <a:p>
            <a:r>
              <a:rPr kumimoji="1" lang="en-US" altLang="ja-JP" dirty="0" smtClean="0">
                <a:solidFill>
                  <a:schemeClr val="accent2">
                    <a:lumMod val="60000"/>
                    <a:lumOff val="40000"/>
                  </a:schemeClr>
                </a:solidFill>
              </a:rPr>
              <a:t>JVO </a:t>
            </a:r>
            <a:r>
              <a:rPr kumimoji="1" lang="ja-JP" altLang="en-US" dirty="0" smtClean="0">
                <a:solidFill>
                  <a:schemeClr val="accent2">
                    <a:lumMod val="60000"/>
                    <a:lumOff val="40000"/>
                  </a:schemeClr>
                </a:solidFill>
              </a:rPr>
              <a:t>ポータル</a:t>
            </a:r>
            <a:r>
              <a:rPr lang="ja-JP" altLang="en-US" dirty="0" smtClean="0">
                <a:solidFill>
                  <a:schemeClr val="accent2">
                    <a:lumMod val="60000"/>
                    <a:lumOff val="40000"/>
                  </a:schemeClr>
                </a:solidFill>
              </a:rPr>
              <a:t> </a:t>
            </a:r>
            <a:r>
              <a:rPr lang="en-US" altLang="ja-JP" dirty="0" smtClean="0">
                <a:solidFill>
                  <a:schemeClr val="accent2">
                    <a:lumMod val="60000"/>
                    <a:lumOff val="40000"/>
                  </a:schemeClr>
                </a:solidFill>
              </a:rPr>
              <a:t>(GUI) </a:t>
            </a:r>
            <a:r>
              <a:rPr kumimoji="1" lang="ja-JP" altLang="en-US" dirty="0" smtClean="0">
                <a:solidFill>
                  <a:schemeClr val="accent2">
                    <a:lumMod val="60000"/>
                    <a:lumOff val="40000"/>
                  </a:schemeClr>
                </a:solidFill>
              </a:rPr>
              <a:t>の機能</a:t>
            </a:r>
            <a:endParaRPr kumimoji="1" lang="ja-JP" altLang="en-US" dirty="0">
              <a:solidFill>
                <a:schemeClr val="accent2">
                  <a:lumMod val="60000"/>
                  <a:lumOff val="40000"/>
                </a:schemeClr>
              </a:solidFill>
            </a:endParaRPr>
          </a:p>
        </p:txBody>
      </p:sp>
      <p:grpSp>
        <p:nvGrpSpPr>
          <p:cNvPr id="3" name="グループ化 2"/>
          <p:cNvGrpSpPr/>
          <p:nvPr/>
        </p:nvGrpSpPr>
        <p:grpSpPr>
          <a:xfrm>
            <a:off x="107504" y="980728"/>
            <a:ext cx="4479757" cy="3924151"/>
            <a:chOff x="107504" y="980728"/>
            <a:chExt cx="4479757" cy="3924151"/>
          </a:xfrm>
        </p:grpSpPr>
        <p:sp>
          <p:nvSpPr>
            <p:cNvPr id="5" name="テキスト ボックス 4"/>
            <p:cNvSpPr txBox="1"/>
            <p:nvPr/>
          </p:nvSpPr>
          <p:spPr>
            <a:xfrm>
              <a:off x="107504" y="980728"/>
              <a:ext cx="4032448" cy="3924151"/>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高速検索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en-US" altLang="ja-JP" sz="1600" dirty="0" smtClean="0">
                  <a:solidFill>
                    <a:schemeClr val="bg1"/>
                  </a:solidFill>
                  <a:latin typeface="メイリオ" pitchFamily="50" charset="-128"/>
                  <a:ea typeface="メイリオ" pitchFamily="50" charset="-128"/>
                  <a:cs typeface="メイリオ" pitchFamily="50" charset="-128"/>
                </a:rPr>
                <a:t>JVO </a:t>
              </a:r>
              <a:r>
                <a:rPr lang="ja-JP" altLang="en-US" sz="1600" dirty="0" smtClean="0">
                  <a:solidFill>
                    <a:schemeClr val="bg1"/>
                  </a:solidFill>
                  <a:latin typeface="メイリオ" pitchFamily="50" charset="-128"/>
                  <a:ea typeface="メイリオ" pitchFamily="50" charset="-128"/>
                  <a:cs typeface="メイリオ" pitchFamily="50" charset="-128"/>
                </a:rPr>
                <a:t>内部のデータベース</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60000" lvl="1"/>
              <a:r>
                <a:rPr lang="ja-JP" altLang="en-US" sz="1600" dirty="0" smtClean="0">
                  <a:solidFill>
                    <a:schemeClr val="bg1"/>
                  </a:solidFill>
                  <a:latin typeface="メイリオ" pitchFamily="50" charset="-128"/>
                  <a:ea typeface="メイリオ" pitchFamily="50" charset="-128"/>
                  <a:cs typeface="メイリオ" pitchFamily="50" charset="-128"/>
                </a:rPr>
                <a:t>主要なカタログを登録</a:t>
              </a:r>
              <a:endParaRPr kumimoji="1"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サービスを一つ指定して検索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サービスを検索し選択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テーブル選択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検索条件指定</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複数サービスへの同時検索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領域指定検索のみサポート</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000" indent="-252000">
                <a:spcBef>
                  <a:spcPts val="600"/>
                </a:spcBef>
                <a:buFont typeface="+mj-lt"/>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JVOSky</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 </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kumimoji="1" lang="en-US" altLang="ja-JP" sz="1600" dirty="0" smtClean="0">
                  <a:solidFill>
                    <a:schemeClr val="bg1"/>
                  </a:solidFill>
                  <a:latin typeface="メイリオ" pitchFamily="50" charset="-128"/>
                  <a:ea typeface="メイリオ" pitchFamily="50" charset="-128"/>
                  <a:cs typeface="メイリオ" pitchFamily="50" charset="-128"/>
                </a:rPr>
                <a:t>Google Sky IF </a:t>
              </a:r>
              <a:r>
                <a:rPr kumimoji="1" lang="ja-JP" altLang="en-US" sz="1600" dirty="0" smtClean="0">
                  <a:solidFill>
                    <a:schemeClr val="bg1"/>
                  </a:solidFill>
                  <a:latin typeface="メイリオ" pitchFamily="50" charset="-128"/>
                  <a:ea typeface="メイリオ" pitchFamily="50" charset="-128"/>
                  <a:cs typeface="メイリオ" pitchFamily="50" charset="-128"/>
                </a:rPr>
                <a:t>を利用したデータ検索</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5" name="曲折矢印 14"/>
            <p:cNvSpPr/>
            <p:nvPr/>
          </p:nvSpPr>
          <p:spPr>
            <a:xfrm rot="5400000">
              <a:off x="3671132" y="1432751"/>
              <a:ext cx="1184186" cy="648072"/>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 name="グループ化 5"/>
          <p:cNvGrpSpPr/>
          <p:nvPr/>
        </p:nvGrpSpPr>
        <p:grpSpPr>
          <a:xfrm>
            <a:off x="4782616" y="4127148"/>
            <a:ext cx="4361383" cy="2515503"/>
            <a:chOff x="4782616" y="4127148"/>
            <a:chExt cx="4361383" cy="2515503"/>
          </a:xfrm>
        </p:grpSpPr>
        <p:sp>
          <p:nvSpPr>
            <p:cNvPr id="8" name="テキスト ボックス 7"/>
            <p:cNvSpPr txBox="1"/>
            <p:nvPr/>
          </p:nvSpPr>
          <p:spPr>
            <a:xfrm>
              <a:off x="5691878" y="4365104"/>
              <a:ext cx="3452121" cy="2277547"/>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すばるデータ検索</a:t>
              </a:r>
              <a:r>
                <a:rPr lang="ja-JP" altLang="en-US" sz="2000" b="1" dirty="0" smtClean="0">
                  <a:solidFill>
                    <a:srgbClr val="FF0000"/>
                  </a:solidFill>
                  <a:latin typeface="メイリオ" pitchFamily="50" charset="-128"/>
                  <a:ea typeface="メイリオ" pitchFamily="50" charset="-128"/>
                  <a:cs typeface="メイリオ" pitchFamily="50" charset="-128"/>
                </a:rPr>
                <a:t>・解析</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Suprime</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-Cam, MOIRCS</a:t>
              </a: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処理済み画像データ</a:t>
              </a:r>
              <a:endParaRPr lang="en-US" altLang="ja-JP" dirty="0" smtClean="0">
                <a:solidFill>
                  <a:srgbClr val="000000"/>
                </a:solidFill>
                <a:latin typeface="メイリオ" pitchFamily="50" charset="-128"/>
                <a:ea typeface="メイリオ" pitchFamily="50" charset="-128"/>
                <a:cs typeface="メイリオ" pitchFamily="50" charset="-128"/>
              </a:endParaRP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モザイク画像作成</a:t>
              </a:r>
              <a:endParaRPr lang="en-US" altLang="ja-JP" dirty="0" smtClean="0">
                <a:solidFill>
                  <a:srgbClr val="000000"/>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en-US" altLang="ja-JP" sz="2000" b="1" dirty="0" smtClean="0">
                  <a:solidFill>
                    <a:schemeClr val="bg1">
                      <a:lumMod val="75000"/>
                      <a:lumOff val="25000"/>
                    </a:schemeClr>
                  </a:solidFill>
                  <a:latin typeface="メイリオ" pitchFamily="50" charset="-128"/>
                  <a:ea typeface="メイリオ" pitchFamily="50" charset="-128"/>
                  <a:cs typeface="メイリオ" pitchFamily="50" charset="-128"/>
                </a:rPr>
                <a:t>HDS</a:t>
              </a:r>
            </a:p>
            <a:p>
              <a:pPr marL="432000" lvl="1">
                <a:spcBef>
                  <a:spcPts val="600"/>
                </a:spcBef>
              </a:pPr>
              <a:r>
                <a:rPr lang="ja-JP" altLang="en-US" dirty="0" smtClean="0">
                  <a:solidFill>
                    <a:schemeClr val="bg1"/>
                  </a:solidFill>
                  <a:latin typeface="メイリオ" pitchFamily="50" charset="-128"/>
                  <a:ea typeface="メイリオ" pitchFamily="50" charset="-128"/>
                  <a:cs typeface="メイリオ" pitchFamily="50" charset="-128"/>
                </a:rPr>
                <a:t>処理済みスペクトルデータ</a:t>
              </a:r>
              <a:endParaRPr lang="en-US" altLang="ja-JP" dirty="0" smtClean="0">
                <a:solidFill>
                  <a:schemeClr val="bg1"/>
                </a:solidFill>
                <a:latin typeface="メイリオ" pitchFamily="50" charset="-128"/>
                <a:ea typeface="メイリオ" pitchFamily="50" charset="-128"/>
                <a:cs typeface="メイリオ" pitchFamily="50" charset="-128"/>
              </a:endParaRPr>
            </a:p>
          </p:txBody>
        </p:sp>
        <p:sp>
          <p:nvSpPr>
            <p:cNvPr id="17" name="下矢印 16"/>
            <p:cNvSpPr/>
            <p:nvPr/>
          </p:nvSpPr>
          <p:spPr>
            <a:xfrm rot="6993683">
              <a:off x="5106652" y="3803112"/>
              <a:ext cx="288032" cy="936104"/>
            </a:xfrm>
            <a:prstGeom prst="downArrow">
              <a:avLst>
                <a:gd name="adj1" fmla="val 29477"/>
                <a:gd name="adj2" fmla="val 525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日付プレースホルダ 19"/>
          <p:cNvSpPr>
            <a:spLocks noGrp="1"/>
          </p:cNvSpPr>
          <p:nvPr>
            <p:ph type="dt" sz="half" idx="10"/>
          </p:nvPr>
        </p:nvSpPr>
        <p:spPr/>
        <p:txBody>
          <a:bodyPr/>
          <a:lstStyle/>
          <a:p>
            <a:r>
              <a:rPr kumimoji="1" lang="en-US" altLang="ja-JP" smtClean="0"/>
              <a:t>2015/2/26</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24</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grpSp>
        <p:nvGrpSpPr>
          <p:cNvPr id="4" name="グループ化 3"/>
          <p:cNvGrpSpPr/>
          <p:nvPr/>
        </p:nvGrpSpPr>
        <p:grpSpPr>
          <a:xfrm>
            <a:off x="5746040" y="332656"/>
            <a:ext cx="3362464" cy="1593703"/>
            <a:chOff x="5746040" y="332656"/>
            <a:chExt cx="3362464" cy="1593703"/>
          </a:xfrm>
        </p:grpSpPr>
        <p:sp>
          <p:nvSpPr>
            <p:cNvPr id="7" name="テキスト ボックス 6"/>
            <p:cNvSpPr txBox="1"/>
            <p:nvPr/>
          </p:nvSpPr>
          <p:spPr>
            <a:xfrm>
              <a:off x="6228184" y="332656"/>
              <a:ext cx="2880320" cy="1538883"/>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a:t>
              </a:r>
              <a:r>
                <a:rPr lang="ja-JP" altLang="en-US" sz="2000" b="1" dirty="0" smtClean="0">
                  <a:solidFill>
                    <a:srgbClr val="FF0000"/>
                  </a:solidFill>
                  <a:latin typeface="メイリオ" pitchFamily="50" charset="-128"/>
                  <a:ea typeface="メイリオ" pitchFamily="50" charset="-128"/>
                  <a:cs typeface="メイリオ" pitchFamily="50" charset="-128"/>
                </a:rPr>
                <a:t>サービス</a:t>
              </a:r>
              <a:r>
                <a:rPr kumimoji="1" lang="ja-JP" altLang="en-US" sz="2000" b="1" dirty="0" smtClean="0">
                  <a:solidFill>
                    <a:srgbClr val="FF0000"/>
                  </a:solidFill>
                  <a:latin typeface="メイリオ" pitchFamily="50" charset="-128"/>
                  <a:ea typeface="メイリオ" pitchFamily="50" charset="-128"/>
                  <a:cs typeface="メイリオ" pitchFamily="50" charset="-128"/>
                </a:rPr>
                <a:t>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キーワード検索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カテゴリ</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詳細検索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p:txBody>
        </p:sp>
        <p:sp>
          <p:nvSpPr>
            <p:cNvPr id="18" name="曲折矢印 17"/>
            <p:cNvSpPr/>
            <p:nvPr/>
          </p:nvSpPr>
          <p:spPr>
            <a:xfrm rot="16200000" flipH="1">
              <a:off x="5564588" y="1099697"/>
              <a:ext cx="1008114" cy="645209"/>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179512" y="0"/>
            <a:ext cx="3275856" cy="854968"/>
          </a:xfrm>
        </p:spPr>
        <p:txBody>
          <a:bodyPr>
            <a:normAutofit/>
          </a:bodyPr>
          <a:lstStyle/>
          <a:p>
            <a:r>
              <a:rPr lang="en-US" altLang="ja-JP" dirty="0" smtClean="0">
                <a:solidFill>
                  <a:schemeClr val="accent2">
                    <a:lumMod val="60000"/>
                    <a:lumOff val="40000"/>
                  </a:schemeClr>
                </a:solidFill>
              </a:rPr>
              <a:t>JVO Sky</a:t>
            </a:r>
            <a:endParaRPr kumimoji="1" lang="ja-JP" altLang="en-US" dirty="0">
              <a:solidFill>
                <a:schemeClr val="accent2">
                  <a:lumMod val="60000"/>
                  <a:lumOff val="40000"/>
                </a:schemeClr>
              </a:solidFill>
            </a:endParaRPr>
          </a:p>
        </p:txBody>
      </p:sp>
      <p:sp>
        <p:nvSpPr>
          <p:cNvPr id="10" name="テキスト ボックス 9"/>
          <p:cNvSpPr txBox="1"/>
          <p:nvPr/>
        </p:nvSpPr>
        <p:spPr>
          <a:xfrm>
            <a:off x="323528" y="5445224"/>
            <a:ext cx="8640960" cy="1107996"/>
          </a:xfrm>
          <a:prstGeom prst="rect">
            <a:avLst/>
          </a:prstGeom>
          <a:noFill/>
        </p:spPr>
        <p:txBody>
          <a:bodyPr wrap="square" rtlCol="0">
            <a:spAutoFit/>
          </a:bodyPr>
          <a:lstStyle/>
          <a:p>
            <a:r>
              <a:rPr lang="en-US" altLang="ja-JP" sz="2800" dirty="0" smtClean="0">
                <a:latin typeface="+mj-ea"/>
                <a:ea typeface="+mj-ea"/>
              </a:rPr>
              <a:t>Google Map </a:t>
            </a:r>
            <a:r>
              <a:rPr lang="ja-JP" altLang="en-US" sz="2800" dirty="0" smtClean="0">
                <a:latin typeface="+mj-ea"/>
                <a:ea typeface="+mj-ea"/>
              </a:rPr>
              <a:t>と同様の </a:t>
            </a:r>
            <a:r>
              <a:rPr lang="en-US" altLang="ja-JP" sz="2800" dirty="0" smtClean="0">
                <a:latin typeface="+mj-ea"/>
                <a:ea typeface="+mj-ea"/>
              </a:rPr>
              <a:t>GUI </a:t>
            </a:r>
            <a:r>
              <a:rPr lang="ja-JP" altLang="en-US" sz="2800" dirty="0" smtClean="0">
                <a:latin typeface="+mj-ea"/>
                <a:ea typeface="+mj-ea"/>
              </a:rPr>
              <a:t>で視覚的にデータを見つける</a:t>
            </a:r>
            <a:endParaRPr lang="en-US" altLang="ja-JP" sz="2800" dirty="0" smtClean="0">
              <a:latin typeface="+mj-ea"/>
              <a:ea typeface="+mj-ea"/>
            </a:endParaRPr>
          </a:p>
          <a:p>
            <a:pPr>
              <a:spcBef>
                <a:spcPts val="1200"/>
              </a:spcBef>
            </a:pPr>
            <a:r>
              <a:rPr kumimoji="1" lang="ja-JP" altLang="en-US" sz="2800" dirty="0" smtClean="0">
                <a:latin typeface="+mj-ea"/>
                <a:ea typeface="+mj-ea"/>
              </a:rPr>
              <a:t>複数の装置で観測された領域が一目でわかる</a:t>
            </a:r>
            <a:endParaRPr kumimoji="1" lang="ja-JP" altLang="en-US" sz="2800" dirty="0">
              <a:latin typeface="+mj-ea"/>
              <a:ea typeface="+mj-ea"/>
            </a:endParaRPr>
          </a:p>
        </p:txBody>
      </p:sp>
      <p:sp>
        <p:nvSpPr>
          <p:cNvPr id="17" name="日付プレースホルダ 16"/>
          <p:cNvSpPr>
            <a:spLocks noGrp="1"/>
          </p:cNvSpPr>
          <p:nvPr>
            <p:ph type="dt" sz="half" idx="10"/>
          </p:nvPr>
        </p:nvSpPr>
        <p:spPr/>
        <p:txBody>
          <a:bodyPr/>
          <a:lstStyle/>
          <a:p>
            <a:r>
              <a:rPr kumimoji="1" lang="en-US" altLang="ja-JP" smtClean="0"/>
              <a:t>2015/2/26</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25</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72505"/>
            <a:ext cx="6206984" cy="428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782" y="116632"/>
            <a:ext cx="2395222" cy="26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1419" y="2912048"/>
            <a:ext cx="3168352" cy="256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390" y="-45490"/>
            <a:ext cx="7434930" cy="864096"/>
          </a:xfrm>
        </p:spPr>
        <p:txBody>
          <a:bodyPr anchor="ctr" anchorCtr="1">
            <a:normAutofit/>
          </a:bodyPr>
          <a:lstStyle/>
          <a:p>
            <a:r>
              <a:rPr kumimoji="1" lang="en-US" altLang="ja-JP" dirty="0" smtClean="0">
                <a:solidFill>
                  <a:schemeClr val="accent2">
                    <a:lumMod val="60000"/>
                    <a:lumOff val="40000"/>
                  </a:schemeClr>
                </a:solidFill>
              </a:rPr>
              <a:t>JVO Command (</a:t>
            </a:r>
            <a:r>
              <a:rPr kumimoji="1" lang="en-US" altLang="ja-JP" dirty="0" err="1" smtClean="0">
                <a:solidFill>
                  <a:schemeClr val="accent2">
                    <a:lumMod val="60000"/>
                    <a:lumOff val="40000"/>
                  </a:schemeClr>
                </a:solidFill>
              </a:rPr>
              <a:t>jc</a:t>
            </a:r>
            <a:r>
              <a:rPr kumimoji="1" lang="en-US" altLang="ja-JP" dirty="0" smtClean="0">
                <a:solidFill>
                  <a:schemeClr val="accent2">
                    <a:lumMod val="60000"/>
                    <a:lumOff val="40000"/>
                  </a:schemeClr>
                </a:solidFill>
              </a:rPr>
              <a:t>)</a:t>
            </a:r>
            <a:r>
              <a:rPr lang="ja-JP" altLang="en-US" dirty="0">
                <a:solidFill>
                  <a:schemeClr val="accent2">
                    <a:lumMod val="60000"/>
                    <a:lumOff val="40000"/>
                  </a:schemeClr>
                </a:solidFill>
              </a:rPr>
              <a:t> </a:t>
            </a:r>
            <a:r>
              <a:rPr kumimoji="1" lang="ja-JP" altLang="en-US" dirty="0" smtClean="0">
                <a:solidFill>
                  <a:schemeClr val="accent2">
                    <a:lumMod val="60000"/>
                    <a:lumOff val="40000"/>
                  </a:schemeClr>
                </a:solidFill>
              </a:rPr>
              <a:t>サービス</a:t>
            </a:r>
            <a:endParaRPr kumimoji="1" lang="ja-JP" altLang="en-US" dirty="0">
              <a:solidFill>
                <a:schemeClr val="accent2">
                  <a:lumMod val="60000"/>
                  <a:lumOff val="40000"/>
                </a:schemeClr>
              </a:solidFill>
            </a:endParaRPr>
          </a:p>
        </p:txBody>
      </p:sp>
      <p:sp>
        <p:nvSpPr>
          <p:cNvPr id="6" name="コンテンツ プレースホルダ 5"/>
          <p:cNvSpPr txBox="1">
            <a:spLocks noGrp="1"/>
          </p:cNvSpPr>
          <p:nvPr>
            <p:ph idx="1"/>
          </p:nvPr>
        </p:nvSpPr>
        <p:spPr>
          <a:xfrm>
            <a:off x="725826" y="2060848"/>
            <a:ext cx="7488832" cy="4450449"/>
          </a:xfrm>
          <a:prstGeom prst="rect">
            <a:avLst/>
          </a:prstGeom>
          <a:noFill/>
          <a:ln w="25400">
            <a:solidFill>
              <a:schemeClr val="tx1"/>
            </a:solidFill>
          </a:ln>
        </p:spPr>
        <p:txBody>
          <a:bodyPr wrap="square" rtlCol="0">
            <a:spAutoFit/>
          </a:bodyPr>
          <a:lstStyle/>
          <a:p>
            <a:pPr>
              <a:buNone/>
            </a:pPr>
            <a:r>
              <a:rPr lang="en-US" altLang="ja-JP" sz="2400" b="1" dirty="0" smtClean="0">
                <a:solidFill>
                  <a:srgbClr val="FFC000"/>
                </a:solidFill>
                <a:latin typeface="+mj-lt"/>
              </a:rPr>
              <a:t>Syntax of </a:t>
            </a:r>
            <a:r>
              <a:rPr lang="en-US" altLang="ja-JP" sz="2400" b="1" dirty="0" err="1" smtClean="0">
                <a:solidFill>
                  <a:srgbClr val="FFC000"/>
                </a:solidFill>
                <a:latin typeface="+mj-lt"/>
              </a:rPr>
              <a:t>jc</a:t>
            </a:r>
            <a:r>
              <a:rPr lang="en-US" altLang="ja-JP" sz="2400" b="1" dirty="0" smtClean="0">
                <a:solidFill>
                  <a:srgbClr val="FFC000"/>
                </a:solidFill>
                <a:latin typeface="+mj-lt"/>
              </a:rPr>
              <a:t> (</a:t>
            </a:r>
            <a:r>
              <a:rPr lang="en-US" altLang="ja-JP" sz="2400" b="1" dirty="0" err="1" smtClean="0">
                <a:solidFill>
                  <a:srgbClr val="FFC000"/>
                </a:solidFill>
                <a:latin typeface="+mj-lt"/>
              </a:rPr>
              <a:t>jvo</a:t>
            </a:r>
            <a:r>
              <a:rPr lang="en-US" altLang="ja-JP" sz="2400" b="1" dirty="0" smtClean="0">
                <a:solidFill>
                  <a:srgbClr val="FFC000"/>
                </a:solidFill>
                <a:latin typeface="+mj-lt"/>
              </a:rPr>
              <a:t> command):</a:t>
            </a: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&lt;command&gt; [&lt;option&gt;] [&lt;argument&gt;]…</a:t>
            </a:r>
          </a:p>
          <a:p>
            <a:pPr>
              <a:buNone/>
            </a:pPr>
            <a:r>
              <a:rPr lang="en-US" altLang="ja-JP" sz="2400" b="1" dirty="0" smtClean="0">
                <a:latin typeface="+mj-lt"/>
              </a:rPr>
              <a:t>Examples:</a:t>
            </a:r>
            <a:endParaRPr lang="en-US" altLang="ja-JP" sz="2400" b="1" dirty="0">
              <a:latin typeface="+mj-lt"/>
            </a:endParaRP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search –</a:t>
            </a:r>
            <a:r>
              <a:rPr kumimoji="1" lang="en-US" altLang="ja-JP" sz="2400" dirty="0" err="1" smtClean="0">
                <a:latin typeface="Consolas" pitchFamily="49" charset="0"/>
              </a:rPr>
              <a:t>i</a:t>
            </a:r>
            <a:r>
              <a:rPr kumimoji="1" lang="en-US" altLang="ja-JP" sz="2400" dirty="0" smtClean="0">
                <a:latin typeface="Consolas" pitchFamily="49" charset="0"/>
              </a:rPr>
              <a:t> &lt;</a:t>
            </a:r>
            <a:r>
              <a:rPr kumimoji="1" lang="en-US" altLang="ja-JP" sz="2400" dirty="0" err="1" smtClean="0">
                <a:latin typeface="Consolas" pitchFamily="49" charset="0"/>
              </a:rPr>
              <a:t>jvoql</a:t>
            </a:r>
            <a:r>
              <a:rPr lang="en-US" altLang="ja-JP" sz="2400" dirty="0" err="1">
                <a:latin typeface="Consolas" pitchFamily="49" charset="0"/>
              </a:rPr>
              <a:t>_</a:t>
            </a:r>
            <a:r>
              <a:rPr kumimoji="1" lang="en-US" altLang="ja-JP" sz="2400" dirty="0" err="1" smtClean="0">
                <a:latin typeface="Consolas" pitchFamily="49" charset="0"/>
              </a:rPr>
              <a:t>file</a:t>
            </a:r>
            <a:r>
              <a:rPr kumimoji="1" lang="en-US" altLang="ja-JP" sz="2400" dirty="0" smtClean="0">
                <a:latin typeface="Consolas" pitchFamily="49" charset="0"/>
              </a:rPr>
              <a:t>&gt; </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registry –k &lt;keyword&gt;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copy2l &lt;source&gt; &lt;destination&gt;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run &lt;</a:t>
            </a:r>
            <a:r>
              <a:rPr lang="en-US" altLang="ja-JP" sz="2400" dirty="0" err="1" smtClean="0">
                <a:latin typeface="Consolas" pitchFamily="49" charset="0"/>
              </a:rPr>
              <a:t>program_name</a:t>
            </a:r>
            <a:r>
              <a:rPr lang="en-US" altLang="ja-JP" sz="2400" dirty="0" smtClean="0">
                <a:latin typeface="Consolas" pitchFamily="49" charset="0"/>
              </a:rPr>
              <a:t>&gt; &lt;arguments&gt; </a:t>
            </a:r>
          </a:p>
          <a:p>
            <a:pPr>
              <a:buNone/>
            </a:pPr>
            <a:r>
              <a:rPr lang="en-US" altLang="ja-JP" sz="2400" b="1" dirty="0" smtClean="0">
                <a:latin typeface="+mj-lt"/>
              </a:rPr>
              <a:t>Other commands:</a:t>
            </a:r>
          </a:p>
          <a:p>
            <a:pPr>
              <a:buNone/>
            </a:pPr>
            <a:r>
              <a:rPr lang="en-US" altLang="ja-JP" sz="2400" dirty="0" smtClean="0">
                <a:latin typeface="Consolas" pitchFamily="49" charset="0"/>
              </a:rPr>
              <a:t>  </a:t>
            </a:r>
            <a:r>
              <a:rPr lang="en-US" altLang="ja-JP" sz="2400" dirty="0" err="1" smtClean="0">
                <a:latin typeface="Consolas" pitchFamily="49" charset="0"/>
              </a:rPr>
              <a:t>ls</a:t>
            </a:r>
            <a:r>
              <a:rPr lang="en-US" altLang="ja-JP" sz="2400" dirty="0" smtClean="0">
                <a:latin typeface="Consolas" pitchFamily="49" charset="0"/>
              </a:rPr>
              <a:t> </a:t>
            </a:r>
            <a:r>
              <a:rPr lang="en-US" altLang="ja-JP" sz="2400" dirty="0" err="1" smtClean="0">
                <a:latin typeface="Consolas" pitchFamily="49" charset="0"/>
              </a:rPr>
              <a:t>rsync</a:t>
            </a:r>
            <a:r>
              <a:rPr lang="en-US" altLang="ja-JP" sz="2400" dirty="0" smtClean="0">
                <a:latin typeface="Consolas" pitchFamily="49" charset="0"/>
              </a:rPr>
              <a:t> </a:t>
            </a:r>
            <a:r>
              <a:rPr lang="en-US" altLang="ja-JP" sz="2400" dirty="0" err="1" smtClean="0">
                <a:latin typeface="Consolas" pitchFamily="49" charset="0"/>
              </a:rPr>
              <a:t>passwd</a:t>
            </a:r>
            <a:r>
              <a:rPr lang="en-US" altLang="ja-JP" sz="2400" dirty="0" smtClean="0">
                <a:latin typeface="Consolas" pitchFamily="49" charset="0"/>
              </a:rPr>
              <a:t> resume </a:t>
            </a:r>
            <a:r>
              <a:rPr lang="en-US" altLang="ja-JP" sz="2400" dirty="0" err="1" smtClean="0">
                <a:latin typeface="Consolas" pitchFamily="49" charset="0"/>
              </a:rPr>
              <a:t>suspent</a:t>
            </a:r>
            <a:r>
              <a:rPr lang="en-US" altLang="ja-JP" sz="2400" dirty="0" smtClean="0">
                <a:latin typeface="Consolas" pitchFamily="49" charset="0"/>
              </a:rPr>
              <a:t> abort </a:t>
            </a:r>
            <a:r>
              <a:rPr lang="en-US" altLang="ja-JP" sz="2400" dirty="0" err="1" smtClean="0">
                <a:latin typeface="Consolas" pitchFamily="49" charset="0"/>
              </a:rPr>
              <a:t>ps</a:t>
            </a:r>
            <a:r>
              <a:rPr lang="en-US" altLang="ja-JP" sz="2400" dirty="0" smtClean="0">
                <a:latin typeface="Consolas" pitchFamily="49" charset="0"/>
              </a:rPr>
              <a:t> </a:t>
            </a:r>
          </a:p>
          <a:p>
            <a:pPr>
              <a:buNone/>
            </a:pPr>
            <a:r>
              <a:rPr lang="ja-JP" altLang="en-US" sz="2400" dirty="0" smtClean="0">
                <a:latin typeface="Consolas" pitchFamily="49" charset="0"/>
              </a:rPr>
              <a:t>  </a:t>
            </a:r>
            <a:r>
              <a:rPr lang="en-US" altLang="ja-JP" sz="2400" dirty="0" smtClean="0">
                <a:latin typeface="Consolas" pitchFamily="49" charset="0"/>
              </a:rPr>
              <a:t>union join select  </a:t>
            </a:r>
            <a:r>
              <a:rPr kumimoji="1" lang="en-US" altLang="ja-JP" sz="2400" dirty="0" smtClean="0">
                <a:latin typeface="Consolas" pitchFamily="49" charset="0"/>
              </a:rPr>
              <a:t> </a:t>
            </a:r>
            <a:endParaRPr kumimoji="1" lang="ja-JP" altLang="en-US" sz="2400" dirty="0">
              <a:latin typeface="Consolas" pitchFamily="49" charset="0"/>
            </a:endParaRPr>
          </a:p>
        </p:txBody>
      </p:sp>
      <p:sp>
        <p:nvSpPr>
          <p:cNvPr id="7" name="正方形/長方形 6"/>
          <p:cNvSpPr/>
          <p:nvPr/>
        </p:nvSpPr>
        <p:spPr>
          <a:xfrm>
            <a:off x="179512" y="692696"/>
            <a:ext cx="8424936" cy="1354217"/>
          </a:xfrm>
          <a:prstGeom prst="rect">
            <a:avLst/>
          </a:prstGeom>
        </p:spPr>
        <p:txBody>
          <a:bodyPr wrap="square">
            <a:spAutoFit/>
          </a:bodyPr>
          <a:lstStyle/>
          <a:p>
            <a:pPr marL="360000" indent="360000">
              <a:spcBef>
                <a:spcPts val="600"/>
              </a:spcBef>
              <a:buFont typeface="Wingdings" pitchFamily="2" charset="2"/>
              <a:buChar char="ü"/>
            </a:pPr>
            <a:r>
              <a:rPr lang="ja-JP" altLang="en-US" sz="2400" dirty="0" smtClean="0"/>
              <a:t>コマンドラインから </a:t>
            </a:r>
            <a:r>
              <a:rPr lang="en-US" altLang="ja-JP" sz="2400" dirty="0" smtClean="0"/>
              <a:t>portal </a:t>
            </a:r>
            <a:r>
              <a:rPr lang="ja-JP" altLang="en-US" sz="2400" dirty="0" smtClean="0"/>
              <a:t>に検索・解析ジョブを投入</a:t>
            </a:r>
            <a:endParaRPr lang="en-US" altLang="ja-JP" sz="2400" dirty="0" smtClean="0"/>
          </a:p>
          <a:p>
            <a:pPr marL="360000" indent="360000">
              <a:spcBef>
                <a:spcPts val="600"/>
              </a:spcBef>
              <a:buFont typeface="Wingdings" pitchFamily="2" charset="2"/>
              <a:buChar char="ü"/>
            </a:pPr>
            <a:r>
              <a:rPr lang="en-US" altLang="ja-JP" sz="2400" dirty="0" err="1" smtClean="0"/>
              <a:t>JVOSpace</a:t>
            </a:r>
            <a:r>
              <a:rPr lang="en-US" altLang="ja-JP" sz="2400" dirty="0" smtClean="0"/>
              <a:t> (portal </a:t>
            </a:r>
            <a:r>
              <a:rPr lang="ja-JP" altLang="en-US" sz="2400" dirty="0" smtClean="0"/>
              <a:t>上の </a:t>
            </a:r>
            <a:r>
              <a:rPr lang="en-US" altLang="ja-JP" sz="2400" dirty="0" smtClean="0"/>
              <a:t>Storage) </a:t>
            </a:r>
            <a:r>
              <a:rPr lang="ja-JP" altLang="en-US" sz="2400" dirty="0" err="1" smtClean="0"/>
              <a:t>への</a:t>
            </a:r>
            <a:r>
              <a:rPr lang="ja-JP" altLang="en-US" sz="2400" dirty="0" smtClean="0"/>
              <a:t>アクセス</a:t>
            </a:r>
            <a:endParaRPr lang="en-US" altLang="ja-JP" sz="2400" dirty="0" smtClean="0"/>
          </a:p>
          <a:p>
            <a:pPr marL="360000" indent="360000">
              <a:spcBef>
                <a:spcPts val="600"/>
              </a:spcBef>
              <a:buFont typeface="Wingdings" pitchFamily="2" charset="2"/>
              <a:buChar char="ü"/>
            </a:pPr>
            <a:r>
              <a:rPr lang="ja-JP" altLang="en-US" sz="2400" dirty="0" smtClean="0"/>
              <a:t>スクリプトから何度も実行することができ便利</a:t>
            </a:r>
            <a:endParaRPr lang="en-US" altLang="ja-JP" sz="2400" dirty="0" smtClean="0"/>
          </a:p>
        </p:txBody>
      </p:sp>
      <p:sp>
        <p:nvSpPr>
          <p:cNvPr id="10" name="日付プレースホルダ 9"/>
          <p:cNvSpPr>
            <a:spLocks noGrp="1"/>
          </p:cNvSpPr>
          <p:nvPr>
            <p:ph type="dt" sz="half" idx="10"/>
          </p:nvPr>
        </p:nvSpPr>
        <p:spPr/>
        <p:txBody>
          <a:bodyPr/>
          <a:lstStyle/>
          <a:p>
            <a:r>
              <a:rPr kumimoji="1" lang="en-US" altLang="ja-JP" smtClean="0"/>
              <a:t>2015/2/26</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26</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linds(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linds(horizontal)">
                                      <p:cBhvr>
                                        <p:cTn id="38" dur="500"/>
                                        <p:tgtEl>
                                          <p:spTgt spid="6">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linds(horizontal)">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467600" cy="1143000"/>
          </a:xfrm>
        </p:spPr>
        <p:txBody>
          <a:bodyPr>
            <a:normAutofit/>
          </a:bodyPr>
          <a:lstStyle/>
          <a:p>
            <a:pPr algn="ctr"/>
            <a:r>
              <a:rPr kumimoji="1" lang="en-US" altLang="ja-JP" dirty="0" smtClean="0"/>
              <a:t>VO</a:t>
            </a:r>
            <a:r>
              <a:rPr lang="ja-JP" altLang="en-US" dirty="0" smtClean="0"/>
              <a:t> を利用した天文学研究</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2015/2/26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27</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7467600" cy="922114"/>
          </a:xfrm>
        </p:spPr>
        <p:txBody>
          <a:bodyPr/>
          <a:lstStyle/>
          <a:p>
            <a:r>
              <a:rPr lang="en-US" altLang="ja-JP" dirty="0" smtClean="0"/>
              <a:t>VO</a:t>
            </a:r>
            <a:r>
              <a:rPr lang="ja-JP" altLang="en-US" dirty="0" smtClean="0"/>
              <a:t>を利用した査読論文</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28</a:t>
            </a:fld>
            <a:endParaRPr kumimoji="1" lang="ja-JP" altLang="en-US"/>
          </a:p>
        </p:txBody>
      </p:sp>
      <p:sp>
        <p:nvSpPr>
          <p:cNvPr id="7" name="コンテンツ プレースホルダー 6"/>
          <p:cNvSpPr txBox="1">
            <a:spLocks noGrp="1"/>
          </p:cNvSpPr>
          <p:nvPr>
            <p:ph idx="1"/>
          </p:nvPr>
        </p:nvSpPr>
        <p:spPr>
          <a:xfrm>
            <a:off x="108520" y="790828"/>
            <a:ext cx="9144000" cy="5986254"/>
          </a:xfrm>
          <a:prstGeom prst="rect">
            <a:avLst/>
          </a:prstGeom>
          <a:noFill/>
        </p:spPr>
        <p:txBody>
          <a:bodyPr wrap="square" rtlCol="0">
            <a:spAutoFit/>
          </a:bodyPr>
          <a:lstStyle/>
          <a:p>
            <a:r>
              <a:rPr lang="en-US" altLang="ja-JP" sz="2800" dirty="0" smtClean="0">
                <a:hlinkClick r:id="rId3"/>
              </a:rPr>
              <a:t>http://www.euro-vo.org/?</a:t>
            </a:r>
            <a:r>
              <a:rPr lang="en-US" altLang="ja-JP" sz="2800" dirty="0" smtClean="0">
                <a:hlinkClick r:id="rId3"/>
              </a:rPr>
              <a:t>q=science/scientific-papers</a:t>
            </a:r>
            <a:endParaRPr lang="en-US" altLang="ja-JP" sz="2800" dirty="0" smtClean="0"/>
          </a:p>
          <a:p>
            <a:r>
              <a:rPr lang="en-US" altLang="ja-JP" dirty="0" smtClean="0"/>
              <a:t>127 </a:t>
            </a:r>
            <a:r>
              <a:rPr lang="ja-JP" altLang="en-US" dirty="0" smtClean="0"/>
              <a:t>本の論文で </a:t>
            </a:r>
            <a:r>
              <a:rPr lang="en-US" altLang="ja-JP" dirty="0" smtClean="0"/>
              <a:t>VO </a:t>
            </a:r>
            <a:r>
              <a:rPr lang="ja-JP" altLang="en-US" dirty="0" smtClean="0"/>
              <a:t>を利用したことが明記</a:t>
            </a:r>
            <a:endParaRPr lang="en-US" altLang="ja-JP" dirty="0" smtClean="0"/>
          </a:p>
          <a:p>
            <a:pPr lvl="1">
              <a:spcBef>
                <a:spcPts val="600"/>
              </a:spcBef>
            </a:pPr>
            <a:r>
              <a:rPr lang="en-US" altLang="ja-JP" sz="2400" dirty="0" smtClean="0"/>
              <a:t>2014</a:t>
            </a:r>
            <a:r>
              <a:rPr lang="ja-JP" altLang="en-US" sz="2400" dirty="0" smtClean="0"/>
              <a:t>年　　　  </a:t>
            </a:r>
            <a:r>
              <a:rPr lang="en-US" altLang="ja-JP" sz="2400" dirty="0" smtClean="0"/>
              <a:t>6</a:t>
            </a:r>
          </a:p>
          <a:p>
            <a:pPr lvl="1">
              <a:spcBef>
                <a:spcPts val="600"/>
              </a:spcBef>
            </a:pPr>
            <a:r>
              <a:rPr lang="en-US" altLang="ja-JP" sz="2400" dirty="0" smtClean="0"/>
              <a:t>2013</a:t>
            </a:r>
            <a:r>
              <a:rPr lang="ja-JP" altLang="en-US" sz="2400" dirty="0" smtClean="0"/>
              <a:t>年</a:t>
            </a:r>
            <a:r>
              <a:rPr lang="en-US" altLang="ja-JP" sz="2400" dirty="0" smtClean="0"/>
              <a:t>		</a:t>
            </a:r>
            <a:r>
              <a:rPr lang="en-US" altLang="ja-JP" sz="2400" dirty="0" smtClean="0"/>
              <a:t>42</a:t>
            </a:r>
            <a:r>
              <a:rPr lang="ja-JP" altLang="en-US" sz="2400" dirty="0" smtClean="0"/>
              <a:t>  </a:t>
            </a:r>
            <a:endParaRPr lang="en-US" altLang="ja-JP" sz="2400" dirty="0" smtClean="0"/>
          </a:p>
          <a:p>
            <a:pPr lvl="1">
              <a:spcBef>
                <a:spcPts val="600"/>
              </a:spcBef>
            </a:pPr>
            <a:r>
              <a:rPr lang="en-US" altLang="ja-JP" sz="2400" dirty="0" smtClean="0"/>
              <a:t>2012</a:t>
            </a:r>
            <a:r>
              <a:rPr lang="ja-JP" altLang="en-US" sz="2400" dirty="0" smtClean="0"/>
              <a:t>年</a:t>
            </a:r>
            <a:r>
              <a:rPr lang="en-US" altLang="ja-JP" sz="2400" dirty="0"/>
              <a:t>	</a:t>
            </a:r>
            <a:r>
              <a:rPr lang="en-US" altLang="ja-JP" sz="2400" dirty="0" smtClean="0"/>
              <a:t>	16</a:t>
            </a:r>
          </a:p>
          <a:p>
            <a:pPr lvl="1">
              <a:spcBef>
                <a:spcPts val="600"/>
              </a:spcBef>
            </a:pPr>
            <a:r>
              <a:rPr lang="en-US" altLang="ja-JP" sz="2400" dirty="0" smtClean="0"/>
              <a:t>2011</a:t>
            </a:r>
            <a:r>
              <a:rPr lang="ja-JP" altLang="en-US" sz="2400" dirty="0" smtClean="0"/>
              <a:t>年</a:t>
            </a:r>
            <a:r>
              <a:rPr lang="en-US" altLang="ja-JP" sz="2400" dirty="0" smtClean="0"/>
              <a:t>		17</a:t>
            </a:r>
          </a:p>
          <a:p>
            <a:pPr lvl="1">
              <a:spcBef>
                <a:spcPts val="600"/>
              </a:spcBef>
            </a:pPr>
            <a:r>
              <a:rPr lang="en-US" altLang="ja-JP" sz="2400" dirty="0" smtClean="0"/>
              <a:t>2010</a:t>
            </a:r>
            <a:r>
              <a:rPr lang="ja-JP" altLang="en-US" sz="2400" dirty="0" smtClean="0"/>
              <a:t>年</a:t>
            </a:r>
            <a:r>
              <a:rPr lang="en-US" altLang="ja-JP" sz="2400" dirty="0" smtClean="0"/>
              <a:t>		9</a:t>
            </a:r>
          </a:p>
          <a:p>
            <a:pPr lvl="1">
              <a:spcBef>
                <a:spcPts val="600"/>
              </a:spcBef>
            </a:pPr>
            <a:r>
              <a:rPr lang="en-US" altLang="ja-JP" sz="2400" dirty="0" smtClean="0"/>
              <a:t>2009</a:t>
            </a:r>
            <a:r>
              <a:rPr lang="ja-JP" altLang="en-US" sz="2400" dirty="0" smtClean="0"/>
              <a:t>年</a:t>
            </a:r>
            <a:r>
              <a:rPr lang="en-US" altLang="ja-JP" sz="2400" dirty="0" smtClean="0"/>
              <a:t>		13</a:t>
            </a:r>
          </a:p>
          <a:p>
            <a:pPr lvl="1">
              <a:spcBef>
                <a:spcPts val="600"/>
              </a:spcBef>
            </a:pPr>
            <a:r>
              <a:rPr lang="en-US" altLang="ja-JP" sz="2400" dirty="0" smtClean="0"/>
              <a:t>2008</a:t>
            </a:r>
            <a:r>
              <a:rPr lang="ja-JP" altLang="en-US" sz="2400" dirty="0" smtClean="0"/>
              <a:t>年</a:t>
            </a:r>
            <a:r>
              <a:rPr lang="en-US" altLang="ja-JP" sz="2400" dirty="0" smtClean="0"/>
              <a:t>		9</a:t>
            </a:r>
          </a:p>
          <a:p>
            <a:pPr lvl="1">
              <a:spcBef>
                <a:spcPts val="600"/>
              </a:spcBef>
            </a:pPr>
            <a:r>
              <a:rPr lang="en-US" altLang="ja-JP" sz="2400" dirty="0" smtClean="0"/>
              <a:t>2007</a:t>
            </a:r>
            <a:r>
              <a:rPr lang="ja-JP" altLang="en-US" sz="2400" dirty="0" smtClean="0"/>
              <a:t>年</a:t>
            </a:r>
            <a:r>
              <a:rPr lang="en-US" altLang="ja-JP" sz="2400" dirty="0" smtClean="0"/>
              <a:t>		6</a:t>
            </a:r>
          </a:p>
          <a:p>
            <a:pPr lvl="1">
              <a:spcBef>
                <a:spcPts val="600"/>
              </a:spcBef>
            </a:pPr>
            <a:r>
              <a:rPr lang="en-US" altLang="ja-JP" sz="2400" dirty="0" smtClean="0"/>
              <a:t>2006</a:t>
            </a:r>
            <a:r>
              <a:rPr lang="ja-JP" altLang="en-US" sz="2400" dirty="0" smtClean="0"/>
              <a:t>年</a:t>
            </a:r>
            <a:r>
              <a:rPr lang="en-US" altLang="ja-JP" sz="2400" dirty="0" smtClean="0"/>
              <a:t>		7</a:t>
            </a:r>
          </a:p>
          <a:p>
            <a:pPr lvl="1">
              <a:spcBef>
                <a:spcPts val="600"/>
              </a:spcBef>
            </a:pPr>
            <a:r>
              <a:rPr lang="en-US" altLang="ja-JP" sz="2400" dirty="0" smtClean="0"/>
              <a:t>2005</a:t>
            </a:r>
            <a:r>
              <a:rPr lang="ja-JP" altLang="en-US" sz="2400" dirty="0" smtClean="0"/>
              <a:t>年</a:t>
            </a:r>
            <a:r>
              <a:rPr lang="en-US" altLang="ja-JP" sz="2400" dirty="0" smtClean="0"/>
              <a:t>		1</a:t>
            </a:r>
          </a:p>
          <a:p>
            <a:pPr lvl="1">
              <a:spcBef>
                <a:spcPts val="600"/>
              </a:spcBef>
            </a:pPr>
            <a:r>
              <a:rPr lang="en-US" altLang="ja-JP" sz="2400" dirty="0" smtClean="0"/>
              <a:t>2004</a:t>
            </a:r>
            <a:r>
              <a:rPr lang="ja-JP" altLang="en-US" sz="2400" dirty="0" smtClean="0"/>
              <a:t>年</a:t>
            </a:r>
            <a:r>
              <a:rPr lang="en-US" altLang="ja-JP" sz="2400" dirty="0" smtClean="0"/>
              <a:t>		1</a:t>
            </a:r>
          </a:p>
        </p:txBody>
      </p:sp>
      <p:sp>
        <p:nvSpPr>
          <p:cNvPr id="8" name="テキスト ボックス 7"/>
          <p:cNvSpPr txBox="1"/>
          <p:nvPr/>
        </p:nvSpPr>
        <p:spPr>
          <a:xfrm>
            <a:off x="3954388" y="2492896"/>
            <a:ext cx="4752528" cy="1077218"/>
          </a:xfrm>
          <a:prstGeom prst="rect">
            <a:avLst/>
          </a:prstGeom>
          <a:noFill/>
          <a:ln>
            <a:solidFill>
              <a:schemeClr val="accent1"/>
            </a:solidFill>
          </a:ln>
        </p:spPr>
        <p:txBody>
          <a:bodyPr wrap="square" rtlCol="0">
            <a:spAutoFit/>
          </a:bodyPr>
          <a:lstStyle/>
          <a:p>
            <a:r>
              <a:rPr kumimoji="1" lang="en-US" altLang="ja-JP" sz="3200" dirty="0" smtClean="0"/>
              <a:t>VO </a:t>
            </a:r>
            <a:r>
              <a:rPr kumimoji="1" lang="ja-JP" altLang="en-US" sz="3200" dirty="0" smtClean="0"/>
              <a:t>を利用した研究が徐々に出始めている。</a:t>
            </a:r>
            <a:endParaRPr kumimoji="1" lang="en-US" altLang="ja-JP" sz="3200" dirty="0" smtClean="0"/>
          </a:p>
        </p:txBody>
      </p:sp>
      <p:sp>
        <p:nvSpPr>
          <p:cNvPr id="3" name="正方形/長方形 2"/>
          <p:cNvSpPr/>
          <p:nvPr/>
        </p:nvSpPr>
        <p:spPr>
          <a:xfrm>
            <a:off x="3923928" y="4221088"/>
            <a:ext cx="5040560" cy="1815882"/>
          </a:xfrm>
          <a:prstGeom prst="rect">
            <a:avLst/>
          </a:prstGeom>
        </p:spPr>
        <p:txBody>
          <a:bodyPr wrap="square">
            <a:spAutoFit/>
          </a:bodyPr>
          <a:lstStyle/>
          <a:p>
            <a:r>
              <a:rPr lang="en-US" altLang="ja-JP" sz="2400" dirty="0">
                <a:hlinkClick r:id="rId4"/>
              </a:rPr>
              <a:t>All refereed publications</a:t>
            </a:r>
            <a:r>
              <a:rPr lang="en-US" altLang="ja-JP" sz="2400" dirty="0"/>
              <a:t> </a:t>
            </a:r>
            <a:endParaRPr lang="en-US" altLang="ja-JP" sz="2400" dirty="0" smtClean="0"/>
          </a:p>
          <a:p>
            <a:r>
              <a:rPr lang="en-US" altLang="ja-JP" sz="2400" dirty="0" smtClean="0"/>
              <a:t>mentioning </a:t>
            </a:r>
            <a:r>
              <a:rPr lang="en-US" altLang="ja-JP" sz="2400" dirty="0"/>
              <a:t>the "virtual observatory" </a:t>
            </a:r>
            <a:endParaRPr lang="en-US" altLang="ja-JP" sz="2400" dirty="0" smtClean="0"/>
          </a:p>
          <a:p>
            <a:r>
              <a:rPr lang="en-US" altLang="ja-JP" sz="2400" dirty="0" smtClean="0"/>
              <a:t>in </a:t>
            </a:r>
            <a:r>
              <a:rPr lang="en-US" altLang="ja-JP" sz="2400" dirty="0"/>
              <a:t>the </a:t>
            </a:r>
            <a:r>
              <a:rPr lang="en-US" altLang="ja-JP" sz="2400" dirty="0" smtClean="0"/>
              <a:t>abstract </a:t>
            </a:r>
          </a:p>
          <a:p>
            <a:pPr algn="ctr"/>
            <a:r>
              <a:rPr lang="en-US" altLang="ja-JP" sz="4000" dirty="0" smtClean="0"/>
              <a:t>263</a:t>
            </a:r>
            <a:endParaRPr lang="ja-JP" altLang="en-US" sz="4000" dirty="0"/>
          </a:p>
        </p:txBody>
      </p:sp>
    </p:spTree>
    <p:extLst>
      <p:ext uri="{BB962C8B-B14F-4D97-AF65-F5344CB8AC3E}">
        <p14:creationId xmlns:p14="http://schemas.microsoft.com/office/powerpoint/2010/main" val="108261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9/9e/Gb1508_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535" y="2012007"/>
            <a:ext cx="3034841" cy="23435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7625" y="92749"/>
            <a:ext cx="9036496"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1</a:t>
            </a:r>
            <a:r>
              <a:rPr lang="ja-JP" altLang="en-US" sz="2800" dirty="0" smtClean="0">
                <a:latin typeface="+mj-ea"/>
              </a:rPr>
              <a:t>：</a:t>
            </a:r>
            <a:r>
              <a:rPr lang="en-US" altLang="ja-JP" sz="3600" dirty="0" smtClean="0">
                <a:solidFill>
                  <a:srgbClr val="FFC000"/>
                </a:solidFill>
                <a:latin typeface="+mj-ea"/>
              </a:rPr>
              <a:t>“</a:t>
            </a:r>
            <a:r>
              <a:rPr lang="en-US" altLang="ja-JP" sz="3600" dirty="0">
                <a:solidFill>
                  <a:srgbClr val="FFC000"/>
                </a:solidFill>
              </a:rPr>
              <a:t>RADIO-LOUD NARROW-LINE TYPE 1 </a:t>
            </a:r>
            <a:r>
              <a:rPr lang="en-US" altLang="ja-JP" sz="3600" dirty="0" smtClean="0">
                <a:solidFill>
                  <a:srgbClr val="FFC000"/>
                </a:solidFill>
              </a:rPr>
              <a:t>QUASARS</a:t>
            </a:r>
            <a:r>
              <a:rPr lang="en-US" altLang="ja-JP" sz="3600" dirty="0" smtClean="0">
                <a:solidFill>
                  <a:srgbClr val="FFC000"/>
                </a:solidFill>
                <a:latin typeface="+mj-ea"/>
              </a:rPr>
              <a:t>“</a:t>
            </a:r>
            <a:r>
              <a:rPr lang="ja-JP" altLang="en-US" sz="4000" dirty="0" smtClean="0">
                <a:solidFill>
                  <a:srgbClr val="FFC000"/>
                </a:solidFill>
                <a:latin typeface="+mj-ea"/>
              </a:rPr>
              <a:t>　</a:t>
            </a:r>
            <a:r>
              <a:rPr lang="en-US" altLang="ja-JP" sz="2700" dirty="0" smtClean="0">
                <a:latin typeface="+mj-ea"/>
              </a:rPr>
              <a:t>S. </a:t>
            </a:r>
            <a:r>
              <a:rPr lang="en-US" altLang="ja-JP" sz="2700" dirty="0" err="1" smtClean="0">
                <a:latin typeface="+mj-ea"/>
              </a:rPr>
              <a:t>Komossa</a:t>
            </a:r>
            <a:r>
              <a:rPr lang="en-US" altLang="ja-JP" sz="2700" dirty="0" smtClean="0">
                <a:latin typeface="+mj-ea"/>
              </a:rPr>
              <a:t> et al, 2006, AJ, 132, 531</a:t>
            </a:r>
            <a:endParaRPr kumimoji="1" lang="ja-JP" altLang="en-US" sz="2700" dirty="0">
              <a:latin typeface="+mj-ea"/>
            </a:endParaRPr>
          </a:p>
        </p:txBody>
      </p:sp>
      <p:sp>
        <p:nvSpPr>
          <p:cNvPr id="4" name="テキスト ボックス 3"/>
          <p:cNvSpPr txBox="1"/>
          <p:nvPr/>
        </p:nvSpPr>
        <p:spPr>
          <a:xfrm>
            <a:off x="107504" y="1292002"/>
            <a:ext cx="8964488" cy="5324535"/>
          </a:xfrm>
          <a:prstGeom prst="rect">
            <a:avLst/>
          </a:prstGeom>
          <a:noFill/>
        </p:spPr>
        <p:txBody>
          <a:bodyPr wrap="square" rtlCol="0">
            <a:spAutoFit/>
          </a:bodyPr>
          <a:lstStyle/>
          <a:p>
            <a:pPr marL="360000" indent="-360000">
              <a:buClr>
                <a:srgbClr val="FFC000"/>
              </a:buClr>
              <a:buSzPct val="70000"/>
              <a:buFont typeface="Wingdings 2" pitchFamily="18" charset="2"/>
              <a:buChar char=""/>
            </a:pPr>
            <a:r>
              <a:rPr lang="ja-JP" altLang="en-US" sz="2400" dirty="0" smtClean="0">
                <a:uFill>
                  <a:solidFill>
                    <a:srgbClr val="FFC000"/>
                  </a:solidFill>
                </a:uFill>
                <a:latin typeface="メイリオ" pitchFamily="50" charset="-128"/>
                <a:ea typeface="メイリオ" pitchFamily="50" charset="-128"/>
                <a:cs typeface="メイリオ" pitchFamily="50" charset="-128"/>
              </a:rPr>
              <a:t>ク</a:t>
            </a:r>
            <a:r>
              <a:rPr lang="ja-JP" altLang="en-US" sz="2400" dirty="0">
                <a:uFill>
                  <a:solidFill>
                    <a:srgbClr val="FFC000"/>
                  </a:solidFill>
                </a:uFill>
                <a:latin typeface="メイリオ" pitchFamily="50" charset="-128"/>
                <a:ea typeface="メイリオ" pitchFamily="50" charset="-128"/>
                <a:cs typeface="メイリオ" pitchFamily="50" charset="-128"/>
              </a:rPr>
              <a:t>ェ</a:t>
            </a:r>
            <a:r>
              <a:rPr lang="ja-JP" altLang="en-US" sz="2400" dirty="0" smtClean="0">
                <a:uFill>
                  <a:solidFill>
                    <a:srgbClr val="FFC000"/>
                  </a:solidFill>
                </a:uFill>
                <a:latin typeface="メイリオ" pitchFamily="50" charset="-128"/>
                <a:ea typeface="メイリオ" pitchFamily="50" charset="-128"/>
                <a:cs typeface="メイリオ" pitchFamily="50" charset="-128"/>
              </a:rPr>
              <a:t>ーサーのうち特殊なタイプの種族を多波長カタログのクロスマッチにより候補選択</a:t>
            </a:r>
            <a:endParaRPr lang="en-US" altLang="ja-JP" sz="2400" dirty="0">
              <a:uFill>
                <a:solidFill>
                  <a:srgbClr val="FFC000"/>
                </a:solidFill>
              </a:uFill>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lang="en-US" altLang="ja-JP" sz="2400" dirty="0" smtClean="0">
                <a:solidFill>
                  <a:srgbClr val="FFC000"/>
                </a:solidFill>
                <a:latin typeface="メイリオ" pitchFamily="50" charset="-128"/>
                <a:ea typeface="メイリオ" pitchFamily="50" charset="-128"/>
                <a:cs typeface="メイリオ" pitchFamily="50" charset="-128"/>
              </a:rPr>
              <a:t>Narrow-line </a:t>
            </a:r>
            <a:r>
              <a:rPr lang="en-US" altLang="ja-JP" sz="2400" dirty="0" err="1">
                <a:solidFill>
                  <a:srgbClr val="FFC000"/>
                </a:solidFill>
                <a:latin typeface="メイリオ" pitchFamily="50" charset="-128"/>
                <a:ea typeface="メイリオ" pitchFamily="50" charset="-128"/>
                <a:cs typeface="メイリオ" pitchFamily="50" charset="-128"/>
              </a:rPr>
              <a:t>Seyfert</a:t>
            </a:r>
            <a:r>
              <a:rPr lang="en-US" altLang="ja-JP" sz="2400" dirty="0">
                <a:solidFill>
                  <a:srgbClr val="FFC000"/>
                </a:solidFill>
                <a:latin typeface="メイリオ" pitchFamily="50" charset="-128"/>
                <a:ea typeface="メイリオ" pitchFamily="50" charset="-128"/>
                <a:cs typeface="メイリオ" pitchFamily="50" charset="-128"/>
              </a:rPr>
              <a:t> </a:t>
            </a:r>
            <a:r>
              <a:rPr lang="en-US" altLang="ja-JP" sz="2400" dirty="0" smtClean="0">
                <a:solidFill>
                  <a:srgbClr val="FFC000"/>
                </a:solidFill>
                <a:latin typeface="メイリオ" pitchFamily="50" charset="-128"/>
                <a:ea typeface="メイリオ" pitchFamily="50" charset="-128"/>
                <a:cs typeface="メイリオ" pitchFamily="50" charset="-128"/>
              </a:rPr>
              <a:t>1 (NLS1): </a:t>
            </a: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比較的小さなブラックホール質量</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最大光度で放射</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en-US" altLang="ja-JP" sz="2000" dirty="0" err="1" smtClean="0">
                <a:latin typeface="メイリオ" pitchFamily="50" charset="-128"/>
                <a:ea typeface="メイリオ" pitchFamily="50" charset="-128"/>
                <a:cs typeface="メイリオ" pitchFamily="50" charset="-128"/>
              </a:rPr>
              <a:t>FWHM_H</a:t>
            </a:r>
            <a:r>
              <a:rPr lang="en-US" altLang="ja-JP" sz="2000" baseline="-25000" dirty="0" err="1" smtClean="0">
                <a:latin typeface="Symbol" pitchFamily="18" charset="2"/>
                <a:ea typeface="メイリオ" pitchFamily="50" charset="-128"/>
                <a:cs typeface="メイリオ" pitchFamily="50" charset="-128"/>
              </a:rPr>
              <a:t>b</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2000 km/s and [OIII]/</a:t>
            </a:r>
            <a:r>
              <a:rPr lang="en-US" altLang="ja-JP" sz="2000" dirty="0" err="1" smtClean="0">
                <a:latin typeface="メイリオ" pitchFamily="50" charset="-128"/>
                <a:ea typeface="メイリオ" pitchFamily="50" charset="-128"/>
                <a:cs typeface="メイリオ" pitchFamily="50" charset="-128"/>
              </a:rPr>
              <a:t>H</a:t>
            </a:r>
            <a:r>
              <a:rPr lang="en-US" altLang="ja-JP" sz="2000" baseline="-25000" dirty="0" err="1" smtClean="0">
                <a:latin typeface="メイリオ" pitchFamily="50" charset="-128"/>
                <a:ea typeface="メイリオ" pitchFamily="50" charset="-128"/>
                <a:cs typeface="メイリオ" pitchFamily="50" charset="-128"/>
              </a:rPr>
              <a:t>tot</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a:t>
            </a:r>
            <a:r>
              <a:rPr lang="en-US" altLang="ja-JP" sz="2000" dirty="0" smtClean="0">
                <a:latin typeface="メイリオ" pitchFamily="50" charset="-128"/>
                <a:ea typeface="メイリオ" pitchFamily="50" charset="-128"/>
                <a:cs typeface="メイリオ" pitchFamily="50" charset="-128"/>
              </a:rPr>
              <a:t>3</a:t>
            </a:r>
          </a:p>
          <a:p>
            <a:pPr lvl="1" indent="360000">
              <a:spcBef>
                <a:spcPts val="600"/>
              </a:spcBef>
              <a:buClr>
                <a:schemeClr val="tx1"/>
              </a:buClr>
              <a:buFont typeface="Arial" pitchFamily="34" charset="0"/>
              <a:buChar char="–"/>
            </a:pPr>
            <a:r>
              <a:rPr lang="ja-JP" altLang="en-US" sz="2000" dirty="0">
                <a:latin typeface="メイリオ" pitchFamily="50" charset="-128"/>
                <a:ea typeface="メイリオ" pitchFamily="50" charset="-128"/>
                <a:cs typeface="メイリオ" pitchFamily="50" charset="-128"/>
              </a:rPr>
              <a:t>超大</a:t>
            </a:r>
            <a:r>
              <a:rPr lang="ja-JP" altLang="en-US" sz="2000" dirty="0" smtClean="0">
                <a:latin typeface="メイリオ" pitchFamily="50" charset="-128"/>
                <a:ea typeface="メイリオ" pitchFamily="50" charset="-128"/>
                <a:cs typeface="メイリオ" pitchFamily="50" charset="-128"/>
              </a:rPr>
              <a:t>質量ブラックホールの発達初期段階？</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電波であかるいものを選択</a:t>
            </a:r>
            <a:endParaRPr lang="en-US" altLang="ja-JP" sz="2000" dirty="0" smtClean="0">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kumimoji="1" lang="ja-JP" altLang="en-US" sz="2400" dirty="0" smtClean="0">
                <a:solidFill>
                  <a:srgbClr val="FFC000"/>
                </a:solidFill>
                <a:latin typeface="メイリオ" pitchFamily="50" charset="-128"/>
                <a:ea typeface="メイリオ" pitchFamily="50" charset="-128"/>
                <a:cs typeface="メイリオ" pitchFamily="50" charset="-128"/>
              </a:rPr>
              <a:t>方法</a:t>
            </a:r>
            <a:r>
              <a:rPr lang="ja-JP" altLang="en-US" sz="2400" dirty="0" smtClean="0">
                <a:solidFill>
                  <a:srgbClr val="FFC000"/>
                </a:solidFill>
                <a:latin typeface="メイリオ" pitchFamily="50" charset="-128"/>
                <a:ea typeface="メイリオ" pitchFamily="50" charset="-128"/>
                <a:cs typeface="メイリオ" pitchFamily="50" charset="-128"/>
              </a:rPr>
              <a:t>と結果</a:t>
            </a:r>
            <a:endParaRPr lang="en-US" altLang="ja-JP" sz="2400" dirty="0" smtClean="0">
              <a:solidFill>
                <a:srgbClr val="FFC000"/>
              </a:solidFill>
              <a:latin typeface="メイリオ" pitchFamily="50" charset="-128"/>
              <a:ea typeface="メイリオ" pitchFamily="50" charset="-128"/>
              <a:cs typeface="メイリオ" pitchFamily="50" charset="-128"/>
            </a:endParaRPr>
          </a:p>
          <a:p>
            <a:pPr lvl="1" indent="360000">
              <a:spcBef>
                <a:spcPts val="600"/>
              </a:spcBef>
              <a:buFont typeface="Arial" pitchFamily="34" charset="0"/>
              <a:buChar char="̶"/>
            </a:pPr>
            <a:r>
              <a:rPr kumimoji="1" lang="en-US" altLang="ja-JP" sz="2000" dirty="0" smtClean="0">
                <a:latin typeface="メイリオ" pitchFamily="50" charset="-128"/>
                <a:ea typeface="メイリオ" pitchFamily="50" charset="-128"/>
                <a:cs typeface="メイリオ" pitchFamily="50" charset="-128"/>
              </a:rPr>
              <a:t>VO </a:t>
            </a:r>
            <a:r>
              <a:rPr kumimoji="1" lang="ja-JP" altLang="en-US" sz="2000" dirty="0" smtClean="0">
                <a:latin typeface="メイリオ" pitchFamily="50" charset="-128"/>
                <a:ea typeface="メイリオ" pitchFamily="50" charset="-128"/>
                <a:cs typeface="メイリオ" pitchFamily="50" charset="-128"/>
              </a:rPr>
              <a:t>のクロスマッチサービスを利用し、</a:t>
            </a:r>
            <a:r>
              <a:rPr kumimoji="1" lang="en-US" altLang="ja-JP" sz="2000" dirty="0" smtClean="0">
                <a:latin typeface="メイリオ" pitchFamily="50" charset="-128"/>
                <a:ea typeface="メイリオ" pitchFamily="50" charset="-128"/>
                <a:cs typeface="メイリオ" pitchFamily="50" charset="-128"/>
              </a:rPr>
              <a:t>QSO </a:t>
            </a:r>
            <a:r>
              <a:rPr kumimoji="1" lang="ja-JP" altLang="en-US" sz="2000" dirty="0" smtClean="0">
                <a:latin typeface="メイリオ" pitchFamily="50" charset="-128"/>
                <a:ea typeface="メイリオ" pitchFamily="50" charset="-128"/>
                <a:cs typeface="メイリオ" pitchFamily="50" charset="-128"/>
              </a:rPr>
              <a:t>カタログ、電波カタログ</a:t>
            </a:r>
            <a:r>
              <a:rPr kumimoji="1" lang="en-US" altLang="ja-JP" sz="2000" dirty="0" smtClean="0">
                <a:latin typeface="メイリオ" pitchFamily="50" charset="-128"/>
                <a:ea typeface="メイリオ" pitchFamily="50" charset="-128"/>
                <a:cs typeface="メイリオ" pitchFamily="50" charset="-128"/>
              </a:rPr>
              <a:t>(7)</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可視光カタログ</a:t>
            </a:r>
            <a:r>
              <a:rPr kumimoji="1" lang="en-US" altLang="ja-JP" sz="2000" dirty="0" smtClean="0">
                <a:latin typeface="メイリオ" pitchFamily="50" charset="-128"/>
                <a:ea typeface="メイリオ" pitchFamily="50" charset="-128"/>
                <a:cs typeface="メイリオ" pitchFamily="50" charset="-128"/>
              </a:rPr>
              <a:t>(3)</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のクロスマッチ</a:t>
            </a:r>
            <a:endParaRPr kumimoji="1" lang="en-US" altLang="ja-JP" sz="2000" dirty="0" smtClean="0">
              <a:latin typeface="メイリオ" pitchFamily="50" charset="-128"/>
              <a:ea typeface="メイリオ" pitchFamily="50" charset="-128"/>
              <a:cs typeface="メイリオ" pitchFamily="50" charset="-128"/>
            </a:endParaRPr>
          </a:p>
          <a:p>
            <a:pPr lvl="1" indent="360000">
              <a:spcBef>
                <a:spcPts val="1200"/>
              </a:spcBef>
              <a:buFont typeface="Arial" pitchFamily="34" charset="0"/>
              <a:buChar char="̶"/>
            </a:pPr>
            <a:r>
              <a:rPr lang="en-US" altLang="ja-JP" sz="2000" dirty="0" smtClean="0">
                <a:latin typeface="メイリオ" pitchFamily="50" charset="-128"/>
                <a:ea typeface="メイリオ" pitchFamily="50" charset="-128"/>
                <a:cs typeface="メイリオ" pitchFamily="50" charset="-128"/>
              </a:rPr>
              <a:t>11</a:t>
            </a:r>
            <a:r>
              <a:rPr lang="ja-JP" altLang="en-US" sz="2000" dirty="0" smtClean="0">
                <a:latin typeface="メイリオ" pitchFamily="50" charset="-128"/>
                <a:ea typeface="メイリオ" pitchFamily="50" charset="-128"/>
                <a:cs typeface="メイリオ" pitchFamily="50" charset="-128"/>
              </a:rPr>
              <a:t>個の </a:t>
            </a:r>
            <a:r>
              <a:rPr lang="en-US" altLang="ja-JP" sz="2000" dirty="0" smtClean="0">
                <a:latin typeface="メイリオ" pitchFamily="50" charset="-128"/>
                <a:ea typeface="メイリオ" pitchFamily="50" charset="-128"/>
                <a:cs typeface="メイリオ" pitchFamily="50" charset="-128"/>
              </a:rPr>
              <a:t>Radio-loud NLS1</a:t>
            </a:r>
            <a:r>
              <a:rPr lang="ja-JP" altLang="en-US" sz="2000" dirty="0" smtClean="0">
                <a:latin typeface="メイリオ" pitchFamily="50" charset="-128"/>
                <a:ea typeface="メイリオ" pitchFamily="50" charset="-128"/>
                <a:cs typeface="メイリオ" pitchFamily="50" charset="-128"/>
              </a:rPr>
              <a:t>が見つけられ</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それまでは</a:t>
            </a:r>
            <a:r>
              <a:rPr lang="en-US" altLang="ja-JP" sz="2000" dirty="0" smtClean="0">
                <a:latin typeface="メイリオ" pitchFamily="50" charset="-128"/>
                <a:ea typeface="メイリオ" pitchFamily="50" charset="-128"/>
                <a:cs typeface="メイリオ" pitchFamily="50" charset="-128"/>
              </a:rPr>
              <a:t>~4)</a:t>
            </a:r>
            <a:r>
              <a:rPr lang="ja-JP" altLang="en-US" sz="2000" dirty="0" err="1"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多数のフォローアップ観測</a:t>
            </a:r>
            <a:r>
              <a:rPr lang="ja-JP" altLang="en-US" sz="2000" dirty="0">
                <a:latin typeface="メイリオ" pitchFamily="50" charset="-128"/>
                <a:ea typeface="メイリオ" pitchFamily="50" charset="-128"/>
                <a:cs typeface="メイリオ" pitchFamily="50" charset="-128"/>
              </a:rPr>
              <a:t>論文</a:t>
            </a:r>
            <a:r>
              <a:rPr lang="ja-JP" altLang="en-US" sz="2000" dirty="0" smtClean="0">
                <a:latin typeface="メイリオ" pitchFamily="50" charset="-128"/>
                <a:ea typeface="メイリオ" pitchFamily="50" charset="-128"/>
                <a:cs typeface="メイリオ" pitchFamily="50" charset="-128"/>
              </a:rPr>
              <a:t>が報告された </a:t>
            </a:r>
            <a:r>
              <a:rPr lang="en-US" altLang="ja-JP" sz="2000" dirty="0" smtClean="0">
                <a:latin typeface="メイリオ" pitchFamily="50" charset="-128"/>
                <a:ea typeface="メイリオ" pitchFamily="50" charset="-128"/>
                <a:cs typeface="メイリオ" pitchFamily="50" charset="-128"/>
              </a:rPr>
              <a:t>(citation </a:t>
            </a:r>
            <a:r>
              <a:rPr lang="en-US" altLang="ja-JP" sz="2000" dirty="0" smtClean="0">
                <a:latin typeface="メイリオ" pitchFamily="50" charset="-128"/>
                <a:ea typeface="メイリオ" pitchFamily="50" charset="-128"/>
                <a:cs typeface="メイリオ" pitchFamily="50" charset="-128"/>
              </a:rPr>
              <a:t>104)</a:t>
            </a:r>
            <a:r>
              <a:rPr lang="ja-JP" altLang="en-US" sz="2400" dirty="0" err="1" smtClean="0">
                <a:latin typeface="メイリオ" pitchFamily="50" charset="-128"/>
                <a:ea typeface="メイリオ" pitchFamily="50" charset="-128"/>
                <a:cs typeface="メイリオ" pitchFamily="50" charset="-128"/>
              </a:rPr>
              <a:t>。</a:t>
            </a:r>
            <a:endParaRPr lang="en-US" altLang="ja-JP" sz="2400" dirty="0" smtClean="0">
              <a:latin typeface="メイリオ" pitchFamily="50" charset="-128"/>
              <a:ea typeface="メイリオ" pitchFamily="50" charset="-128"/>
              <a:cs typeface="メイリオ" pitchFamily="50" charset="-128"/>
            </a:endParaRPr>
          </a:p>
        </p:txBody>
      </p:sp>
      <p:sp>
        <p:nvSpPr>
          <p:cNvPr id="3" name="日付プレースホルダー 2"/>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dirty="0"/>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29</a:t>
            </a:fld>
            <a:endParaRPr kumimoji="1" lang="ja-JP" altLang="en-US"/>
          </a:p>
        </p:txBody>
      </p:sp>
    </p:spTree>
    <p:extLst>
      <p:ext uri="{BB962C8B-B14F-4D97-AF65-F5344CB8AC3E}">
        <p14:creationId xmlns:p14="http://schemas.microsoft.com/office/powerpoint/2010/main" val="345175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492896"/>
            <a:ext cx="7467600" cy="1143000"/>
          </a:xfrm>
        </p:spPr>
        <p:txBody>
          <a:bodyPr/>
          <a:lstStyle/>
          <a:p>
            <a:pPr algn="ctr"/>
            <a:r>
              <a:rPr kumimoji="1" lang="ja-JP" altLang="en-US" dirty="0" smtClean="0">
                <a:latin typeface="メイリオ" pitchFamily="50" charset="-128"/>
                <a:ea typeface="メイリオ" pitchFamily="50" charset="-128"/>
                <a:cs typeface="メイリオ" pitchFamily="50" charset="-128"/>
              </a:rPr>
              <a:t>天文データの爆発的増加</a:t>
            </a:r>
            <a:endParaRPr kumimoji="1" lang="ja-JP" altLang="en-US" dirty="0">
              <a:latin typeface="メイリオ" pitchFamily="50" charset="-128"/>
              <a:ea typeface="メイリオ" pitchFamily="50" charset="-128"/>
              <a:cs typeface="メイリオ" pitchFamily="50" charset="-128"/>
            </a:endParaRPr>
          </a:p>
        </p:txBody>
      </p:sp>
      <p:sp>
        <p:nvSpPr>
          <p:cNvPr id="6" name="日付プレースホルダ 5"/>
          <p:cNvSpPr>
            <a:spLocks noGrp="1"/>
          </p:cNvSpPr>
          <p:nvPr>
            <p:ph type="dt" sz="half" idx="10"/>
          </p:nvPr>
        </p:nvSpPr>
        <p:spPr/>
        <p:txBody>
          <a:bodyPr/>
          <a:lstStyle/>
          <a:p>
            <a:r>
              <a:rPr kumimoji="1" lang="en-US" altLang="ja-JP" smtClean="0"/>
              <a:t>2015/2/26</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3</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340768"/>
            <a:ext cx="9036496" cy="4632037"/>
          </a:xfrm>
          <a:prstGeom prst="rect">
            <a:avLst/>
          </a:prstGeom>
          <a:noFill/>
        </p:spPr>
        <p:txBody>
          <a:bodyPr wrap="square" rtlCol="0">
            <a:spAutoFit/>
          </a:bodyPr>
          <a:lstStyle/>
          <a:p>
            <a:pPr indent="360000">
              <a:spcBef>
                <a:spcPts val="1200"/>
              </a:spcBef>
              <a:buFont typeface="Wingdings" pitchFamily="2" charset="2"/>
              <a:buChar char="ü"/>
            </a:pPr>
            <a:r>
              <a:rPr lang="en-US" altLang="ja-JP" sz="2400" dirty="0" smtClean="0">
                <a:solidFill>
                  <a:srgbClr val="FFC000"/>
                </a:solidFill>
              </a:rPr>
              <a:t>Fossil galaxy group (</a:t>
            </a:r>
            <a:r>
              <a:rPr lang="ja-JP" altLang="en-US" sz="2400" dirty="0" smtClean="0">
                <a:solidFill>
                  <a:srgbClr val="FFC000"/>
                </a:solidFill>
              </a:rPr>
              <a:t>化石銀河群</a:t>
            </a:r>
            <a:r>
              <a:rPr lang="en-US" altLang="ja-JP" sz="2400" dirty="0" smtClean="0">
                <a:solidFill>
                  <a:srgbClr val="FFC000"/>
                </a:solidFill>
              </a:rPr>
              <a:t>): </a:t>
            </a:r>
          </a:p>
          <a:p>
            <a:pPr lvl="1" indent="360000">
              <a:spcBef>
                <a:spcPts val="600"/>
              </a:spcBef>
              <a:buClr>
                <a:schemeClr val="tx1"/>
              </a:buClr>
              <a:buFont typeface="Arial" pitchFamily="34" charset="0"/>
              <a:buChar char="–"/>
            </a:pPr>
            <a:r>
              <a:rPr lang="ja-JP" altLang="en-US" sz="2400" dirty="0" smtClean="0"/>
              <a:t>明るい巨大楕円銀河が中心に一つだけ孤立した状態の系。</a:t>
            </a:r>
            <a:endParaRPr lang="en-US" altLang="ja-JP" sz="2400" dirty="0" smtClean="0"/>
          </a:p>
          <a:p>
            <a:pPr lvl="1" indent="360000">
              <a:spcBef>
                <a:spcPts val="600"/>
              </a:spcBef>
              <a:buClr>
                <a:schemeClr val="tx1"/>
              </a:buClr>
              <a:buFont typeface="Arial" pitchFamily="34" charset="0"/>
              <a:buChar char="–"/>
            </a:pPr>
            <a:r>
              <a:rPr lang="ja-JP" altLang="en-US" sz="2400" dirty="0" smtClean="0"/>
              <a:t>銀河群並みの質量・</a:t>
            </a:r>
            <a:r>
              <a:rPr lang="en-US" altLang="ja-JP" sz="2400" dirty="0" smtClean="0"/>
              <a:t>X</a:t>
            </a:r>
            <a:r>
              <a:rPr lang="ja-JP" altLang="en-US" sz="2400" dirty="0" smtClean="0"/>
              <a:t>線輝度。</a:t>
            </a:r>
            <a:endParaRPr lang="en-US" altLang="ja-JP" sz="2400" dirty="0" smtClean="0"/>
          </a:p>
          <a:p>
            <a:pPr lvl="1" indent="360000">
              <a:spcBef>
                <a:spcPts val="600"/>
              </a:spcBef>
              <a:buClr>
                <a:schemeClr val="tx1"/>
              </a:buClr>
              <a:buFont typeface="Arial" pitchFamily="34" charset="0"/>
              <a:buChar char="–"/>
            </a:pPr>
            <a:r>
              <a:rPr lang="ja-JP" altLang="en-US" sz="2400" dirty="0" smtClean="0"/>
              <a:t>銀河の衝突・合体による最終形態か？</a:t>
            </a:r>
            <a:endParaRPr kumimoji="1" lang="en-US" altLang="ja-JP" sz="2400" dirty="0" smtClean="0"/>
          </a:p>
          <a:p>
            <a:pPr indent="360000">
              <a:spcBef>
                <a:spcPts val="1200"/>
              </a:spcBef>
              <a:buFont typeface="Wingdings" pitchFamily="2" charset="2"/>
              <a:buChar char="ü"/>
            </a:pPr>
            <a:r>
              <a:rPr kumimoji="1" lang="ja-JP" altLang="en-US" sz="2400" dirty="0" smtClean="0">
                <a:solidFill>
                  <a:srgbClr val="FFC000"/>
                </a:solidFill>
              </a:rPr>
              <a:t>方法</a:t>
            </a:r>
            <a:endParaRPr lang="en-US" altLang="ja-JP" sz="2400" dirty="0" smtClean="0">
              <a:solidFill>
                <a:srgbClr val="FFC000"/>
              </a:solidFill>
            </a:endParaRPr>
          </a:p>
          <a:p>
            <a:pPr lvl="1" indent="360000">
              <a:spcBef>
                <a:spcPts val="600"/>
              </a:spcBef>
              <a:buFont typeface="Arial" pitchFamily="34" charset="0"/>
              <a:buChar char="̶"/>
            </a:pPr>
            <a:r>
              <a:rPr kumimoji="1" lang="en-US" altLang="ja-JP" sz="2400" dirty="0" err="1" smtClean="0"/>
              <a:t>OpenSkyQuery</a:t>
            </a:r>
            <a:r>
              <a:rPr kumimoji="1" lang="en-US" altLang="ja-JP" sz="2400" dirty="0" smtClean="0"/>
              <a:t> </a:t>
            </a:r>
            <a:r>
              <a:rPr kumimoji="1" lang="ja-JP" altLang="en-US" sz="2400" dirty="0" smtClean="0"/>
              <a:t>を利用</a:t>
            </a:r>
            <a:endParaRPr kumimoji="1" lang="en-US" altLang="ja-JP" sz="2400" dirty="0" smtClean="0"/>
          </a:p>
          <a:p>
            <a:pPr lvl="1" indent="360000">
              <a:spcBef>
                <a:spcPts val="600"/>
              </a:spcBef>
              <a:buFont typeface="Arial" pitchFamily="34" charset="0"/>
              <a:buChar char="̶"/>
            </a:pPr>
            <a:r>
              <a:rPr kumimoji="1" lang="ja-JP" altLang="en-US" sz="2400" dirty="0" smtClean="0"/>
              <a:t>可視と</a:t>
            </a:r>
            <a:r>
              <a:rPr kumimoji="1" lang="en-US" altLang="ja-JP" sz="2400" dirty="0" smtClean="0"/>
              <a:t>X</a:t>
            </a:r>
            <a:r>
              <a:rPr kumimoji="1" lang="ja-JP" altLang="en-US" sz="2400" dirty="0" smtClean="0"/>
              <a:t>線のカタログ</a:t>
            </a:r>
            <a:r>
              <a:rPr lang="ja-JP" altLang="en-US" sz="2400" dirty="0"/>
              <a:t>を</a:t>
            </a:r>
            <a:r>
              <a:rPr kumimoji="1" lang="ja-JP" altLang="en-US" sz="2400" dirty="0" smtClean="0"/>
              <a:t>クロスマッチ</a:t>
            </a:r>
            <a:endParaRPr kumimoji="1" lang="en-US" altLang="ja-JP" sz="2400" dirty="0" smtClean="0"/>
          </a:p>
          <a:p>
            <a:pPr lvl="1" indent="360000">
              <a:spcBef>
                <a:spcPts val="600"/>
              </a:spcBef>
              <a:buFont typeface="Arial" pitchFamily="34" charset="0"/>
              <a:buChar char="̶"/>
            </a:pPr>
            <a:r>
              <a:rPr lang="ja-JP" altLang="en-US" sz="2400" dirty="0" smtClean="0"/>
              <a:t>広がった </a:t>
            </a:r>
            <a:r>
              <a:rPr lang="en-US" altLang="ja-JP" sz="2400" dirty="0" smtClean="0"/>
              <a:t>X</a:t>
            </a:r>
            <a:r>
              <a:rPr lang="ja-JP" altLang="en-US" sz="2400" dirty="0" smtClean="0"/>
              <a:t>線放射をともなう楕円銀河</a:t>
            </a:r>
            <a:endParaRPr lang="en-US" altLang="ja-JP" sz="2400" dirty="0" smtClean="0"/>
          </a:p>
          <a:p>
            <a:pPr lvl="1" indent="360000">
              <a:spcBef>
                <a:spcPts val="600"/>
              </a:spcBef>
              <a:buFont typeface="Arial" pitchFamily="34" charset="0"/>
              <a:buChar char="̶"/>
            </a:pPr>
            <a:r>
              <a:rPr kumimoji="1" lang="en-US" altLang="ja-JP" sz="2400" dirty="0" smtClean="0"/>
              <a:t>0.5 h</a:t>
            </a:r>
            <a:r>
              <a:rPr kumimoji="1" lang="en-US" altLang="ja-JP" sz="2400" baseline="30000" dirty="0" smtClean="0"/>
              <a:t>-1</a:t>
            </a:r>
            <a:r>
              <a:rPr kumimoji="1" lang="en-US" altLang="ja-JP" sz="2400" baseline="-25000" dirty="0" smtClean="0"/>
              <a:t>70</a:t>
            </a:r>
            <a:r>
              <a:rPr kumimoji="1" lang="en-US" altLang="ja-JP" sz="2400" dirty="0" smtClean="0"/>
              <a:t> </a:t>
            </a:r>
            <a:r>
              <a:rPr kumimoji="1" lang="en-US" altLang="ja-JP" sz="2400" dirty="0" err="1" smtClean="0"/>
              <a:t>Mpc</a:t>
            </a:r>
            <a:r>
              <a:rPr kumimoji="1" lang="en-US" altLang="ja-JP" sz="2400" dirty="0" smtClean="0"/>
              <a:t> </a:t>
            </a:r>
            <a:r>
              <a:rPr kumimoji="1" lang="ja-JP" altLang="en-US" sz="2400" dirty="0" smtClean="0"/>
              <a:t>内の</a:t>
            </a:r>
            <a:r>
              <a:rPr lang="ja-JP" altLang="en-US" sz="2400" dirty="0" smtClean="0"/>
              <a:t>付随</a:t>
            </a:r>
            <a:r>
              <a:rPr kumimoji="1" lang="ja-JP" altLang="en-US" sz="2400" dirty="0" smtClean="0"/>
              <a:t>銀河が</a:t>
            </a:r>
            <a:r>
              <a:rPr lang="ja-JP" altLang="en-US" sz="2400" dirty="0" smtClean="0"/>
              <a:t>中心銀河より </a:t>
            </a:r>
            <a:r>
              <a:rPr lang="en-US" altLang="ja-JP" sz="2400" dirty="0" smtClean="0"/>
              <a:t>2 </a:t>
            </a:r>
            <a:r>
              <a:rPr lang="ja-JP" altLang="en-US" sz="2400" dirty="0" smtClean="0"/>
              <a:t>等級以上暗い</a:t>
            </a:r>
            <a:endParaRPr lang="en-US" altLang="ja-JP" sz="2400" dirty="0" smtClean="0"/>
          </a:p>
          <a:p>
            <a:pPr indent="360000">
              <a:spcBef>
                <a:spcPts val="1200"/>
              </a:spcBef>
              <a:buFont typeface="Wingdings" pitchFamily="2" charset="2"/>
              <a:buChar char="ü"/>
            </a:pPr>
            <a:r>
              <a:rPr kumimoji="1" lang="en-US" altLang="ja-JP" sz="2400" dirty="0" smtClean="0">
                <a:solidFill>
                  <a:srgbClr val="FFC000"/>
                </a:solidFill>
              </a:rPr>
              <a:t>34 </a:t>
            </a:r>
            <a:r>
              <a:rPr lang="ja-JP" altLang="en-US" sz="2400" dirty="0" smtClean="0">
                <a:solidFill>
                  <a:srgbClr val="FFC000"/>
                </a:solidFill>
              </a:rPr>
              <a:t>の候補天体 </a:t>
            </a:r>
            <a:r>
              <a:rPr lang="en-US" altLang="ja-JP" sz="2400" dirty="0" smtClean="0"/>
              <a:t>(</a:t>
            </a:r>
            <a:r>
              <a:rPr lang="ja-JP" altLang="en-US" sz="2400" dirty="0" smtClean="0"/>
              <a:t>これ以前は</a:t>
            </a:r>
            <a:r>
              <a:rPr lang="en-US" altLang="ja-JP" sz="2400" dirty="0" smtClean="0"/>
              <a:t>15</a:t>
            </a:r>
            <a:r>
              <a:rPr lang="ja-JP" altLang="en-US" sz="2400" dirty="0" smtClean="0"/>
              <a:t>天体）</a:t>
            </a:r>
            <a:r>
              <a:rPr lang="en-US" altLang="ja-JP" sz="2400" dirty="0">
                <a:latin typeface="メイリオ" pitchFamily="50" charset="-128"/>
                <a:ea typeface="メイリオ" pitchFamily="50" charset="-128"/>
                <a:cs typeface="メイリオ" pitchFamily="50" charset="-128"/>
              </a:rPr>
              <a:t> (citation </a:t>
            </a:r>
            <a:r>
              <a:rPr lang="en-US" altLang="ja-JP" sz="2400" dirty="0" smtClean="0">
                <a:latin typeface="メイリオ" pitchFamily="50" charset="-128"/>
                <a:ea typeface="メイリオ" pitchFamily="50" charset="-128"/>
                <a:cs typeface="メイリオ" pitchFamily="50" charset="-128"/>
              </a:rPr>
              <a:t>46)</a:t>
            </a:r>
            <a:endParaRPr kumimoji="1" lang="ja-JP" altLang="en-US" sz="2400" dirty="0"/>
          </a:p>
        </p:txBody>
      </p:sp>
      <p:pic>
        <p:nvPicPr>
          <p:cNvPr id="8" name="Picture 3"/>
          <p:cNvPicPr>
            <a:picLocks noChangeAspect="1" noChangeArrowheads="1"/>
          </p:cNvPicPr>
          <p:nvPr/>
        </p:nvPicPr>
        <p:blipFill>
          <a:blip r:embed="rId3" cstate="print"/>
          <a:srcRect/>
          <a:stretch>
            <a:fillRect/>
          </a:stretch>
        </p:blipFill>
        <p:spPr bwMode="auto">
          <a:xfrm>
            <a:off x="6588224" y="2276872"/>
            <a:ext cx="2376264" cy="2376264"/>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4" cstate="print"/>
          <a:srcRect/>
          <a:stretch>
            <a:fillRect/>
          </a:stretch>
        </p:blipFill>
        <p:spPr bwMode="auto">
          <a:xfrm>
            <a:off x="6588224" y="2276872"/>
            <a:ext cx="2376264" cy="2376264"/>
          </a:xfrm>
          <a:prstGeom prst="rect">
            <a:avLst/>
          </a:prstGeom>
          <a:noFill/>
          <a:ln w="9525">
            <a:noFill/>
            <a:miter lim="800000"/>
            <a:headEnd/>
            <a:tailEnd/>
          </a:ln>
        </p:spPr>
      </p:pic>
      <p:sp>
        <p:nvSpPr>
          <p:cNvPr id="2" name="タイトル 1"/>
          <p:cNvSpPr>
            <a:spLocks noGrp="1"/>
          </p:cNvSpPr>
          <p:nvPr>
            <p:ph type="title"/>
          </p:nvPr>
        </p:nvSpPr>
        <p:spPr>
          <a:xfrm>
            <a:off x="107504" y="92749"/>
            <a:ext cx="8928992"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2</a:t>
            </a:r>
            <a:r>
              <a:rPr lang="ja-JP" altLang="en-US" sz="2800" dirty="0" smtClean="0">
                <a:latin typeface="+mj-ea"/>
              </a:rPr>
              <a:t>：</a:t>
            </a:r>
            <a:r>
              <a:rPr lang="en-US" altLang="ja-JP" sz="4000" dirty="0" smtClean="0">
                <a:solidFill>
                  <a:srgbClr val="FFC000"/>
                </a:solidFill>
                <a:latin typeface="+mj-ea"/>
              </a:rPr>
              <a:t>“Fossil Groups in the Sloan Digital Sky Survey“</a:t>
            </a:r>
            <a:r>
              <a:rPr lang="ja-JP" altLang="en-US" sz="4000" dirty="0" smtClean="0">
                <a:solidFill>
                  <a:srgbClr val="FFC000"/>
                </a:solidFill>
                <a:latin typeface="+mj-ea"/>
              </a:rPr>
              <a:t>　</a:t>
            </a:r>
            <a:r>
              <a:rPr lang="en-US" altLang="ja-JP" sz="2700" dirty="0" smtClean="0">
                <a:latin typeface="+mj-ea"/>
              </a:rPr>
              <a:t>W. </a:t>
            </a:r>
            <a:r>
              <a:rPr lang="en-US" altLang="ja-JP" sz="2700" dirty="0" err="1" smtClean="0">
                <a:latin typeface="+mj-ea"/>
              </a:rPr>
              <a:t>A.Santos</a:t>
            </a:r>
            <a:r>
              <a:rPr lang="en-US" altLang="ja-JP" sz="2700" dirty="0" smtClean="0">
                <a:latin typeface="+mj-ea"/>
              </a:rPr>
              <a:t> et al, 2007, </a:t>
            </a:r>
            <a:r>
              <a:rPr lang="en-US" altLang="ja-JP" sz="2700" dirty="0" smtClean="0">
                <a:latin typeface="+mj-ea"/>
              </a:rPr>
              <a:t>AJ</a:t>
            </a:r>
            <a:r>
              <a:rPr lang="en-US" altLang="ja-JP" sz="2700" dirty="0" smtClean="0">
                <a:latin typeface="+mj-ea"/>
              </a:rPr>
              <a:t>, 134, 1551</a:t>
            </a:r>
            <a:endParaRPr kumimoji="1" lang="ja-JP" altLang="en-US" sz="2700" dirty="0">
              <a:latin typeface="+mj-ea"/>
            </a:endParaRPr>
          </a:p>
        </p:txBody>
      </p:sp>
      <p:sp>
        <p:nvSpPr>
          <p:cNvPr id="3" name="日付プレースホルダー 2"/>
          <p:cNvSpPr>
            <a:spLocks noGrp="1"/>
          </p:cNvSpPr>
          <p:nvPr>
            <p:ph type="dt" sz="half" idx="10"/>
          </p:nvPr>
        </p:nvSpPr>
        <p:spPr/>
        <p:txBody>
          <a:bodyPr/>
          <a:lstStyle/>
          <a:p>
            <a:r>
              <a:rPr kumimoji="1" lang="en-US" altLang="ja-JP" smtClean="0"/>
              <a:t>2015/2/26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30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098" y="116632"/>
            <a:ext cx="7467600" cy="850106"/>
          </a:xfrm>
        </p:spPr>
        <p:txBody>
          <a:bodyPr/>
          <a:lstStyle/>
          <a:p>
            <a:r>
              <a:rPr kumimoji="1" lang="en-US" altLang="ja-JP" b="1" dirty="0" smtClean="0">
                <a:latin typeface="メイリオ" pitchFamily="50" charset="-128"/>
                <a:ea typeface="メイリオ" pitchFamily="50" charset="-128"/>
                <a:cs typeface="メイリオ" pitchFamily="50" charset="-128"/>
              </a:rPr>
              <a:t>JVO </a:t>
            </a:r>
            <a:r>
              <a:rPr kumimoji="1" lang="ja-JP" altLang="en-US" b="1" dirty="0" smtClean="0">
                <a:latin typeface="メイリオ" pitchFamily="50" charset="-128"/>
                <a:ea typeface="メイリオ" pitchFamily="50" charset="-128"/>
                <a:cs typeface="メイリオ" pitchFamily="50" charset="-128"/>
              </a:rPr>
              <a:t>による研究成果</a:t>
            </a:r>
            <a:endParaRPr kumimoji="1" lang="ja-JP" altLang="en-US" b="1"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32377" y="1024455"/>
            <a:ext cx="8892480" cy="1972497"/>
          </a:xfrm>
          <a:ln w="15875">
            <a:solidFill>
              <a:schemeClr val="tx1"/>
            </a:solidFill>
          </a:ln>
        </p:spPr>
        <p:txBody>
          <a:bodyPr>
            <a:normAutofit lnSpcReduction="10000"/>
          </a:bodyPr>
          <a:lstStyle/>
          <a:p>
            <a:pPr>
              <a:buNone/>
            </a:pPr>
            <a:r>
              <a:rPr lang="en-US" altLang="ja-JP" sz="3200" dirty="0" smtClean="0">
                <a:solidFill>
                  <a:srgbClr val="FFC000"/>
                </a:solidFill>
                <a:latin typeface="+mj-ea"/>
              </a:rPr>
              <a:t>“</a:t>
            </a:r>
            <a:r>
              <a:rPr lang="en-US" altLang="ja-JP" sz="3200" b="1" dirty="0">
                <a:solidFill>
                  <a:srgbClr val="FFC000"/>
                </a:solidFill>
                <a:latin typeface="+mj-ea"/>
              </a:rPr>
              <a:t>A Cross-correlation Analysis of AGN and Galaxies using Virtual Observatory: Dependence on </a:t>
            </a:r>
            <a:r>
              <a:rPr lang="en-US" altLang="ja-JP" sz="3200" b="1" dirty="0" err="1">
                <a:solidFill>
                  <a:srgbClr val="FFC000"/>
                </a:solidFill>
                <a:latin typeface="+mj-ea"/>
              </a:rPr>
              <a:t>Virial</a:t>
            </a:r>
            <a:r>
              <a:rPr lang="en-US" altLang="ja-JP" sz="3200" b="1" dirty="0">
                <a:solidFill>
                  <a:srgbClr val="FFC000"/>
                </a:solidFill>
                <a:latin typeface="+mj-ea"/>
              </a:rPr>
              <a:t> Mass of Super-Massive Black Hole” </a:t>
            </a:r>
            <a:endParaRPr lang="en-US" altLang="ja-JP" sz="3200" b="1" dirty="0" smtClean="0">
              <a:solidFill>
                <a:srgbClr val="FFC000"/>
              </a:solidFill>
              <a:latin typeface="+mj-ea"/>
            </a:endParaRPr>
          </a:p>
          <a:p>
            <a:pPr>
              <a:buNone/>
            </a:pPr>
            <a:r>
              <a:rPr lang="en-US" altLang="ja-JP" sz="2800" dirty="0" err="1" smtClean="0">
                <a:latin typeface="+mj-ea"/>
              </a:rPr>
              <a:t>Y.Komiya</a:t>
            </a:r>
            <a:r>
              <a:rPr lang="en-US" altLang="ja-JP" sz="2800" dirty="0" smtClean="0">
                <a:latin typeface="+mj-ea"/>
              </a:rPr>
              <a:t> et al. 2013, </a:t>
            </a:r>
            <a:r>
              <a:rPr lang="en-US" altLang="ja-JP" sz="2800" dirty="0" err="1" smtClean="0">
                <a:latin typeface="+mj-ea"/>
              </a:rPr>
              <a:t>ApJ</a:t>
            </a:r>
            <a:r>
              <a:rPr lang="en-US" altLang="ja-JP" sz="2800" dirty="0" smtClean="0">
                <a:latin typeface="+mj-ea"/>
              </a:rPr>
              <a:t> 775</a:t>
            </a:r>
            <a:r>
              <a:rPr lang="en-US" altLang="ja-JP" sz="2800" dirty="0">
                <a:latin typeface="+mj-ea"/>
              </a:rPr>
              <a:t>, article id. 43</a:t>
            </a:r>
            <a:endParaRPr kumimoji="1" lang="ja-JP" altLang="en-US" dirty="0"/>
          </a:p>
        </p:txBody>
      </p:sp>
      <p:sp>
        <p:nvSpPr>
          <p:cNvPr id="4" name="テキスト ボックス 3"/>
          <p:cNvSpPr txBox="1"/>
          <p:nvPr/>
        </p:nvSpPr>
        <p:spPr>
          <a:xfrm>
            <a:off x="289942" y="3284984"/>
            <a:ext cx="8568952" cy="2985433"/>
          </a:xfrm>
          <a:prstGeom prst="rect">
            <a:avLst/>
          </a:prstGeom>
          <a:noFill/>
        </p:spPr>
        <p:txBody>
          <a:bodyPr wrap="square" rtlCol="0">
            <a:spAutoFit/>
          </a:bodyPr>
          <a:lstStyle/>
          <a:p>
            <a:pPr marL="360000" indent="-360000">
              <a:buFont typeface="Wingdings" pitchFamily="2" charset="2"/>
              <a:buChar char="ü"/>
            </a:pPr>
            <a:r>
              <a:rPr lang="en-US" altLang="ja-JP" sz="2800" dirty="0" smtClean="0"/>
              <a:t>AGN (Active Galactic Nucleus) </a:t>
            </a:r>
            <a:r>
              <a:rPr lang="ja-JP" altLang="en-US" sz="2800" dirty="0" smtClean="0"/>
              <a:t>の周りの銀河数密度を多数のサンプルにもとづき測定。</a:t>
            </a:r>
            <a:endParaRPr lang="en-US" altLang="ja-JP" sz="2800" dirty="0" smtClean="0"/>
          </a:p>
          <a:p>
            <a:pPr marL="360000" indent="-360000">
              <a:spcBef>
                <a:spcPts val="1200"/>
              </a:spcBef>
              <a:buFont typeface="Wingdings" pitchFamily="2" charset="2"/>
              <a:buChar char="ü"/>
            </a:pPr>
            <a:r>
              <a:rPr lang="ja-JP" altLang="en-US" sz="2800" dirty="0" smtClean="0"/>
              <a:t>ブラックホール質量の大きな </a:t>
            </a:r>
            <a:r>
              <a:rPr lang="en-US" altLang="ja-JP" sz="2800" dirty="0" smtClean="0"/>
              <a:t>AGN </a:t>
            </a:r>
            <a:r>
              <a:rPr lang="ja-JP" altLang="en-US" sz="2800" dirty="0" smtClean="0"/>
              <a:t>ほど、周辺銀河密度が高いことを観測的に確認した。</a:t>
            </a:r>
            <a:endParaRPr lang="en-US" altLang="ja-JP" sz="2800" dirty="0" smtClean="0"/>
          </a:p>
          <a:p>
            <a:pPr marL="360000" indent="-360000">
              <a:spcBef>
                <a:spcPts val="1200"/>
              </a:spcBef>
              <a:buFont typeface="Wingdings" pitchFamily="2" charset="2"/>
              <a:buChar char="ü"/>
            </a:pPr>
            <a:r>
              <a:rPr kumimoji="1" lang="en-US" altLang="ja-JP" sz="2800" dirty="0" smtClean="0"/>
              <a:t>AGN </a:t>
            </a:r>
            <a:r>
              <a:rPr kumimoji="1" lang="ja-JP" altLang="en-US" sz="2800" dirty="0" smtClean="0"/>
              <a:t>の起源に</a:t>
            </a:r>
            <a:r>
              <a:rPr kumimoji="1" lang="ja-JP" altLang="en-US" sz="2800" dirty="0" smtClean="0">
                <a:solidFill>
                  <a:srgbClr val="FFC000"/>
                </a:solidFill>
              </a:rPr>
              <a:t>銀河同士の衝突・合体</a:t>
            </a:r>
            <a:r>
              <a:rPr lang="ja-JP" altLang="en-US" sz="2800" dirty="0" smtClean="0"/>
              <a:t>が大きく影響していることを示唆する結果。</a:t>
            </a:r>
            <a:endParaRPr kumimoji="1" lang="en-US" altLang="ja-JP" sz="2800" dirty="0" smtClean="0"/>
          </a:p>
        </p:txBody>
      </p:sp>
      <p:sp>
        <p:nvSpPr>
          <p:cNvPr id="8" name="日付プレースホルダ 7"/>
          <p:cNvSpPr>
            <a:spLocks noGrp="1"/>
          </p:cNvSpPr>
          <p:nvPr>
            <p:ph type="dt" sz="half" idx="10"/>
          </p:nvPr>
        </p:nvSpPr>
        <p:spPr/>
        <p:txBody>
          <a:bodyPr/>
          <a:lstStyle/>
          <a:p>
            <a:r>
              <a:rPr kumimoji="1" lang="en-US" altLang="ja-JP" smtClean="0"/>
              <a:t>2015/2/26</a:t>
            </a:r>
            <a:endParaRPr kumimoji="1" lang="ja-JP" altLang="en-US" dirty="0"/>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31</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bg/>
                                          </p:spTgt>
                                        </p:tgtEl>
                                        <p:attrNameLst>
                                          <p:attrName>style.opacity</p:attrName>
                                        </p:attrNameLst>
                                      </p:cBhvr>
                                      <p:to>
                                        <p:strVal val="0.5"/>
                                      </p:to>
                                    </p:set>
                                    <p:animEffect filter="image" prLst="opacity: 0.5">
                                      <p:cBhvr rctx="IE">
                                        <p:cTn id="7" dur="indefinite"/>
                                        <p:tgtEl>
                                          <p:spTgt spid="3">
                                            <p:bg/>
                                          </p:spTgt>
                                        </p:tgtEl>
                                      </p:cBhvr>
                                    </p:animEffect>
                                  </p:childTnLst>
                                </p:cTn>
                              </p:par>
                              <p:par>
                                <p:cTn id="8" presetID="9" presetClass="emph" presetSubtype="0" grpId="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par>
                                <p:cTn id="11" presetID="9" presetClass="emph" presetSubtype="0" grpId="0" nodeType="withEffect">
                                  <p:stCondLst>
                                    <p:cond delay="0"/>
                                  </p:stCondLst>
                                  <p:childTnLst>
                                    <p:set>
                                      <p:cBhvr rctx="PPT">
                                        <p:cTn id="12" dur="indefinite"/>
                                        <p:tgtEl>
                                          <p:spTgt spid="3">
                                            <p:txEl>
                                              <p:pRg st="1" end="1"/>
                                            </p:txEl>
                                          </p:spTgt>
                                        </p:tgtEl>
                                        <p:attrNameLst>
                                          <p:attrName>style.opacity</p:attrName>
                                        </p:attrNameLst>
                                      </p:cBhvr>
                                      <p:to>
                                        <p:strVal val="0.5"/>
                                      </p:to>
                                    </p:set>
                                    <p:animEffect filter="image" prLst="opacity: 0.5">
                                      <p:cBhvr rctx="IE">
                                        <p:cTn id="13" dur="indefinite"/>
                                        <p:tgtEl>
                                          <p:spTgt spid="3">
                                            <p:txEl>
                                              <p:pRg st="1" end="1"/>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353" y="127229"/>
            <a:ext cx="2808312" cy="792088"/>
          </a:xfrm>
        </p:spPr>
        <p:txBody>
          <a:bodyPr>
            <a:noAutofit/>
          </a:bodyPr>
          <a:lstStyle/>
          <a:p>
            <a:pPr algn="ctr"/>
            <a:r>
              <a:rPr lang="ja-JP" altLang="en-US" sz="4400" b="1" dirty="0" smtClean="0">
                <a:latin typeface="メイリオ" pitchFamily="50" charset="-128"/>
                <a:ea typeface="メイリオ" pitchFamily="50" charset="-128"/>
                <a:cs typeface="メイリオ" pitchFamily="50" charset="-128"/>
              </a:rPr>
              <a:t>解析結果</a:t>
            </a:r>
            <a:endParaRPr kumimoji="1" lang="ja-JP" altLang="en-US" sz="4400" b="1" dirty="0">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323528" y="4581128"/>
            <a:ext cx="8424936" cy="954107"/>
          </a:xfrm>
          <a:prstGeom prst="rect">
            <a:avLst/>
          </a:prstGeom>
          <a:noFill/>
        </p:spPr>
        <p:txBody>
          <a:bodyPr wrap="square" rtlCol="0">
            <a:spAutoFit/>
          </a:bodyPr>
          <a:lstStyle/>
          <a:p>
            <a:r>
              <a:rPr kumimoji="1" lang="en-US" altLang="ja-JP" sz="2800" dirty="0" smtClean="0">
                <a:solidFill>
                  <a:srgbClr val="FFC000"/>
                </a:solidFill>
                <a:latin typeface="メイリオ" panose="020B0604030504040204" pitchFamily="50" charset="-128"/>
                <a:ea typeface="メイリオ" panose="020B0604030504040204" pitchFamily="50" charset="-128"/>
              </a:rPr>
              <a:t>AGN </a:t>
            </a:r>
            <a:r>
              <a:rPr kumimoji="1" lang="ja-JP" altLang="en-US" sz="2800" dirty="0" smtClean="0">
                <a:solidFill>
                  <a:srgbClr val="FFC000"/>
                </a:solidFill>
                <a:latin typeface="メイリオ" panose="020B0604030504040204" pitchFamily="50" charset="-128"/>
                <a:ea typeface="メイリオ" panose="020B0604030504040204" pitchFamily="50" charset="-128"/>
              </a:rPr>
              <a:t>周辺銀河の密度超過の</a:t>
            </a:r>
            <a:endParaRPr kumimoji="1" lang="en-US" altLang="ja-JP" sz="2800" dirty="0" smtClean="0">
              <a:solidFill>
                <a:srgbClr val="FFC000"/>
              </a:solidFill>
              <a:latin typeface="メイリオ" panose="020B0604030504040204" pitchFamily="50" charset="-128"/>
              <a:ea typeface="メイリオ" panose="020B0604030504040204" pitchFamily="50" charset="-128"/>
            </a:endParaRPr>
          </a:p>
          <a:p>
            <a:pPr algn="r"/>
            <a:r>
              <a:rPr lang="ja-JP" altLang="en-US" sz="2800" dirty="0" smtClean="0">
                <a:solidFill>
                  <a:srgbClr val="FFC000"/>
                </a:solidFill>
                <a:latin typeface="メイリオ" panose="020B0604030504040204" pitchFamily="50" charset="-128"/>
                <a:ea typeface="メイリオ" panose="020B0604030504040204" pitchFamily="50" charset="-128"/>
              </a:rPr>
              <a:t>ブラックホール質量依存性を</a:t>
            </a:r>
            <a:r>
              <a:rPr kumimoji="1" lang="ja-JP" altLang="en-US" sz="2800" dirty="0" smtClean="0">
                <a:solidFill>
                  <a:srgbClr val="FFC000"/>
                </a:solidFill>
                <a:latin typeface="メイリオ" panose="020B0604030504040204" pitchFamily="50" charset="-128"/>
                <a:ea typeface="メイリオ" panose="020B0604030504040204" pitchFamily="50" charset="-128"/>
              </a:rPr>
              <a:t>世界初検出！</a:t>
            </a:r>
            <a:endParaRPr kumimoji="1" lang="ja-JP" altLang="en-US" sz="2800" dirty="0">
              <a:solidFill>
                <a:srgbClr val="FFC000"/>
              </a:solidFill>
              <a:latin typeface="メイリオ" panose="020B0604030504040204" pitchFamily="50" charset="-128"/>
              <a:ea typeface="メイリオ" panose="020B0604030504040204" pitchFamily="50" charset="-128"/>
            </a:endParaRPr>
          </a:p>
        </p:txBody>
      </p:sp>
      <p:sp>
        <p:nvSpPr>
          <p:cNvPr id="18" name="日付プレースホルダ 17"/>
          <p:cNvSpPr>
            <a:spLocks noGrp="1"/>
          </p:cNvSpPr>
          <p:nvPr>
            <p:ph type="dt" sz="half" idx="10"/>
          </p:nvPr>
        </p:nvSpPr>
        <p:spPr/>
        <p:txBody>
          <a:bodyPr/>
          <a:lstStyle/>
          <a:p>
            <a:r>
              <a:rPr kumimoji="1" lang="en-US" altLang="ja-JP" smtClean="0"/>
              <a:t>2015/2/26</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32</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41883"/>
            <a:ext cx="4644698" cy="309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558" y="841883"/>
            <a:ext cx="4454342" cy="309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7467600" cy="922114"/>
          </a:xfrm>
        </p:spPr>
        <p:txBody>
          <a:bodyPr>
            <a:normAutofit/>
          </a:bodyPr>
          <a:lstStyle/>
          <a:p>
            <a:pPr algn="ctr"/>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179512" y="980728"/>
            <a:ext cx="8964488" cy="5472608"/>
          </a:xfrm>
        </p:spPr>
        <p:txBody>
          <a:bodyPr>
            <a:normAutofit fontScale="92500" lnSpcReduction="10000"/>
          </a:bodyPr>
          <a:lstStyle/>
          <a:p>
            <a:r>
              <a:rPr lang="ja-JP" altLang="en-US" dirty="0" smtClean="0">
                <a:solidFill>
                  <a:srgbClr val="FFC000"/>
                </a:solidFill>
              </a:rPr>
              <a:t>天文データ利用</a:t>
            </a:r>
            <a:r>
              <a:rPr lang="ja-JP" altLang="en-US" dirty="0" smtClean="0">
                <a:solidFill>
                  <a:srgbClr val="FFC000"/>
                </a:solidFill>
              </a:rPr>
              <a:t>の</a:t>
            </a:r>
            <a:r>
              <a:rPr lang="ja-JP" altLang="en-US" dirty="0">
                <a:solidFill>
                  <a:srgbClr val="FFC000"/>
                </a:solidFill>
              </a:rPr>
              <a:t>現状</a:t>
            </a:r>
            <a:endParaRPr lang="en-US" altLang="ja-JP" dirty="0" smtClean="0">
              <a:solidFill>
                <a:srgbClr val="FFC000"/>
              </a:solidFill>
            </a:endParaRPr>
          </a:p>
          <a:p>
            <a:pPr lvl="1"/>
            <a:r>
              <a:rPr kumimoji="1" lang="ja-JP" altLang="en-US" dirty="0" smtClean="0"/>
              <a:t>利用価値の高いデータアーカイブが多数</a:t>
            </a:r>
            <a:endParaRPr kumimoji="1" lang="en-US" altLang="ja-JP" dirty="0" smtClean="0"/>
          </a:p>
          <a:p>
            <a:pPr lvl="2"/>
            <a:r>
              <a:rPr kumimoji="1" lang="en-US" altLang="ja-JP" dirty="0" smtClean="0"/>
              <a:t>VO </a:t>
            </a:r>
            <a:r>
              <a:rPr kumimoji="1" lang="ja-JP" altLang="en-US" dirty="0" smtClean="0"/>
              <a:t>が多数のサイトへのアクセスを容易に</a:t>
            </a:r>
            <a:endParaRPr kumimoji="1" lang="en-US" altLang="ja-JP" dirty="0" smtClean="0"/>
          </a:p>
          <a:p>
            <a:pPr lvl="1"/>
            <a:r>
              <a:rPr lang="ja-JP" altLang="en-US" dirty="0" smtClean="0"/>
              <a:t>観測データサイズが大きくダウンロード困難</a:t>
            </a:r>
            <a:endParaRPr lang="en-US" altLang="ja-JP" dirty="0" smtClean="0"/>
          </a:p>
          <a:p>
            <a:pPr lvl="2"/>
            <a:r>
              <a:rPr kumimoji="1" lang="ja-JP" altLang="en-US" dirty="0" smtClean="0"/>
              <a:t>解析処理のリモート</a:t>
            </a:r>
            <a:r>
              <a:rPr kumimoji="1" lang="ja-JP" altLang="en-US" dirty="0" smtClean="0"/>
              <a:t>実行、処理済みデータの配布。</a:t>
            </a:r>
            <a:endParaRPr kumimoji="1" lang="en-US" altLang="ja-JP" dirty="0" smtClean="0"/>
          </a:p>
          <a:p>
            <a:pPr>
              <a:spcBef>
                <a:spcPts val="1800"/>
              </a:spcBef>
            </a:pPr>
            <a:r>
              <a:rPr lang="en-US" altLang="ja-JP" dirty="0" smtClean="0">
                <a:solidFill>
                  <a:srgbClr val="FFC000"/>
                </a:solidFill>
              </a:rPr>
              <a:t>VO </a:t>
            </a:r>
            <a:r>
              <a:rPr lang="ja-JP" altLang="en-US" dirty="0" smtClean="0">
                <a:solidFill>
                  <a:srgbClr val="FFC000"/>
                </a:solidFill>
              </a:rPr>
              <a:t>の進捗状況</a:t>
            </a:r>
            <a:endParaRPr lang="en-US" altLang="ja-JP" dirty="0" smtClean="0">
              <a:solidFill>
                <a:srgbClr val="FFC000"/>
              </a:solidFill>
            </a:endParaRPr>
          </a:p>
          <a:p>
            <a:pPr lvl="1"/>
            <a:r>
              <a:rPr lang="ja-JP" altLang="en-US" dirty="0" smtClean="0"/>
              <a:t>標準仕様の策定はほぼ完了</a:t>
            </a:r>
            <a:endParaRPr lang="en-US" altLang="ja-JP" dirty="0" smtClean="0"/>
          </a:p>
          <a:p>
            <a:pPr lvl="1"/>
            <a:r>
              <a:rPr kumimoji="1" lang="ja-JP" altLang="en-US" dirty="0" smtClean="0"/>
              <a:t>データサービスの </a:t>
            </a:r>
            <a:r>
              <a:rPr kumimoji="1" lang="en-US" altLang="ja-JP" dirty="0" smtClean="0"/>
              <a:t>VO </a:t>
            </a:r>
            <a:r>
              <a:rPr kumimoji="1" lang="ja-JP" altLang="en-US" dirty="0" smtClean="0"/>
              <a:t>化</a:t>
            </a:r>
            <a:endParaRPr kumimoji="1" lang="en-US" altLang="ja-JP" dirty="0" smtClean="0"/>
          </a:p>
          <a:p>
            <a:pPr lvl="2"/>
            <a:r>
              <a:rPr kumimoji="1" lang="ja-JP" altLang="en-US" dirty="0" smtClean="0">
                <a:sym typeface="Wingdings" pitchFamily="2" charset="2"/>
              </a:rPr>
              <a:t>着々と進展</a:t>
            </a:r>
            <a:endParaRPr kumimoji="1" lang="en-US" altLang="ja-JP" dirty="0" smtClean="0">
              <a:sym typeface="Wingdings" pitchFamily="2" charset="2"/>
            </a:endParaRPr>
          </a:p>
          <a:p>
            <a:pPr lvl="1"/>
            <a:r>
              <a:rPr lang="ja-JP" altLang="en-US" dirty="0" smtClean="0">
                <a:sym typeface="Wingdings" pitchFamily="2" charset="2"/>
              </a:rPr>
              <a:t>処理済みデータの配信 </a:t>
            </a:r>
            <a:endParaRPr lang="en-US" altLang="ja-JP" dirty="0" smtClean="0">
              <a:sym typeface="Wingdings" pitchFamily="2" charset="2"/>
            </a:endParaRPr>
          </a:p>
          <a:p>
            <a:pPr lvl="2"/>
            <a:r>
              <a:rPr lang="ja-JP" altLang="en-US" dirty="0" smtClean="0">
                <a:sym typeface="Wingdings" pitchFamily="2" charset="2"/>
              </a:rPr>
              <a:t>主要なサーベイデータについてはそのカタログが </a:t>
            </a:r>
            <a:r>
              <a:rPr lang="en-US" altLang="ja-JP" dirty="0" smtClean="0">
                <a:sym typeface="Wingdings" pitchFamily="2" charset="2"/>
              </a:rPr>
              <a:t>VO </a:t>
            </a:r>
            <a:r>
              <a:rPr lang="ja-JP" altLang="en-US" dirty="0" smtClean="0">
                <a:sym typeface="Wingdings" pitchFamily="2" charset="2"/>
              </a:rPr>
              <a:t>配信済</a:t>
            </a:r>
            <a:endParaRPr lang="en-US" altLang="ja-JP" dirty="0" smtClean="0">
              <a:sym typeface="Wingdings" pitchFamily="2" charset="2"/>
            </a:endParaRPr>
          </a:p>
          <a:p>
            <a:pPr lvl="2"/>
            <a:r>
              <a:rPr lang="ja-JP" altLang="en-US" dirty="0" smtClean="0">
                <a:sym typeface="Wingdings" pitchFamily="2" charset="2"/>
              </a:rPr>
              <a:t>すばる望遠鏡のデータは一部について配信を開始</a:t>
            </a:r>
            <a:endParaRPr lang="en-US" altLang="ja-JP" dirty="0">
              <a:sym typeface="Wingdings" pitchFamily="2" charset="2"/>
            </a:endParaRPr>
          </a:p>
          <a:p>
            <a:pPr lvl="2"/>
            <a:r>
              <a:rPr lang="ja-JP" altLang="en-US" dirty="0" smtClean="0">
                <a:sym typeface="Wingdings" pitchFamily="2" charset="2"/>
              </a:rPr>
              <a:t>大多数の望遠鏡については、まだまだ</a:t>
            </a:r>
            <a:r>
              <a:rPr lang="ja-JP" altLang="en-US" dirty="0" smtClean="0">
                <a:sym typeface="Wingdings" pitchFamily="2" charset="2"/>
              </a:rPr>
              <a:t>これから？</a:t>
            </a:r>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2015/2/26</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33</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38" y="288016"/>
            <a:ext cx="5547890" cy="764720"/>
          </a:xfrm>
        </p:spPr>
        <p:txBody>
          <a:bodyPr>
            <a:normAutofit fontScale="90000"/>
          </a:bodyPr>
          <a:lstStyle/>
          <a:p>
            <a:pPr eaLnBrk="1" fontAlgn="auto" hangingPunct="1">
              <a:spcAft>
                <a:spcPts val="0"/>
              </a:spcAft>
              <a:defRPr/>
            </a:pPr>
            <a:r>
              <a:rPr lang="ja-JP" altLang="en-US" b="1" dirty="0" smtClean="0">
                <a:latin typeface="メイリオ" pitchFamily="50" charset="-128"/>
                <a:ea typeface="メイリオ" pitchFamily="50" charset="-128"/>
                <a:cs typeface="メイリオ" pitchFamily="50" charset="-128"/>
              </a:rPr>
              <a:t>急増する天文データ</a:t>
            </a:r>
            <a:endParaRPr lang="ja-JP" altLang="en-US" b="1" dirty="0">
              <a:latin typeface="メイリオ" pitchFamily="50" charset="-128"/>
              <a:ea typeface="メイリオ" pitchFamily="50" charset="-128"/>
              <a:cs typeface="メイリオ" pitchFamily="50" charset="-128"/>
            </a:endParaRPr>
          </a:p>
        </p:txBody>
      </p:sp>
      <p:sp>
        <p:nvSpPr>
          <p:cNvPr id="1028" name="テキスト ボックス 4"/>
          <p:cNvSpPr txBox="1">
            <a:spLocks noChangeArrowheads="1"/>
          </p:cNvSpPr>
          <p:nvPr/>
        </p:nvSpPr>
        <p:spPr bwMode="auto">
          <a:xfrm>
            <a:off x="9178" y="1404640"/>
            <a:ext cx="9072562" cy="4616648"/>
          </a:xfrm>
          <a:prstGeom prst="rect">
            <a:avLst/>
          </a:prstGeom>
          <a:noFill/>
          <a:ln w="9525">
            <a:noFill/>
            <a:miter lim="800000"/>
            <a:headEnd/>
            <a:tailEnd/>
          </a:ln>
        </p:spPr>
        <p:txBody>
          <a:bodyPr wrap="square">
            <a:spAutoFit/>
          </a:bodyPr>
          <a:lstStyle/>
          <a:p>
            <a:pPr marL="276588" indent="-457200">
              <a:lnSpc>
                <a:spcPts val="3200"/>
              </a:lnSpc>
              <a:spcBef>
                <a:spcPts val="18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天文データは </a:t>
            </a:r>
            <a:r>
              <a:rPr lang="en-US" altLang="ja-JP" sz="2800" dirty="0" smtClean="0">
                <a:solidFill>
                  <a:srgbClr val="FFC000"/>
                </a:solidFill>
                <a:latin typeface="メイリオ" pitchFamily="50" charset="-128"/>
                <a:ea typeface="メイリオ" pitchFamily="50" charset="-128"/>
                <a:cs typeface="メイリオ" pitchFamily="50" charset="-128"/>
              </a:rPr>
              <a:t>1</a:t>
            </a:r>
            <a:r>
              <a:rPr lang="ja-JP" altLang="en-US" sz="2800" dirty="0" smtClean="0">
                <a:solidFill>
                  <a:srgbClr val="FFC000"/>
                </a:solidFill>
                <a:latin typeface="メイリオ" pitchFamily="50" charset="-128"/>
                <a:ea typeface="メイリオ" pitchFamily="50" charset="-128"/>
                <a:cs typeface="メイリオ" pitchFamily="50" charset="-128"/>
              </a:rPr>
              <a:t>年半毎に倍増 </a:t>
            </a:r>
            <a:endParaRPr lang="en-US" altLang="ja-JP" sz="28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CPU </a:t>
            </a:r>
            <a:r>
              <a:rPr lang="ja-JP" altLang="en-US" sz="2400" dirty="0" smtClean="0">
                <a:latin typeface="メイリオ" pitchFamily="50" charset="-128"/>
                <a:ea typeface="メイリオ" pitchFamily="50" charset="-128"/>
                <a:cs typeface="メイリオ" pitchFamily="50" charset="-128"/>
              </a:rPr>
              <a:t>の計算性能は</a:t>
            </a:r>
            <a:r>
              <a:rPr lang="en-US" altLang="ja-JP" sz="2400" dirty="0" smtClean="0">
                <a:latin typeface="メイリオ" pitchFamily="50" charset="-128"/>
                <a:ea typeface="メイリオ" pitchFamily="50" charset="-128"/>
                <a:cs typeface="メイリオ" pitchFamily="50" charset="-128"/>
              </a:rPr>
              <a:t>18</a:t>
            </a:r>
            <a:r>
              <a:rPr lang="ja-JP" altLang="en-US" sz="2400" dirty="0" smtClean="0">
                <a:latin typeface="メイリオ" pitchFamily="50" charset="-128"/>
                <a:ea typeface="メイリオ" pitchFamily="50" charset="-128"/>
                <a:cs typeface="メイリオ" pitchFamily="50" charset="-128"/>
              </a:rPr>
              <a:t>カ月で</a:t>
            </a:r>
            <a:r>
              <a:rPr lang="en-US" altLang="ja-JP" sz="2400" dirty="0" smtClean="0">
                <a:latin typeface="メイリオ" pitchFamily="50" charset="-128"/>
                <a:ea typeface="メイリオ" pitchFamily="50" charset="-128"/>
                <a:cs typeface="メイリオ" pitchFamily="50" charset="-128"/>
              </a:rPr>
              <a:t>2</a:t>
            </a:r>
            <a:r>
              <a:rPr lang="ja-JP" altLang="en-US" sz="2400" dirty="0" smtClean="0">
                <a:latin typeface="メイリオ" pitchFamily="50" charset="-128"/>
                <a:ea typeface="メイリオ" pitchFamily="50" charset="-128"/>
                <a:cs typeface="メイリオ" pitchFamily="50" charset="-128"/>
              </a:rPr>
              <a:t>倍</a:t>
            </a:r>
            <a:endParaRPr lang="en-US" altLang="ja-JP" sz="2400" dirty="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I/O </a:t>
            </a:r>
            <a:r>
              <a:rPr lang="ja-JP" altLang="en-US" sz="2400" dirty="0" smtClean="0">
                <a:latin typeface="メイリオ" pitchFamily="50" charset="-128"/>
                <a:ea typeface="メイリオ" pitchFamily="50" charset="-128"/>
                <a:cs typeface="メイリオ" pitchFamily="50" charset="-128"/>
              </a:rPr>
              <a:t>性能の向上率は </a:t>
            </a:r>
            <a:r>
              <a:rPr lang="en-US" altLang="ja-JP" sz="2400" dirty="0" smtClean="0">
                <a:latin typeface="メイリオ" pitchFamily="50" charset="-128"/>
                <a:ea typeface="メイリオ" pitchFamily="50" charset="-128"/>
                <a:cs typeface="メイリオ" pitchFamily="50" charset="-128"/>
              </a:rPr>
              <a:t>10%/</a:t>
            </a:r>
            <a:r>
              <a:rPr lang="ja-JP" altLang="en-US" sz="2400" dirty="0" smtClean="0">
                <a:latin typeface="メイリオ" pitchFamily="50" charset="-128"/>
                <a:ea typeface="メイリオ" pitchFamily="50" charset="-128"/>
                <a:cs typeface="メイリオ" pitchFamily="50" charset="-128"/>
              </a:rPr>
              <a:t>年</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並列 </a:t>
            </a:r>
            <a:r>
              <a:rPr lang="en-US" altLang="ja-JP" sz="2400" dirty="0" smtClean="0">
                <a:latin typeface="メイリオ" pitchFamily="50" charset="-128"/>
                <a:ea typeface="メイリオ" pitchFamily="50" charset="-128"/>
                <a:cs typeface="メイリオ" pitchFamily="50" charset="-128"/>
              </a:rPr>
              <a:t>I/O</a:t>
            </a:r>
            <a:r>
              <a:rPr lang="ja-JP" altLang="en-US" sz="2400" dirty="0" smtClean="0">
                <a:latin typeface="メイリオ" pitchFamily="50" charset="-128"/>
                <a:ea typeface="メイリオ" pitchFamily="50" charset="-128"/>
                <a:cs typeface="メイリオ" pitchFamily="50" charset="-128"/>
              </a:rPr>
              <a:t>・計算技術は必須</a:t>
            </a:r>
            <a:endParaRPr lang="en-US" altLang="ja-JP" sz="2400" dirty="0" smtClean="0">
              <a:latin typeface="メイリオ" pitchFamily="50" charset="-128"/>
              <a:ea typeface="メイリオ" pitchFamily="50" charset="-128"/>
              <a:cs typeface="メイリオ" pitchFamily="50" charset="-128"/>
            </a:endParaRPr>
          </a:p>
          <a:p>
            <a:pPr marL="636588" lvl="1" indent="-179388">
              <a:spcBef>
                <a:spcPts val="900"/>
              </a:spcBef>
              <a:buFont typeface="Arial" charset="0"/>
              <a:buChar char="•"/>
            </a:pPr>
            <a:r>
              <a:rPr lang="ja-JP" altLang="en-US" sz="2400" dirty="0" smtClean="0">
                <a:latin typeface="メイリオ" pitchFamily="50" charset="-128"/>
                <a:ea typeface="メイリオ" pitchFamily="50" charset="-128"/>
                <a:cs typeface="メイリオ" pitchFamily="50" charset="-128"/>
              </a:rPr>
              <a:t>データ移動を極力避ける解析システム</a:t>
            </a:r>
            <a:endParaRPr lang="en-US" altLang="ja-JP" sz="2400" dirty="0" smtClean="0">
              <a:latin typeface="メイリオ" pitchFamily="50" charset="-128"/>
              <a:ea typeface="メイリオ" pitchFamily="50" charset="-128"/>
              <a:cs typeface="メイリオ" pitchFamily="50" charset="-128"/>
            </a:endParaRPr>
          </a:p>
          <a:p>
            <a:pPr marL="276588" indent="-457200">
              <a:lnSpc>
                <a:spcPts val="3200"/>
              </a:lnSpc>
              <a:spcBef>
                <a:spcPts val="24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望遠鏡・観測装置の大型化、高機能化</a:t>
            </a:r>
            <a:endParaRPr lang="en-US" altLang="ja-JP" sz="2800" dirty="0" smtClean="0">
              <a:solidFill>
                <a:srgbClr val="FFC000"/>
              </a:solidFill>
              <a:latin typeface="メイリオ" pitchFamily="50" charset="-128"/>
              <a:ea typeface="メイリオ" pitchFamily="50" charset="-128"/>
              <a:cs typeface="メイリオ" pitchFamily="50" charset="-128"/>
            </a:endParaRPr>
          </a:p>
          <a:p>
            <a:pPr marL="636588" lvl="1" indent="-180000">
              <a:lnSpc>
                <a:spcPts val="3200"/>
              </a:lnSpc>
              <a:spcBef>
                <a:spcPts val="6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高品質なデータ、取得のコストの増大 </a:t>
            </a:r>
            <a:r>
              <a:rPr lang="en-US" altLang="ja-JP" sz="2400" dirty="0" smtClean="0">
                <a:latin typeface="メイリオ" pitchFamily="50" charset="-128"/>
                <a:ea typeface="メイリオ" pitchFamily="50" charset="-128"/>
                <a:cs typeface="メイリオ" pitchFamily="50" charset="-128"/>
                <a:sym typeface="Wingdings" pitchFamily="2" charset="2"/>
              </a:rPr>
              <a:t> </a:t>
            </a:r>
            <a:r>
              <a:rPr lang="ja-JP" altLang="en-US" sz="2400" dirty="0" smtClean="0">
                <a:latin typeface="メイリオ" pitchFamily="50" charset="-128"/>
                <a:ea typeface="メイリオ" pitchFamily="50" charset="-128"/>
                <a:cs typeface="メイリオ" pitchFamily="50" charset="-128"/>
                <a:sym typeface="Wingdings" pitchFamily="2" charset="2"/>
              </a:rPr>
              <a:t>科学成果の最大化</a:t>
            </a:r>
            <a:endParaRPr lang="en-US" altLang="ja-JP" sz="2400" dirty="0" smtClean="0">
              <a:latin typeface="メイリオ" pitchFamily="50" charset="-128"/>
              <a:ea typeface="メイリオ" pitchFamily="50" charset="-128"/>
              <a:cs typeface="メイリオ" pitchFamily="50" charset="-128"/>
              <a:sym typeface="Wingdings" pitchFamily="2" charset="2"/>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取得したデータを</a:t>
            </a:r>
            <a:r>
              <a:rPr lang="ja-JP" altLang="en-US" sz="2400" u="sng" dirty="0" smtClean="0">
                <a:solidFill>
                  <a:srgbClr val="C00000"/>
                </a:solidFill>
                <a:latin typeface="メイリオ" pitchFamily="50" charset="-128"/>
                <a:ea typeface="メイリオ" pitchFamily="50" charset="-128"/>
                <a:cs typeface="メイリオ" pitchFamily="50" charset="-128"/>
              </a:rPr>
              <a:t>速やかに解析</a:t>
            </a:r>
            <a:r>
              <a:rPr lang="ja-JP" altLang="en-US" sz="2400" dirty="0" smtClean="0">
                <a:latin typeface="メイリオ" pitchFamily="50" charset="-128"/>
                <a:ea typeface="メイリオ" pitchFamily="50" charset="-128"/>
                <a:cs typeface="メイリオ" pitchFamily="50" charset="-128"/>
              </a:rPr>
              <a:t>できる環境の構築</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研究者間で</a:t>
            </a:r>
            <a:r>
              <a:rPr lang="ja-JP" altLang="en-US" sz="2400" u="sng" dirty="0" smtClean="0">
                <a:solidFill>
                  <a:srgbClr val="C00000"/>
                </a:solidFill>
                <a:latin typeface="メイリオ" pitchFamily="50" charset="-128"/>
                <a:ea typeface="メイリオ" pitchFamily="50" charset="-128"/>
                <a:cs typeface="メイリオ" pitchFamily="50" charset="-128"/>
              </a:rPr>
              <a:t>共有</a:t>
            </a:r>
            <a:r>
              <a:rPr lang="ja-JP" altLang="en-US" sz="2400" dirty="0" smtClean="0">
                <a:latin typeface="メイリオ" pitchFamily="50" charset="-128"/>
                <a:ea typeface="メイリオ" pitchFamily="50" charset="-128"/>
                <a:cs typeface="メイリオ" pitchFamily="50" charset="-128"/>
              </a:rPr>
              <a:t>できる仕組みづくり</a:t>
            </a:r>
            <a:endParaRPr lang="en-US" altLang="ja-JP" sz="2400" dirty="0" smtClean="0">
              <a:latin typeface="メイリオ" pitchFamily="50" charset="-128"/>
              <a:ea typeface="メイリオ" pitchFamily="50" charset="-128"/>
              <a:cs typeface="メイリオ" pitchFamily="50" charset="-128"/>
            </a:endParaRPr>
          </a:p>
        </p:txBody>
      </p:sp>
      <p:sp>
        <p:nvSpPr>
          <p:cNvPr id="13" name="日付プレースホルダ 12"/>
          <p:cNvSpPr>
            <a:spLocks noGrp="1"/>
          </p:cNvSpPr>
          <p:nvPr>
            <p:ph type="dt" sz="half" idx="10"/>
          </p:nvPr>
        </p:nvSpPr>
        <p:spPr/>
        <p:txBody>
          <a:bodyPr/>
          <a:lstStyle/>
          <a:p>
            <a:r>
              <a:rPr kumimoji="1" lang="en-US" altLang="ja-JP" smtClean="0"/>
              <a:t>2015/2/26</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4</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pic>
        <p:nvPicPr>
          <p:cNvPr id="12" name="図 11" descr="OptSurvey.png"/>
          <p:cNvPicPr>
            <a:picLocks noChangeAspect="1"/>
          </p:cNvPicPr>
          <p:nvPr/>
        </p:nvPicPr>
        <p:blipFill>
          <a:blip r:embed="rId3" cstate="print"/>
          <a:stretch>
            <a:fillRect/>
          </a:stretch>
        </p:blipFill>
        <p:spPr>
          <a:xfrm>
            <a:off x="5436096" y="116632"/>
            <a:ext cx="3585743" cy="3138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blinds(horizontal)">
                                      <p:cBhvr>
                                        <p:cTn id="7" dur="500"/>
                                        <p:tgtEl>
                                          <p:spTgt spid="102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xEl>
                                              <p:pRg st="2" end="2"/>
                                            </p:txEl>
                                          </p:spTgt>
                                        </p:tgtEl>
                                        <p:attrNameLst>
                                          <p:attrName>style.visibility</p:attrName>
                                        </p:attrNameLst>
                                      </p:cBhvr>
                                      <p:to>
                                        <p:strVal val="visible"/>
                                      </p:to>
                                    </p:set>
                                    <p:animEffect transition="in" filter="blinds(horizontal)">
                                      <p:cBhvr>
                                        <p:cTn id="10" dur="500"/>
                                        <p:tgtEl>
                                          <p:spTgt spid="102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animEffect transition="in" filter="blinds(horizontal)">
                                      <p:cBhvr>
                                        <p:cTn id="15" dur="500"/>
                                        <p:tgtEl>
                                          <p:spTgt spid="102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28">
                                            <p:txEl>
                                              <p:pRg st="4" end="4"/>
                                            </p:txEl>
                                          </p:spTgt>
                                        </p:tgtEl>
                                        <p:attrNameLst>
                                          <p:attrName>style.visibility</p:attrName>
                                        </p:attrNameLst>
                                      </p:cBhvr>
                                      <p:to>
                                        <p:strVal val="visible"/>
                                      </p:to>
                                    </p:set>
                                    <p:animEffect transition="in" filter="blinds(horizontal)">
                                      <p:cBhvr>
                                        <p:cTn id="18" dur="500"/>
                                        <p:tgtEl>
                                          <p:spTgt spid="102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8">
                                            <p:txEl>
                                              <p:pRg st="5" end="5"/>
                                            </p:txEl>
                                          </p:spTgt>
                                        </p:tgtEl>
                                        <p:attrNameLst>
                                          <p:attrName>style.visibility</p:attrName>
                                        </p:attrNameLst>
                                      </p:cBhvr>
                                      <p:to>
                                        <p:strVal val="visible"/>
                                      </p:to>
                                    </p:set>
                                    <p:animEffect transition="in" filter="blinds(horizontal)">
                                      <p:cBhvr>
                                        <p:cTn id="23" dur="500"/>
                                        <p:tgtEl>
                                          <p:spTgt spid="1028">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xEl>
                                              <p:pRg st="6" end="6"/>
                                            </p:txEl>
                                          </p:spTgt>
                                        </p:tgtEl>
                                        <p:attrNameLst>
                                          <p:attrName>style.visibility</p:attrName>
                                        </p:attrNameLst>
                                      </p:cBhvr>
                                      <p:to>
                                        <p:strVal val="visible"/>
                                      </p:to>
                                    </p:set>
                                    <p:animEffect transition="in" filter="blinds(horizontal)">
                                      <p:cBhvr>
                                        <p:cTn id="26" dur="500"/>
                                        <p:tgtEl>
                                          <p:spTgt spid="1028">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28">
                                            <p:txEl>
                                              <p:pRg st="7" end="7"/>
                                            </p:txEl>
                                          </p:spTgt>
                                        </p:tgtEl>
                                        <p:attrNameLst>
                                          <p:attrName>style.visibility</p:attrName>
                                        </p:attrNameLst>
                                      </p:cBhvr>
                                      <p:to>
                                        <p:strVal val="visible"/>
                                      </p:to>
                                    </p:set>
                                    <p:animEffect transition="in" filter="blinds(horizontal)">
                                      <p:cBhvr>
                                        <p:cTn id="29" dur="500"/>
                                        <p:tgtEl>
                                          <p:spTgt spid="1028">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28">
                                            <p:txEl>
                                              <p:pRg st="8" end="8"/>
                                            </p:txEl>
                                          </p:spTgt>
                                        </p:tgtEl>
                                        <p:attrNameLst>
                                          <p:attrName>style.visibility</p:attrName>
                                        </p:attrNameLst>
                                      </p:cBhvr>
                                      <p:to>
                                        <p:strVal val="visible"/>
                                      </p:to>
                                    </p:set>
                                    <p:animEffect transition="in" filter="blinds(horizontal)">
                                      <p:cBhvr>
                                        <p:cTn id="32" dur="500"/>
                                        <p:tgtEl>
                                          <p:spTgt spid="1028">
                                            <p:txEl>
                                              <p:pRg st="8" end="8"/>
                                            </p:txEl>
                                          </p:spTgt>
                                        </p:tgtEl>
                                      </p:cBhvr>
                                    </p:animEffect>
                                  </p:childTnLst>
                                </p:cTn>
                              </p:par>
                              <p:par>
                                <p:cTn id="33" presetID="9" presetClass="emph" presetSubtype="0" nodeType="withEffect">
                                  <p:stCondLst>
                                    <p:cond delay="0"/>
                                  </p:stCondLst>
                                  <p:childTnLst>
                                    <p:set>
                                      <p:cBhvr rctx="PPT">
                                        <p:cTn id="34" dur="indefinite"/>
                                        <p:tgtEl>
                                          <p:spTgt spid="1028">
                                            <p:txEl>
                                              <p:pRg st="1" end="1"/>
                                            </p:txEl>
                                          </p:spTgt>
                                        </p:tgtEl>
                                        <p:attrNameLst>
                                          <p:attrName>style.opacity</p:attrName>
                                        </p:attrNameLst>
                                      </p:cBhvr>
                                      <p:to>
                                        <p:strVal val="0.5"/>
                                      </p:to>
                                    </p:set>
                                    <p:animEffect filter="image" prLst="opacity: 0.5">
                                      <p:cBhvr rctx="IE">
                                        <p:cTn id="35" dur="indefinite"/>
                                        <p:tgtEl>
                                          <p:spTgt spid="1028">
                                            <p:txEl>
                                              <p:pRg st="1" end="1"/>
                                            </p:txEl>
                                          </p:spTgt>
                                        </p:tgtEl>
                                      </p:cBhvr>
                                    </p:animEffect>
                                  </p:childTnLst>
                                </p:cTn>
                              </p:par>
                              <p:par>
                                <p:cTn id="36" presetID="9" presetClass="emph" presetSubtype="0" nodeType="withEffect">
                                  <p:stCondLst>
                                    <p:cond delay="0"/>
                                  </p:stCondLst>
                                  <p:childTnLst>
                                    <p:set>
                                      <p:cBhvr rctx="PPT">
                                        <p:cTn id="37" dur="indefinite"/>
                                        <p:tgtEl>
                                          <p:spTgt spid="1028">
                                            <p:txEl>
                                              <p:pRg st="0" end="0"/>
                                            </p:txEl>
                                          </p:spTgt>
                                        </p:tgtEl>
                                        <p:attrNameLst>
                                          <p:attrName>style.opacity</p:attrName>
                                        </p:attrNameLst>
                                      </p:cBhvr>
                                      <p:to>
                                        <p:strVal val="0.5"/>
                                      </p:to>
                                    </p:set>
                                    <p:animEffect filter="image" prLst="opacity: 0.5">
                                      <p:cBhvr rctx="IE">
                                        <p:cTn id="38" dur="indefinite"/>
                                        <p:tgtEl>
                                          <p:spTgt spid="1028">
                                            <p:txEl>
                                              <p:pRg st="0" end="0"/>
                                            </p:txEl>
                                          </p:spTgt>
                                        </p:tgtEl>
                                      </p:cBhvr>
                                    </p:animEffect>
                                  </p:childTnLst>
                                </p:cTn>
                              </p:par>
                              <p:par>
                                <p:cTn id="39" presetID="9" presetClass="emph" presetSubtype="0" nodeType="withEffect">
                                  <p:stCondLst>
                                    <p:cond delay="0"/>
                                  </p:stCondLst>
                                  <p:childTnLst>
                                    <p:set>
                                      <p:cBhvr rctx="PPT">
                                        <p:cTn id="40" dur="indefinite"/>
                                        <p:tgtEl>
                                          <p:spTgt spid="1028">
                                            <p:txEl>
                                              <p:pRg st="2" end="2"/>
                                            </p:txEl>
                                          </p:spTgt>
                                        </p:tgtEl>
                                        <p:attrNameLst>
                                          <p:attrName>style.opacity</p:attrName>
                                        </p:attrNameLst>
                                      </p:cBhvr>
                                      <p:to>
                                        <p:strVal val="0.5"/>
                                      </p:to>
                                    </p:set>
                                    <p:animEffect filter="image" prLst="opacity: 0.5">
                                      <p:cBhvr rctx="IE">
                                        <p:cTn id="41" dur="indefinite"/>
                                        <p:tgtEl>
                                          <p:spTgt spid="1028">
                                            <p:txEl>
                                              <p:pRg st="2" end="2"/>
                                            </p:txEl>
                                          </p:spTgt>
                                        </p:tgtEl>
                                      </p:cBhvr>
                                    </p:animEffect>
                                  </p:childTnLst>
                                </p:cTn>
                              </p:par>
                              <p:par>
                                <p:cTn id="42" presetID="9" presetClass="emph" presetSubtype="0" nodeType="withEffect">
                                  <p:stCondLst>
                                    <p:cond delay="0"/>
                                  </p:stCondLst>
                                  <p:childTnLst>
                                    <p:set>
                                      <p:cBhvr rctx="PPT">
                                        <p:cTn id="43" dur="indefinite"/>
                                        <p:tgtEl>
                                          <p:spTgt spid="1028">
                                            <p:txEl>
                                              <p:pRg st="3" end="3"/>
                                            </p:txEl>
                                          </p:spTgt>
                                        </p:tgtEl>
                                        <p:attrNameLst>
                                          <p:attrName>style.opacity</p:attrName>
                                        </p:attrNameLst>
                                      </p:cBhvr>
                                      <p:to>
                                        <p:strVal val="0.5"/>
                                      </p:to>
                                    </p:set>
                                    <p:animEffect filter="image" prLst="opacity: 0.5">
                                      <p:cBhvr rctx="IE">
                                        <p:cTn id="44" dur="indefinite"/>
                                        <p:tgtEl>
                                          <p:spTgt spid="1028">
                                            <p:txEl>
                                              <p:pRg st="3" end="3"/>
                                            </p:txEl>
                                          </p:spTgt>
                                        </p:tgtEl>
                                      </p:cBhvr>
                                    </p:animEffect>
                                  </p:childTnLst>
                                </p:cTn>
                              </p:par>
                              <p:par>
                                <p:cTn id="45" presetID="9" presetClass="emph" presetSubtype="0" nodeType="withEffect">
                                  <p:stCondLst>
                                    <p:cond delay="0"/>
                                  </p:stCondLst>
                                  <p:childTnLst>
                                    <p:set>
                                      <p:cBhvr rctx="PPT">
                                        <p:cTn id="46" dur="indefinite"/>
                                        <p:tgtEl>
                                          <p:spTgt spid="1028">
                                            <p:txEl>
                                              <p:pRg st="4" end="4"/>
                                            </p:txEl>
                                          </p:spTgt>
                                        </p:tgtEl>
                                        <p:attrNameLst>
                                          <p:attrName>style.opacity</p:attrName>
                                        </p:attrNameLst>
                                      </p:cBhvr>
                                      <p:to>
                                        <p:strVal val="0.5"/>
                                      </p:to>
                                    </p:set>
                                    <p:animEffect filter="image" prLst="opacity: 0.5">
                                      <p:cBhvr rctx="IE">
                                        <p:cTn id="47" dur="indefinite"/>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4464496" cy="980728"/>
          </a:xfrm>
        </p:spPr>
        <p:txBody>
          <a:bodyPr/>
          <a:lstStyle/>
          <a:p>
            <a:r>
              <a:rPr kumimoji="1" lang="ja-JP" altLang="en-US" b="1" dirty="0" smtClean="0">
                <a:latin typeface="メイリオ" pitchFamily="50" charset="-128"/>
                <a:ea typeface="メイリオ" pitchFamily="50" charset="-128"/>
                <a:cs typeface="メイリオ" pitchFamily="50" charset="-128"/>
              </a:rPr>
              <a:t>すばる望遠鏡</a:t>
            </a:r>
            <a:endParaRPr kumimoji="1" lang="ja-JP" altLang="en-US" b="1" dirty="0">
              <a:latin typeface="メイリオ" pitchFamily="50" charset="-128"/>
              <a:ea typeface="メイリオ" pitchFamily="50" charset="-128"/>
              <a:cs typeface="メイリオ" pitchFamily="50" charset="-128"/>
            </a:endParaRPr>
          </a:p>
        </p:txBody>
      </p:sp>
      <p:sp>
        <p:nvSpPr>
          <p:cNvPr id="8" name="AutoShape 6"/>
          <p:cNvSpPr>
            <a:spLocks noChangeAspect="1" noChangeArrowheads="1"/>
          </p:cNvSpPr>
          <p:nvPr/>
        </p:nvSpPr>
        <p:spPr bwMode="auto">
          <a:xfrm>
            <a:off x="0" y="981298"/>
            <a:ext cx="8532440" cy="4679950"/>
          </a:xfrm>
          <a:prstGeom prst="rect">
            <a:avLst/>
          </a:prstGeom>
          <a:solidFill>
            <a:schemeClr val="bg1">
              <a:alpha val="49001"/>
            </a:schemeClr>
          </a:solidFill>
          <a:ln w="9525">
            <a:noFill/>
            <a:miter lim="800000"/>
            <a:headEnd/>
            <a:tailEnd/>
          </a:ln>
          <a:effectLst/>
        </p:spPr>
        <p:txBody>
          <a:bodyPr/>
          <a:lstStyle/>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世界</a:t>
            </a:r>
            <a:r>
              <a:rPr lang="ja-JP" altLang="en-US" sz="2800" dirty="0" smtClean="0">
                <a:latin typeface="メイリオ" pitchFamily="50" charset="-128"/>
                <a:ea typeface="メイリオ" pitchFamily="50" charset="-128"/>
                <a:cs typeface="メイリオ" pitchFamily="50" charset="-128"/>
              </a:rPr>
              <a:t>最大級の光赤外線</a:t>
            </a:r>
            <a:r>
              <a:rPr lang="ja-JP" altLang="en-US" sz="2800" dirty="0">
                <a:latin typeface="メイリオ" pitchFamily="50" charset="-128"/>
                <a:ea typeface="メイリオ" pitchFamily="50" charset="-128"/>
                <a:cs typeface="メイリオ" pitchFamily="50" charset="-128"/>
              </a:rPr>
              <a:t>望遠鏡</a:t>
            </a: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アメリカ・ハワイ島　マウナ・ケア山山頂（標高</a:t>
            </a:r>
            <a:r>
              <a:rPr lang="en-US" altLang="ja-JP" sz="2800" dirty="0" smtClean="0">
                <a:latin typeface="メイリオ" pitchFamily="50" charset="-128"/>
                <a:ea typeface="メイリオ" pitchFamily="50" charset="-128"/>
                <a:cs typeface="メイリオ" pitchFamily="50" charset="-128"/>
              </a:rPr>
              <a:t>4,205m</a:t>
            </a:r>
            <a:r>
              <a:rPr lang="ja-JP" altLang="en-US" sz="2800" dirty="0" smtClean="0">
                <a:latin typeface="メイリオ" pitchFamily="50" charset="-128"/>
                <a:ea typeface="メイリオ" pitchFamily="50" charset="-128"/>
                <a:cs typeface="メイリオ" pitchFamily="50" charset="-128"/>
              </a:rPr>
              <a:t>）</a:t>
            </a:r>
            <a:endParaRPr lang="en-US" altLang="ja-JP" sz="2800" dirty="0" smtClean="0">
              <a:latin typeface="メイリオ" pitchFamily="50" charset="-128"/>
              <a:ea typeface="メイリオ" pitchFamily="50" charset="-128"/>
              <a:cs typeface="メイリオ" pitchFamily="50" charset="-128"/>
            </a:endParaRP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口径 </a:t>
            </a:r>
            <a:r>
              <a:rPr lang="ja-JP" altLang="en-US" sz="2800" dirty="0">
                <a:latin typeface="メイリオ" pitchFamily="50" charset="-128"/>
                <a:ea typeface="メイリオ" pitchFamily="50" charset="-128"/>
                <a:cs typeface="メイリオ" pitchFamily="50" charset="-128"/>
              </a:rPr>
              <a:t>８</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２</a:t>
            </a:r>
            <a:r>
              <a:rPr lang="en-US" altLang="ja-JP" sz="2800" dirty="0">
                <a:latin typeface="メイリオ" pitchFamily="50" charset="-128"/>
                <a:ea typeface="メイリオ" pitchFamily="50" charset="-128"/>
                <a:cs typeface="メイリオ" pitchFamily="50" charset="-128"/>
              </a:rPr>
              <a:t>m</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共同利用装置</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国立天文台が</a:t>
            </a:r>
            <a:r>
              <a:rPr lang="ja-JP" altLang="en-US" sz="2800" dirty="0" smtClean="0">
                <a:latin typeface="メイリオ" pitchFamily="50" charset="-128"/>
                <a:ea typeface="メイリオ" pitchFamily="50" charset="-128"/>
                <a:cs typeface="メイリオ" pitchFamily="50" charset="-128"/>
              </a:rPr>
              <a:t>運用</a:t>
            </a:r>
          </a:p>
        </p:txBody>
      </p:sp>
      <p:pic>
        <p:nvPicPr>
          <p:cNvPr id="4" name="Picture 4"/>
          <p:cNvPicPr>
            <a:picLocks noGrp="1" noChangeAspect="1" noChangeArrowheads="1"/>
          </p:cNvPicPr>
          <p:nvPr>
            <p:ph idx="1"/>
          </p:nvPr>
        </p:nvPicPr>
        <p:blipFill>
          <a:blip r:embed="rId3" cstate="print"/>
          <a:srcRect/>
          <a:stretch>
            <a:fillRect/>
          </a:stretch>
        </p:blipFill>
        <p:spPr bwMode="auto">
          <a:xfrm>
            <a:off x="4067944" y="2492896"/>
            <a:ext cx="4929407" cy="3456384"/>
          </a:xfrm>
          <a:prstGeom prst="rect">
            <a:avLst/>
          </a:prstGeom>
          <a:noFill/>
          <a:ln w="9525">
            <a:noFill/>
            <a:miter lim="800000"/>
            <a:headEnd/>
            <a:tailEnd/>
          </a:ln>
        </p:spPr>
      </p:pic>
      <p:sp>
        <p:nvSpPr>
          <p:cNvPr id="13" name="日付プレースホルダ 12"/>
          <p:cNvSpPr>
            <a:spLocks noGrp="1"/>
          </p:cNvSpPr>
          <p:nvPr>
            <p:ph type="dt" sz="half" idx="10"/>
          </p:nvPr>
        </p:nvSpPr>
        <p:spPr/>
        <p:txBody>
          <a:bodyPr/>
          <a:lstStyle/>
          <a:p>
            <a:r>
              <a:rPr kumimoji="1" lang="en-US" altLang="ja-JP" smtClean="0"/>
              <a:t>2015/2/26</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5</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3" name="テキスト ボックス 2"/>
          <p:cNvSpPr txBox="1"/>
          <p:nvPr/>
        </p:nvSpPr>
        <p:spPr>
          <a:xfrm>
            <a:off x="-719" y="3996680"/>
            <a:ext cx="3871689" cy="2336537"/>
          </a:xfrm>
          <a:prstGeom prst="rect">
            <a:avLst/>
          </a:prstGeom>
          <a:noFill/>
        </p:spPr>
        <p:txBody>
          <a:bodyPr wrap="square" rtlCol="0">
            <a:spAutoFit/>
          </a:bodyPr>
          <a:lstStyle/>
          <a:p>
            <a:pPr marL="457200" indent="-457200">
              <a:buClr>
                <a:schemeClr val="tx1"/>
              </a:buClr>
              <a:buSzPct val="75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年間３</a:t>
            </a:r>
            <a:r>
              <a:rPr lang="en-US" altLang="ja-JP" sz="2800" dirty="0" smtClean="0">
                <a:solidFill>
                  <a:srgbClr val="FFC000"/>
                </a:solidFill>
                <a:latin typeface="メイリオ" pitchFamily="50" charset="-128"/>
                <a:ea typeface="メイリオ" pitchFamily="50" charset="-128"/>
                <a:cs typeface="メイリオ" pitchFamily="50" charset="-128"/>
              </a:rPr>
              <a:t>TB</a:t>
            </a:r>
            <a:r>
              <a:rPr lang="ja-JP" altLang="en-US" sz="2800" dirty="0" smtClean="0">
                <a:latin typeface="メイリオ" pitchFamily="50" charset="-128"/>
                <a:ea typeface="メイリオ" pitchFamily="50" charset="-128"/>
                <a:cs typeface="メイリオ" pitchFamily="50" charset="-128"/>
              </a:rPr>
              <a:t>の観測データを取得し公開</a:t>
            </a:r>
            <a:endParaRPr lang="en-US" altLang="ja-JP" sz="2800" dirty="0" smtClean="0">
              <a:latin typeface="メイリオ" pitchFamily="50" charset="-128"/>
              <a:ea typeface="メイリオ" pitchFamily="50" charset="-128"/>
              <a:cs typeface="メイリオ" pitchFamily="50" charset="-128"/>
            </a:endParaRPr>
          </a:p>
          <a:p>
            <a:pPr marL="457200" indent="-457200">
              <a:spcBef>
                <a:spcPts val="670"/>
              </a:spcBef>
              <a:buClr>
                <a:schemeClr val="tx1"/>
              </a:buClr>
              <a:buSzPct val="75000"/>
              <a:buFont typeface="Wingdings 2" pitchFamily="18" charset="2"/>
              <a:buChar char=""/>
            </a:pPr>
            <a:r>
              <a:rPr kumimoji="1" lang="en-US" altLang="ja-JP" sz="2800" dirty="0" smtClean="0">
                <a:latin typeface="メイリオ" pitchFamily="50" charset="-128"/>
                <a:ea typeface="メイリオ" pitchFamily="50" charset="-128"/>
                <a:cs typeface="メイリオ" pitchFamily="50" charset="-128"/>
              </a:rPr>
              <a:t>HSC </a:t>
            </a:r>
            <a:r>
              <a:rPr kumimoji="1" lang="ja-JP" altLang="en-US" sz="2800" dirty="0" smtClean="0">
                <a:latin typeface="メイリオ" pitchFamily="50" charset="-128"/>
                <a:ea typeface="メイリオ" pitchFamily="50" charset="-128"/>
                <a:cs typeface="メイリオ" pitchFamily="50" charset="-128"/>
              </a:rPr>
              <a:t>稼働後は</a:t>
            </a:r>
            <a:r>
              <a:rPr kumimoji="1" lang="en-US" altLang="ja-JP" sz="2800" dirty="0" smtClean="0">
                <a:solidFill>
                  <a:srgbClr val="FFC000"/>
                </a:solidFill>
                <a:latin typeface="メイリオ" pitchFamily="50" charset="-128"/>
                <a:ea typeface="メイリオ" pitchFamily="50" charset="-128"/>
                <a:cs typeface="メイリオ" pitchFamily="50" charset="-128"/>
              </a:rPr>
              <a:t>30TB/</a:t>
            </a:r>
            <a:r>
              <a:rPr kumimoji="1" lang="ja-JP" altLang="en-US" sz="2800" dirty="0" smtClean="0">
                <a:solidFill>
                  <a:srgbClr val="FFC000"/>
                </a:solidFill>
                <a:latin typeface="メイリオ" pitchFamily="50" charset="-128"/>
                <a:ea typeface="メイリオ" pitchFamily="50" charset="-128"/>
                <a:cs typeface="メイリオ" pitchFamily="50" charset="-128"/>
              </a:rPr>
              <a:t>年</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err="1" smtClean="0">
                <a:latin typeface="メイリオ" pitchFamily="50" charset="-128"/>
                <a:ea typeface="メイリオ" pitchFamily="50" charset="-128"/>
                <a:cs typeface="メイリオ" pitchFamily="50" charset="-128"/>
              </a:rPr>
              <a:t>へと</a:t>
            </a:r>
            <a:r>
              <a:rPr kumimoji="1" lang="ja-JP" altLang="en-US" sz="2800" dirty="0" smtClean="0">
                <a:latin typeface="メイリオ" pitchFamily="50" charset="-128"/>
                <a:ea typeface="メイリオ" pitchFamily="50" charset="-128"/>
                <a:cs typeface="メイリオ" pitchFamily="50" charset="-128"/>
              </a:rPr>
              <a:t>急増の予定</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384"/>
            <a:ext cx="8229600" cy="1053330"/>
          </a:xfrm>
        </p:spPr>
        <p:txBody>
          <a:bodyPr/>
          <a:lstStyle/>
          <a:p>
            <a:pPr eaLnBrk="1" fontAlgn="auto" hangingPunct="1">
              <a:spcAft>
                <a:spcPts val="0"/>
              </a:spcAft>
              <a:defRPr/>
            </a:pPr>
            <a:r>
              <a:rPr lang="en-US" altLang="ja-JP" b="1" dirty="0" smtClean="0">
                <a:latin typeface="メイリオ" pitchFamily="50" charset="-128"/>
                <a:ea typeface="メイリオ" pitchFamily="50" charset="-128"/>
                <a:cs typeface="メイリオ" pitchFamily="50" charset="-128"/>
              </a:rPr>
              <a:t>ALMA </a:t>
            </a:r>
            <a:r>
              <a:rPr lang="ja-JP" altLang="en-US" b="1" dirty="0">
                <a:latin typeface="メイリオ" pitchFamily="50" charset="-128"/>
                <a:ea typeface="メイリオ" pitchFamily="50" charset="-128"/>
                <a:cs typeface="メイリオ" pitchFamily="50" charset="-128"/>
              </a:rPr>
              <a:t>望遠鏡</a:t>
            </a:r>
          </a:p>
        </p:txBody>
      </p:sp>
      <p:sp>
        <p:nvSpPr>
          <p:cNvPr id="10245" name="テキスト ボックス 5"/>
          <p:cNvSpPr txBox="1">
            <a:spLocks noChangeArrowheads="1"/>
          </p:cNvSpPr>
          <p:nvPr/>
        </p:nvSpPr>
        <p:spPr bwMode="auto">
          <a:xfrm>
            <a:off x="2286000" y="3690938"/>
            <a:ext cx="2428875" cy="523875"/>
          </a:xfrm>
          <a:prstGeom prst="rect">
            <a:avLst/>
          </a:prstGeom>
          <a:noFill/>
          <a:ln w="9525">
            <a:noFill/>
            <a:miter lim="800000"/>
            <a:headEnd/>
            <a:tailEnd/>
          </a:ln>
        </p:spPr>
        <p:txBody>
          <a:bodyPr>
            <a:spAutoFit/>
          </a:bodyPr>
          <a:lstStyle/>
          <a:p>
            <a:pPr algn="ctr"/>
            <a:r>
              <a:rPr lang="en-US" altLang="ja-JP" sz="2800" dirty="0" smtClean="0">
                <a:solidFill>
                  <a:schemeClr val="bg1"/>
                </a:solidFill>
                <a:latin typeface="Calibri" pitchFamily="34" charset="0"/>
              </a:rPr>
              <a:t>2.5 </a:t>
            </a:r>
            <a:r>
              <a:rPr lang="en-US" altLang="ja-JP" sz="2800" dirty="0">
                <a:solidFill>
                  <a:schemeClr val="bg1"/>
                </a:solidFill>
                <a:latin typeface="Calibri" pitchFamily="34" charset="0"/>
              </a:rPr>
              <a:t>TB/year</a:t>
            </a:r>
            <a:endParaRPr lang="ja-JP" altLang="en-US" sz="2800" dirty="0">
              <a:solidFill>
                <a:schemeClr val="bg1"/>
              </a:solidFill>
              <a:latin typeface="Calibri" pitchFamily="34" charset="0"/>
            </a:endParaRPr>
          </a:p>
        </p:txBody>
      </p:sp>
      <p:sp>
        <p:nvSpPr>
          <p:cNvPr id="17" name="日付プレースホルダ 16"/>
          <p:cNvSpPr>
            <a:spLocks noGrp="1"/>
          </p:cNvSpPr>
          <p:nvPr>
            <p:ph type="dt" sz="half" idx="10"/>
          </p:nvPr>
        </p:nvSpPr>
        <p:spPr/>
        <p:txBody>
          <a:bodyPr/>
          <a:lstStyle/>
          <a:p>
            <a:r>
              <a:rPr kumimoji="1" lang="en-US" altLang="ja-JP" smtClean="0"/>
              <a:t>2015/2/26</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6</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pic>
        <p:nvPicPr>
          <p:cNvPr id="2050" name="Picture 2" descr="http://alma.mtk.nao.ac.jp/j/multimedia/assets_c/2009/11/2009_alma_0001-thumb-592xauto-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342" y="2801037"/>
            <a:ext cx="6528723"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107721" y="6098988"/>
            <a:ext cx="4057586" cy="369332"/>
          </a:xfrm>
          <a:prstGeom prst="rect">
            <a:avLst/>
          </a:prstGeom>
        </p:spPr>
        <p:txBody>
          <a:bodyPr wrap="none">
            <a:spAutoFit/>
          </a:bodyPr>
          <a:lstStyle/>
          <a:p>
            <a:r>
              <a:rPr lang="ja-JP" altLang="en-US" dirty="0"/>
              <a:t>「</a:t>
            </a:r>
            <a:r>
              <a:rPr lang="en-US" altLang="ja-JP" dirty="0"/>
              <a:t>Credit: ALMA(ESO/NAOJ/NRAO)</a:t>
            </a:r>
            <a:r>
              <a:rPr lang="ja-JP" altLang="en-US" dirty="0"/>
              <a:t>」</a:t>
            </a:r>
          </a:p>
        </p:txBody>
      </p:sp>
      <p:sp>
        <p:nvSpPr>
          <p:cNvPr id="5" name="テキスト ボックス 4"/>
          <p:cNvSpPr txBox="1"/>
          <p:nvPr/>
        </p:nvSpPr>
        <p:spPr>
          <a:xfrm>
            <a:off x="261045" y="946820"/>
            <a:ext cx="8784976" cy="1877437"/>
          </a:xfrm>
          <a:prstGeom prst="rect">
            <a:avLst/>
          </a:prstGeom>
          <a:noFill/>
        </p:spPr>
        <p:txBody>
          <a:bodyPr wrap="square" rtlCol="0">
            <a:spAutoFit/>
          </a:bodyPr>
          <a:lstStyle/>
          <a:p>
            <a:pPr marL="457200" indent="-457200">
              <a:buSzPct val="70000"/>
              <a:buFont typeface="Wingdings 2" pitchFamily="18" charset="2"/>
              <a:buChar char=""/>
            </a:pPr>
            <a:r>
              <a:rPr kumimoji="1" lang="ja-JP" altLang="en-US" sz="3200" dirty="0" smtClean="0">
                <a:latin typeface="メイリオ" pitchFamily="50" charset="-128"/>
                <a:ea typeface="メイリオ" pitchFamily="50" charset="-128"/>
                <a:cs typeface="メイリオ" pitchFamily="50" charset="-128"/>
              </a:rPr>
              <a:t>南米チリで観測を開始した電波望遠鏡</a:t>
            </a:r>
            <a:endParaRPr kumimoji="1"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lang="ja-JP" altLang="en-US" sz="3200" dirty="0" smtClean="0">
                <a:latin typeface="メイリオ" pitchFamily="50" charset="-128"/>
                <a:ea typeface="メイリオ" pitchFamily="50" charset="-128"/>
                <a:cs typeface="メイリオ" pitchFamily="50" charset="-128"/>
              </a:rPr>
              <a:t>日・米・欧・台湾による国際プロジェクト</a:t>
            </a:r>
            <a:endParaRPr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kumimoji="1" lang="ja-JP" altLang="en-US" sz="3200" dirty="0" smtClean="0">
                <a:solidFill>
                  <a:srgbClr val="FFC000"/>
                </a:solidFill>
                <a:latin typeface="メイリオ" pitchFamily="50" charset="-128"/>
                <a:ea typeface="メイリオ" pitchFamily="50" charset="-128"/>
                <a:cs typeface="メイリオ" pitchFamily="50" charset="-128"/>
              </a:rPr>
              <a:t>年間 </a:t>
            </a:r>
            <a:r>
              <a:rPr lang="en-US" altLang="ja-JP" sz="3200" dirty="0" smtClean="0">
                <a:solidFill>
                  <a:srgbClr val="FFC000"/>
                </a:solidFill>
                <a:latin typeface="メイリオ" pitchFamily="50" charset="-128"/>
                <a:ea typeface="メイリオ" pitchFamily="50" charset="-128"/>
                <a:cs typeface="メイリオ" pitchFamily="50" charset="-128"/>
              </a:rPr>
              <a:t>200 TB </a:t>
            </a:r>
            <a:r>
              <a:rPr lang="ja-JP" altLang="en-US" sz="3200" dirty="0" smtClean="0">
                <a:latin typeface="メイリオ" pitchFamily="50" charset="-128"/>
                <a:ea typeface="メイリオ" pitchFamily="50" charset="-128"/>
                <a:cs typeface="メイリオ" pitchFamily="50" charset="-128"/>
              </a:rPr>
              <a:t>のデータを生成</a:t>
            </a:r>
            <a:endParaRPr kumimoji="1" lang="ja-JP" altLang="en-US" sz="3200" dirty="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179512" y="3434224"/>
            <a:ext cx="2376264" cy="1938992"/>
          </a:xfrm>
          <a:prstGeom prst="rect">
            <a:avLst/>
          </a:prstGeom>
          <a:noFill/>
        </p:spPr>
        <p:txBody>
          <a:bodyPr wrap="square" rtlCol="0">
            <a:spAutoFit/>
          </a:bodyPr>
          <a:lstStyle/>
          <a:p>
            <a:pPr>
              <a:lnSpc>
                <a:spcPts val="3600"/>
              </a:lnSpc>
              <a:spcBef>
                <a:spcPts val="600"/>
              </a:spcBef>
            </a:pPr>
            <a:r>
              <a:rPr kumimoji="1" lang="ja-JP" altLang="en-US" sz="2800" dirty="0" smtClean="0">
                <a:latin typeface="メイリオ" pitchFamily="50" charset="-128"/>
                <a:ea typeface="メイリオ" pitchFamily="50" charset="-128"/>
                <a:cs typeface="メイリオ" pitchFamily="50" charset="-128"/>
              </a:rPr>
              <a:t>一つの観測データセットが </a:t>
            </a:r>
            <a:r>
              <a:rPr kumimoji="1" lang="en-US" altLang="ja-JP" sz="2800" dirty="0" smtClean="0">
                <a:solidFill>
                  <a:srgbClr val="FFC000"/>
                </a:solidFill>
                <a:latin typeface="メイリオ" pitchFamily="50" charset="-128"/>
                <a:ea typeface="メイリオ" pitchFamily="50" charset="-128"/>
                <a:cs typeface="メイリオ" pitchFamily="50" charset="-128"/>
              </a:rPr>
              <a:t>1TB</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smtClean="0">
                <a:latin typeface="メイリオ" pitchFamily="50" charset="-128"/>
                <a:ea typeface="メイリオ" pitchFamily="50" charset="-128"/>
                <a:cs typeface="メイリオ" pitchFamily="50" charset="-128"/>
              </a:rPr>
              <a:t>を超えることも</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746" y="48816"/>
            <a:ext cx="7704856"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国内</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3779912" y="2078598"/>
            <a:ext cx="1942016" cy="17824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345" y="3501008"/>
            <a:ext cx="2126959" cy="136815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83568" y="2132856"/>
            <a:ext cx="2238904" cy="144016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555776" y="4869160"/>
            <a:ext cx="2151164" cy="138372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76256" y="3933056"/>
            <a:ext cx="1440160" cy="1800199"/>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6804248" y="2132856"/>
            <a:ext cx="1726657" cy="1755488"/>
          </a:xfrm>
          <a:prstGeom prst="rect">
            <a:avLst/>
          </a:prstGeom>
          <a:noFill/>
          <a:ln w="9525">
            <a:noFill/>
            <a:miter lim="800000"/>
            <a:headEnd/>
            <a:tailEnd/>
          </a:ln>
        </p:spPr>
      </p:pic>
      <p:sp>
        <p:nvSpPr>
          <p:cNvPr id="17" name="テキスト ボックス 16"/>
          <p:cNvSpPr txBox="1"/>
          <p:nvPr/>
        </p:nvSpPr>
        <p:spPr>
          <a:xfrm>
            <a:off x="4902544" y="2060848"/>
            <a:ext cx="1080120" cy="369332"/>
          </a:xfrm>
          <a:prstGeom prst="rect">
            <a:avLst/>
          </a:prstGeom>
          <a:noFill/>
        </p:spPr>
        <p:txBody>
          <a:bodyPr wrap="square" rtlCol="0">
            <a:spAutoFit/>
          </a:bodyPr>
          <a:lstStyle/>
          <a:p>
            <a:r>
              <a:rPr kumimoji="1" lang="ja-JP" altLang="en-US" dirty="0" smtClean="0"/>
              <a:t>すばる</a:t>
            </a:r>
            <a:endParaRPr kumimoji="1" lang="ja-JP" altLang="en-US" dirty="0"/>
          </a:p>
        </p:txBody>
      </p:sp>
      <p:sp>
        <p:nvSpPr>
          <p:cNvPr id="19" name="テキスト ボックス 18"/>
          <p:cNvSpPr txBox="1"/>
          <p:nvPr/>
        </p:nvSpPr>
        <p:spPr>
          <a:xfrm>
            <a:off x="5170186" y="3491716"/>
            <a:ext cx="913982" cy="369332"/>
          </a:xfrm>
          <a:prstGeom prst="rect">
            <a:avLst/>
          </a:prstGeom>
          <a:noFill/>
        </p:spPr>
        <p:txBody>
          <a:bodyPr wrap="square" rtlCol="0">
            <a:spAutoFit/>
          </a:bodyPr>
          <a:lstStyle/>
          <a:p>
            <a:r>
              <a:rPr lang="ja-JP" altLang="en-US" dirty="0" smtClean="0"/>
              <a:t>あかり</a:t>
            </a:r>
            <a:endParaRPr kumimoji="1" lang="ja-JP" altLang="en-US" dirty="0"/>
          </a:p>
        </p:txBody>
      </p:sp>
      <p:sp>
        <p:nvSpPr>
          <p:cNvPr id="21" name="テキスト ボックス 20"/>
          <p:cNvSpPr txBox="1"/>
          <p:nvPr/>
        </p:nvSpPr>
        <p:spPr>
          <a:xfrm>
            <a:off x="683568" y="3212976"/>
            <a:ext cx="1080120" cy="369332"/>
          </a:xfrm>
          <a:prstGeom prst="rect">
            <a:avLst/>
          </a:prstGeom>
          <a:noFill/>
        </p:spPr>
        <p:txBody>
          <a:bodyPr wrap="square" rtlCol="0">
            <a:spAutoFit/>
          </a:bodyPr>
          <a:lstStyle/>
          <a:p>
            <a:r>
              <a:rPr lang="ja-JP" altLang="en-US" dirty="0" err="1" smtClean="0"/>
              <a:t>すざく</a:t>
            </a:r>
            <a:endParaRPr kumimoji="1" lang="ja-JP" altLang="en-US" dirty="0"/>
          </a:p>
        </p:txBody>
      </p:sp>
      <p:sp>
        <p:nvSpPr>
          <p:cNvPr id="22" name="テキスト ボックス 21"/>
          <p:cNvSpPr txBox="1"/>
          <p:nvPr/>
        </p:nvSpPr>
        <p:spPr>
          <a:xfrm>
            <a:off x="3887058" y="4859868"/>
            <a:ext cx="1080120" cy="369332"/>
          </a:xfrm>
          <a:prstGeom prst="rect">
            <a:avLst/>
          </a:prstGeom>
          <a:noFill/>
        </p:spPr>
        <p:txBody>
          <a:bodyPr wrap="square" rtlCol="0">
            <a:spAutoFit/>
          </a:bodyPr>
          <a:lstStyle/>
          <a:p>
            <a:r>
              <a:rPr kumimoji="1" lang="ja-JP" altLang="en-US" dirty="0" smtClean="0"/>
              <a:t>ひので</a:t>
            </a:r>
            <a:endParaRPr kumimoji="1" lang="ja-JP" altLang="en-US" dirty="0"/>
          </a:p>
        </p:txBody>
      </p:sp>
      <p:sp>
        <p:nvSpPr>
          <p:cNvPr id="23" name="テキスト ボックス 22"/>
          <p:cNvSpPr txBox="1"/>
          <p:nvPr/>
        </p:nvSpPr>
        <p:spPr>
          <a:xfrm>
            <a:off x="7596336" y="3987062"/>
            <a:ext cx="1080120" cy="369332"/>
          </a:xfrm>
          <a:prstGeom prst="rect">
            <a:avLst/>
          </a:prstGeom>
          <a:noFill/>
        </p:spPr>
        <p:txBody>
          <a:bodyPr wrap="square" rtlCol="0">
            <a:spAutoFit/>
          </a:bodyPr>
          <a:lstStyle/>
          <a:p>
            <a:r>
              <a:rPr kumimoji="1" lang="en-US" altLang="ja-JP" dirty="0" smtClean="0"/>
              <a:t>ASTE</a:t>
            </a:r>
            <a:endParaRPr kumimoji="1" lang="ja-JP" altLang="en-US" dirty="0"/>
          </a:p>
        </p:txBody>
      </p:sp>
      <p:sp>
        <p:nvSpPr>
          <p:cNvPr id="24" name="テキスト ボックス 23"/>
          <p:cNvSpPr txBox="1"/>
          <p:nvPr/>
        </p:nvSpPr>
        <p:spPr>
          <a:xfrm>
            <a:off x="6804248" y="2134597"/>
            <a:ext cx="1800200" cy="646331"/>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野辺山</a:t>
            </a:r>
            <a:r>
              <a:rPr lang="en-US" altLang="ja-JP" dirty="0" smtClean="0">
                <a:solidFill>
                  <a:schemeClr val="tx2">
                    <a:lumMod val="10000"/>
                  </a:schemeClr>
                </a:solidFill>
              </a:rPr>
              <a:t>45m</a:t>
            </a:r>
            <a:r>
              <a:rPr lang="ja-JP" altLang="en-US" dirty="0" smtClean="0">
                <a:solidFill>
                  <a:schemeClr val="tx2">
                    <a:lumMod val="10000"/>
                  </a:schemeClr>
                </a:solidFill>
              </a:rPr>
              <a:t>電波</a:t>
            </a:r>
            <a:endParaRPr lang="en-US" altLang="ja-JP" dirty="0" smtClean="0">
              <a:solidFill>
                <a:schemeClr val="tx2">
                  <a:lumMod val="10000"/>
                </a:schemeClr>
              </a:solidFill>
            </a:endParaRPr>
          </a:p>
          <a:p>
            <a:r>
              <a:rPr kumimoji="1" lang="ja-JP" altLang="en-US" dirty="0" smtClean="0">
                <a:solidFill>
                  <a:schemeClr val="tx2">
                    <a:lumMod val="10000"/>
                  </a:schemeClr>
                </a:solidFill>
              </a:rPr>
              <a:t>望遠鏡</a:t>
            </a:r>
            <a:endParaRPr kumimoji="1" lang="ja-JP" altLang="en-US" dirty="0">
              <a:solidFill>
                <a:schemeClr val="tx2">
                  <a:lumMod val="10000"/>
                </a:schemeClr>
              </a:solidFill>
            </a:endParaRPr>
          </a:p>
        </p:txBody>
      </p:sp>
      <p:sp>
        <p:nvSpPr>
          <p:cNvPr id="20" name="日付プレースホルダ 19"/>
          <p:cNvSpPr>
            <a:spLocks noGrp="1"/>
          </p:cNvSpPr>
          <p:nvPr>
            <p:ph type="dt" sz="half" idx="10"/>
          </p:nvPr>
        </p:nvSpPr>
        <p:spPr/>
        <p:txBody>
          <a:bodyPr/>
          <a:lstStyle/>
          <a:p>
            <a:r>
              <a:rPr kumimoji="1" lang="en-US" altLang="ja-JP" smtClean="0"/>
              <a:t>2015/2/26</a:t>
            </a:r>
            <a:endParaRPr kumimoji="1" lang="ja-JP" altLang="en-US"/>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7</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pic>
        <p:nvPicPr>
          <p:cNvPr id="3074" name="Picture 2" descr="http://alma.mtk.nao.ac.jp/j/multimedia/assets_c/2009/12/fourACA12mOSF-thumb-592xauto-10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8013" y="4926309"/>
            <a:ext cx="1844963" cy="1383721"/>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6600494" y="5015691"/>
            <a:ext cx="913982" cy="369332"/>
          </a:xfrm>
          <a:prstGeom prst="rect">
            <a:avLst/>
          </a:prstGeom>
          <a:noFill/>
        </p:spPr>
        <p:txBody>
          <a:bodyPr wrap="square" rtlCol="0">
            <a:spAutoFit/>
          </a:bodyPr>
          <a:lstStyle/>
          <a:p>
            <a:r>
              <a:rPr lang="en-US" altLang="ja-JP" dirty="0" smtClean="0"/>
              <a:t>ALMA</a:t>
            </a:r>
            <a:endParaRPr kumimoji="1" lang="ja-JP" altLang="en-US" dirty="0"/>
          </a:p>
        </p:txBody>
      </p:sp>
      <p:pic>
        <p:nvPicPr>
          <p:cNvPr id="3076" name="Picture 4" descr="http://www.jaxa.jp/press/2009/08/img/20090818_maxi_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330" y="3651924"/>
            <a:ext cx="2094286" cy="150526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253435" y="4787860"/>
            <a:ext cx="788760" cy="369332"/>
          </a:xfrm>
          <a:prstGeom prst="rect">
            <a:avLst/>
          </a:prstGeom>
          <a:solidFill>
            <a:schemeClr val="tx2">
              <a:lumMod val="10000"/>
              <a:alpha val="74000"/>
            </a:schemeClr>
          </a:solidFill>
        </p:spPr>
        <p:txBody>
          <a:bodyPr wrap="square" rtlCol="0">
            <a:spAutoFit/>
          </a:bodyPr>
          <a:lstStyle/>
          <a:p>
            <a:pPr algn="ctr"/>
            <a:r>
              <a:rPr lang="en-US" altLang="ja-JP" dirty="0" smtClean="0"/>
              <a:t>MAXI</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44624"/>
            <a:ext cx="7467600"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海外</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grpSp>
        <p:nvGrpSpPr>
          <p:cNvPr id="50" name="グループ化 49"/>
          <p:cNvGrpSpPr/>
          <p:nvPr/>
        </p:nvGrpSpPr>
        <p:grpSpPr>
          <a:xfrm>
            <a:off x="7092280" y="4509120"/>
            <a:ext cx="1296144" cy="1723871"/>
            <a:chOff x="7092280" y="4509120"/>
            <a:chExt cx="1296144" cy="1723871"/>
          </a:xfrm>
        </p:grpSpPr>
        <p:pic>
          <p:nvPicPr>
            <p:cNvPr id="2062" name="Picture 14"/>
            <p:cNvPicPr>
              <a:picLocks noChangeAspect="1" noChangeArrowheads="1"/>
            </p:cNvPicPr>
            <p:nvPr/>
          </p:nvPicPr>
          <p:blipFill>
            <a:blip r:embed="rId3" cstate="print"/>
            <a:srcRect/>
            <a:stretch>
              <a:fillRect/>
            </a:stretch>
          </p:blipFill>
          <p:spPr bwMode="auto">
            <a:xfrm>
              <a:off x="7092280" y="4509120"/>
              <a:ext cx="1296144" cy="1723871"/>
            </a:xfrm>
            <a:prstGeom prst="rect">
              <a:avLst/>
            </a:prstGeom>
            <a:noFill/>
            <a:ln w="9525">
              <a:noFill/>
              <a:miter lim="800000"/>
              <a:headEnd/>
              <a:tailEnd/>
            </a:ln>
          </p:spPr>
        </p:pic>
        <p:sp>
          <p:nvSpPr>
            <p:cNvPr id="24" name="テキスト ボックス 23"/>
            <p:cNvSpPr txBox="1"/>
            <p:nvPr/>
          </p:nvSpPr>
          <p:spPr>
            <a:xfrm>
              <a:off x="7164288" y="4509120"/>
              <a:ext cx="1224136" cy="923330"/>
            </a:xfrm>
            <a:prstGeom prst="rect">
              <a:avLst/>
            </a:prstGeom>
            <a:noFill/>
          </p:spPr>
          <p:txBody>
            <a:bodyPr wrap="square" rtlCol="0">
              <a:spAutoFit/>
            </a:bodyPr>
            <a:lstStyle/>
            <a:p>
              <a:r>
                <a:rPr lang="ja-JP" altLang="en-US" b="1" dirty="0" smtClean="0"/>
                <a:t>大型ミリ波望遠鏡 </a:t>
              </a:r>
              <a:r>
                <a:rPr lang="en-US" altLang="ja-JP" b="1" dirty="0" smtClean="0"/>
                <a:t>(LMT)</a:t>
              </a:r>
              <a:endParaRPr kumimoji="1" lang="ja-JP" altLang="en-US" dirty="0"/>
            </a:p>
          </p:txBody>
        </p:sp>
      </p:grpSp>
      <p:grpSp>
        <p:nvGrpSpPr>
          <p:cNvPr id="49" name="グループ化 48"/>
          <p:cNvGrpSpPr/>
          <p:nvPr/>
        </p:nvGrpSpPr>
        <p:grpSpPr>
          <a:xfrm>
            <a:off x="6948264" y="2060848"/>
            <a:ext cx="1872208" cy="1323899"/>
            <a:chOff x="6948264" y="2060848"/>
            <a:chExt cx="1872208" cy="1323899"/>
          </a:xfrm>
        </p:grpSpPr>
        <p:pic>
          <p:nvPicPr>
            <p:cNvPr id="2061" name="Picture 13"/>
            <p:cNvPicPr>
              <a:picLocks noChangeAspect="1" noChangeArrowheads="1"/>
            </p:cNvPicPr>
            <p:nvPr/>
          </p:nvPicPr>
          <p:blipFill>
            <a:blip r:embed="rId4" cstate="print"/>
            <a:srcRect/>
            <a:stretch>
              <a:fillRect/>
            </a:stretch>
          </p:blipFill>
          <p:spPr bwMode="auto">
            <a:xfrm>
              <a:off x="6952860" y="2060848"/>
              <a:ext cx="1723596" cy="1296144"/>
            </a:xfrm>
            <a:prstGeom prst="rect">
              <a:avLst/>
            </a:prstGeom>
            <a:noFill/>
            <a:ln w="9525">
              <a:noFill/>
              <a:miter lim="800000"/>
              <a:headEnd/>
              <a:tailEnd/>
            </a:ln>
          </p:spPr>
        </p:pic>
        <p:sp>
          <p:nvSpPr>
            <p:cNvPr id="25" name="テキスト ボックス 24"/>
            <p:cNvSpPr txBox="1"/>
            <p:nvPr/>
          </p:nvSpPr>
          <p:spPr>
            <a:xfrm>
              <a:off x="6948264" y="2738416"/>
              <a:ext cx="1872208" cy="646331"/>
            </a:xfrm>
            <a:prstGeom prst="rect">
              <a:avLst/>
            </a:prstGeom>
            <a:solidFill>
              <a:schemeClr val="bg2">
                <a:alpha val="42000"/>
              </a:schemeClr>
            </a:solidFill>
          </p:spPr>
          <p:txBody>
            <a:bodyPr wrap="square" rtlCol="0">
              <a:spAutoFit/>
            </a:bodyPr>
            <a:lstStyle/>
            <a:p>
              <a:r>
                <a:rPr lang="zh-TW" altLang="en-US" b="1" dirty="0" smtClean="0"/>
                <a:t>超大型干渉電波望遠鏡群</a:t>
              </a:r>
              <a:r>
                <a:rPr lang="en-US" altLang="zh-TW" b="1" dirty="0" smtClean="0"/>
                <a:t>(VLA)</a:t>
              </a:r>
              <a:endParaRPr lang="zh-TW" altLang="en-US" b="1" dirty="0"/>
            </a:p>
          </p:txBody>
        </p:sp>
      </p:grpSp>
      <p:grpSp>
        <p:nvGrpSpPr>
          <p:cNvPr id="43" name="グループ化 42"/>
          <p:cNvGrpSpPr/>
          <p:nvPr/>
        </p:nvGrpSpPr>
        <p:grpSpPr>
          <a:xfrm>
            <a:off x="395536" y="2099537"/>
            <a:ext cx="1755956" cy="1329463"/>
            <a:chOff x="395536" y="2099537"/>
            <a:chExt cx="1755956" cy="1329463"/>
          </a:xfrm>
        </p:grpSpPr>
        <p:pic>
          <p:nvPicPr>
            <p:cNvPr id="2050" name="Picture 2"/>
            <p:cNvPicPr>
              <a:picLocks noChangeAspect="1" noChangeArrowheads="1"/>
            </p:cNvPicPr>
            <p:nvPr/>
          </p:nvPicPr>
          <p:blipFill>
            <a:blip r:embed="rId5" cstate="print"/>
            <a:srcRect/>
            <a:stretch>
              <a:fillRect/>
            </a:stretch>
          </p:blipFill>
          <p:spPr bwMode="auto">
            <a:xfrm>
              <a:off x="423300" y="2099537"/>
              <a:ext cx="1728192" cy="1299967"/>
            </a:xfrm>
            <a:prstGeom prst="rect">
              <a:avLst/>
            </a:prstGeom>
            <a:noFill/>
            <a:ln w="9525">
              <a:noFill/>
              <a:miter lim="800000"/>
              <a:headEnd/>
              <a:tailEnd/>
            </a:ln>
          </p:spPr>
        </p:pic>
        <p:sp>
          <p:nvSpPr>
            <p:cNvPr id="26" name="テキスト ボックス 25"/>
            <p:cNvSpPr txBox="1"/>
            <p:nvPr/>
          </p:nvSpPr>
          <p:spPr>
            <a:xfrm>
              <a:off x="395536" y="3059668"/>
              <a:ext cx="1296144" cy="369332"/>
            </a:xfrm>
            <a:prstGeom prst="rect">
              <a:avLst/>
            </a:prstGeom>
            <a:noFill/>
          </p:spPr>
          <p:txBody>
            <a:bodyPr wrap="square" rtlCol="0">
              <a:spAutoFit/>
            </a:bodyPr>
            <a:lstStyle/>
            <a:p>
              <a:r>
                <a:rPr kumimoji="1" lang="ja-JP" altLang="en-US" dirty="0" smtClean="0"/>
                <a:t>フェルミ</a:t>
              </a:r>
              <a:endParaRPr kumimoji="1" lang="ja-JP" altLang="en-US" dirty="0"/>
            </a:p>
          </p:txBody>
        </p:sp>
      </p:grpSp>
      <p:grpSp>
        <p:nvGrpSpPr>
          <p:cNvPr id="46" name="グループ化 45"/>
          <p:cNvGrpSpPr/>
          <p:nvPr/>
        </p:nvGrpSpPr>
        <p:grpSpPr>
          <a:xfrm>
            <a:off x="1115616" y="5130303"/>
            <a:ext cx="1648975" cy="1179017"/>
            <a:chOff x="1115616" y="5130303"/>
            <a:chExt cx="1648975" cy="1179017"/>
          </a:xfrm>
        </p:grpSpPr>
        <p:pic>
          <p:nvPicPr>
            <p:cNvPr id="2052" name="Picture 4"/>
            <p:cNvPicPr>
              <a:picLocks noChangeAspect="1" noChangeArrowheads="1"/>
            </p:cNvPicPr>
            <p:nvPr/>
          </p:nvPicPr>
          <p:blipFill>
            <a:blip r:embed="rId6" cstate="print"/>
            <a:srcRect/>
            <a:stretch>
              <a:fillRect/>
            </a:stretch>
          </p:blipFill>
          <p:spPr bwMode="auto">
            <a:xfrm>
              <a:off x="1115616" y="5130303"/>
              <a:ext cx="1648975" cy="1179017"/>
            </a:xfrm>
            <a:prstGeom prst="rect">
              <a:avLst/>
            </a:prstGeom>
            <a:noFill/>
            <a:ln w="9525">
              <a:noFill/>
              <a:miter lim="800000"/>
              <a:headEnd/>
              <a:tailEnd/>
            </a:ln>
          </p:spPr>
        </p:pic>
        <p:sp>
          <p:nvSpPr>
            <p:cNvPr id="28" name="テキスト ボックス 27"/>
            <p:cNvSpPr txBox="1"/>
            <p:nvPr/>
          </p:nvSpPr>
          <p:spPr>
            <a:xfrm>
              <a:off x="1115616" y="5130303"/>
              <a:ext cx="1296144"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スイフト</a:t>
              </a:r>
              <a:endParaRPr kumimoji="1" lang="ja-JP" altLang="en-US" dirty="0">
                <a:solidFill>
                  <a:schemeClr val="tx2">
                    <a:lumMod val="10000"/>
                  </a:schemeClr>
                </a:solidFill>
              </a:endParaRPr>
            </a:p>
          </p:txBody>
        </p:sp>
      </p:grpSp>
      <p:grpSp>
        <p:nvGrpSpPr>
          <p:cNvPr id="44" name="グループ化 43"/>
          <p:cNvGrpSpPr/>
          <p:nvPr/>
        </p:nvGrpSpPr>
        <p:grpSpPr>
          <a:xfrm>
            <a:off x="2195736" y="2060848"/>
            <a:ext cx="1368152" cy="1166530"/>
            <a:chOff x="2195736" y="2060848"/>
            <a:chExt cx="1368152" cy="1166530"/>
          </a:xfrm>
        </p:grpSpPr>
        <p:pic>
          <p:nvPicPr>
            <p:cNvPr id="2053" name="Picture 5"/>
            <p:cNvPicPr>
              <a:picLocks noChangeAspect="1" noChangeArrowheads="1"/>
            </p:cNvPicPr>
            <p:nvPr/>
          </p:nvPicPr>
          <p:blipFill>
            <a:blip r:embed="rId7" cstate="print"/>
            <a:srcRect/>
            <a:stretch>
              <a:fillRect/>
            </a:stretch>
          </p:blipFill>
          <p:spPr bwMode="auto">
            <a:xfrm>
              <a:off x="2195736" y="2060848"/>
              <a:ext cx="1296144" cy="1166530"/>
            </a:xfrm>
            <a:prstGeom prst="rect">
              <a:avLst/>
            </a:prstGeom>
            <a:noFill/>
            <a:ln w="9525">
              <a:noFill/>
              <a:miter lim="800000"/>
              <a:headEnd/>
              <a:tailEnd/>
            </a:ln>
          </p:spPr>
        </p:pic>
        <p:sp>
          <p:nvSpPr>
            <p:cNvPr id="30" name="テキスト ボックス 29"/>
            <p:cNvSpPr txBox="1"/>
            <p:nvPr/>
          </p:nvSpPr>
          <p:spPr>
            <a:xfrm>
              <a:off x="2195736" y="2060848"/>
              <a:ext cx="1368152" cy="369332"/>
            </a:xfrm>
            <a:prstGeom prst="rect">
              <a:avLst/>
            </a:prstGeom>
            <a:noFill/>
          </p:spPr>
          <p:txBody>
            <a:bodyPr wrap="square" rtlCol="0">
              <a:spAutoFit/>
            </a:bodyPr>
            <a:lstStyle/>
            <a:p>
              <a:r>
                <a:rPr lang="ja-JP" altLang="en-US" dirty="0" smtClean="0"/>
                <a:t>チャンドラ</a:t>
              </a:r>
              <a:endParaRPr kumimoji="1" lang="ja-JP" altLang="en-US" dirty="0"/>
            </a:p>
          </p:txBody>
        </p:sp>
      </p:grpSp>
      <p:grpSp>
        <p:nvGrpSpPr>
          <p:cNvPr id="45" name="グループ化 44"/>
          <p:cNvGrpSpPr/>
          <p:nvPr/>
        </p:nvGrpSpPr>
        <p:grpSpPr>
          <a:xfrm>
            <a:off x="1835696" y="3408838"/>
            <a:ext cx="1584176" cy="1181582"/>
            <a:chOff x="1835696" y="3408838"/>
            <a:chExt cx="1584176" cy="1181582"/>
          </a:xfrm>
        </p:grpSpPr>
        <p:pic>
          <p:nvPicPr>
            <p:cNvPr id="2055" name="Picture 7"/>
            <p:cNvPicPr>
              <a:picLocks noChangeAspect="1" noChangeArrowheads="1"/>
            </p:cNvPicPr>
            <p:nvPr/>
          </p:nvPicPr>
          <p:blipFill>
            <a:blip r:embed="rId8" cstate="print"/>
            <a:srcRect/>
            <a:stretch>
              <a:fillRect/>
            </a:stretch>
          </p:blipFill>
          <p:spPr bwMode="auto">
            <a:xfrm>
              <a:off x="1835696" y="3408838"/>
              <a:ext cx="1584176" cy="1172290"/>
            </a:xfrm>
            <a:prstGeom prst="rect">
              <a:avLst/>
            </a:prstGeom>
            <a:noFill/>
            <a:ln w="9525">
              <a:noFill/>
              <a:miter lim="800000"/>
              <a:headEnd/>
              <a:tailEnd/>
            </a:ln>
          </p:spPr>
        </p:pic>
        <p:sp>
          <p:nvSpPr>
            <p:cNvPr id="31" name="テキスト ボックス 30"/>
            <p:cNvSpPr txBox="1"/>
            <p:nvPr/>
          </p:nvSpPr>
          <p:spPr>
            <a:xfrm>
              <a:off x="1835696" y="4221088"/>
              <a:ext cx="1368152"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ニュートン</a:t>
              </a:r>
              <a:endParaRPr kumimoji="1" lang="ja-JP" altLang="en-US" dirty="0">
                <a:solidFill>
                  <a:schemeClr val="tx2">
                    <a:lumMod val="10000"/>
                  </a:schemeClr>
                </a:solidFill>
              </a:endParaRPr>
            </a:p>
          </p:txBody>
        </p:sp>
      </p:grpSp>
      <p:grpSp>
        <p:nvGrpSpPr>
          <p:cNvPr id="36" name="グループ化 35"/>
          <p:cNvGrpSpPr/>
          <p:nvPr/>
        </p:nvGrpSpPr>
        <p:grpSpPr>
          <a:xfrm>
            <a:off x="3923928" y="2067224"/>
            <a:ext cx="1872208" cy="1289768"/>
            <a:chOff x="3923928" y="2067224"/>
            <a:chExt cx="1872208" cy="1289768"/>
          </a:xfrm>
        </p:grpSpPr>
        <p:pic>
          <p:nvPicPr>
            <p:cNvPr id="2057" name="Picture 9"/>
            <p:cNvPicPr>
              <a:picLocks noChangeAspect="1" noChangeArrowheads="1"/>
            </p:cNvPicPr>
            <p:nvPr/>
          </p:nvPicPr>
          <p:blipFill>
            <a:blip r:embed="rId9" cstate="print"/>
            <a:srcRect/>
            <a:stretch>
              <a:fillRect/>
            </a:stretch>
          </p:blipFill>
          <p:spPr bwMode="auto">
            <a:xfrm>
              <a:off x="3923928" y="2076516"/>
              <a:ext cx="1656184" cy="1280476"/>
            </a:xfrm>
            <a:prstGeom prst="rect">
              <a:avLst/>
            </a:prstGeom>
            <a:noFill/>
            <a:ln w="9525">
              <a:noFill/>
              <a:miter lim="800000"/>
              <a:headEnd/>
              <a:tailEnd/>
            </a:ln>
          </p:spPr>
        </p:pic>
        <p:sp>
          <p:nvSpPr>
            <p:cNvPr id="32" name="テキスト ボックス 31"/>
            <p:cNvSpPr txBox="1"/>
            <p:nvPr/>
          </p:nvSpPr>
          <p:spPr>
            <a:xfrm>
              <a:off x="4463480" y="2067224"/>
              <a:ext cx="1332656" cy="369332"/>
            </a:xfrm>
            <a:prstGeom prst="rect">
              <a:avLst/>
            </a:prstGeom>
            <a:solidFill>
              <a:schemeClr val="bg2">
                <a:alpha val="53000"/>
              </a:schemeClr>
            </a:solidFill>
          </p:spPr>
          <p:txBody>
            <a:bodyPr wrap="square" rtlCol="0">
              <a:spAutoFit/>
            </a:bodyPr>
            <a:lstStyle/>
            <a:p>
              <a:r>
                <a:rPr kumimoji="1" lang="ja-JP" altLang="en-US" dirty="0" smtClean="0"/>
                <a:t>ハッブル</a:t>
              </a:r>
              <a:endParaRPr kumimoji="1" lang="ja-JP" altLang="en-US" dirty="0"/>
            </a:p>
          </p:txBody>
        </p:sp>
      </p:grpSp>
      <p:grpSp>
        <p:nvGrpSpPr>
          <p:cNvPr id="37" name="グループ化 36"/>
          <p:cNvGrpSpPr/>
          <p:nvPr/>
        </p:nvGrpSpPr>
        <p:grpSpPr>
          <a:xfrm>
            <a:off x="4067944" y="3806001"/>
            <a:ext cx="1584176" cy="1279183"/>
            <a:chOff x="4067944" y="3806001"/>
            <a:chExt cx="1584176" cy="1279183"/>
          </a:xfrm>
        </p:grpSpPr>
        <p:pic>
          <p:nvPicPr>
            <p:cNvPr id="2060" name="Picture 12"/>
            <p:cNvPicPr>
              <a:picLocks noChangeAspect="1" noChangeArrowheads="1"/>
            </p:cNvPicPr>
            <p:nvPr/>
          </p:nvPicPr>
          <p:blipFill>
            <a:blip r:embed="rId10" cstate="print"/>
            <a:srcRect/>
            <a:stretch>
              <a:fillRect/>
            </a:stretch>
          </p:blipFill>
          <p:spPr bwMode="auto">
            <a:xfrm>
              <a:off x="4067944" y="3806001"/>
              <a:ext cx="1572766" cy="1279183"/>
            </a:xfrm>
            <a:prstGeom prst="rect">
              <a:avLst/>
            </a:prstGeom>
            <a:noFill/>
            <a:ln w="9525">
              <a:noFill/>
              <a:miter lim="800000"/>
              <a:headEnd/>
              <a:tailEnd/>
            </a:ln>
          </p:spPr>
        </p:pic>
        <p:sp>
          <p:nvSpPr>
            <p:cNvPr id="33" name="テキスト ボックス 32"/>
            <p:cNvSpPr txBox="1"/>
            <p:nvPr/>
          </p:nvSpPr>
          <p:spPr>
            <a:xfrm>
              <a:off x="4319464" y="3806001"/>
              <a:ext cx="1332656" cy="369332"/>
            </a:xfrm>
            <a:prstGeom prst="rect">
              <a:avLst/>
            </a:prstGeom>
            <a:solidFill>
              <a:schemeClr val="bg2">
                <a:alpha val="53000"/>
              </a:schemeClr>
            </a:solidFill>
          </p:spPr>
          <p:txBody>
            <a:bodyPr wrap="square" rtlCol="0">
              <a:spAutoFit/>
            </a:bodyPr>
            <a:lstStyle/>
            <a:p>
              <a:r>
                <a:rPr kumimoji="1" lang="ja-JP" altLang="en-US" dirty="0" smtClean="0"/>
                <a:t>ジェミニ</a:t>
              </a:r>
              <a:endParaRPr kumimoji="1" lang="ja-JP" altLang="en-US" dirty="0"/>
            </a:p>
          </p:txBody>
        </p:sp>
      </p:grpSp>
      <p:grpSp>
        <p:nvGrpSpPr>
          <p:cNvPr id="38" name="グループ化 37"/>
          <p:cNvGrpSpPr/>
          <p:nvPr/>
        </p:nvGrpSpPr>
        <p:grpSpPr>
          <a:xfrm>
            <a:off x="3275856" y="5147900"/>
            <a:ext cx="2664296" cy="1161420"/>
            <a:chOff x="3275856" y="5147900"/>
            <a:chExt cx="2664296" cy="1161420"/>
          </a:xfrm>
        </p:grpSpPr>
        <p:pic>
          <p:nvPicPr>
            <p:cNvPr id="2059" name="Picture 11"/>
            <p:cNvPicPr>
              <a:picLocks noChangeAspect="1" noChangeArrowheads="1"/>
            </p:cNvPicPr>
            <p:nvPr/>
          </p:nvPicPr>
          <p:blipFill>
            <a:blip r:embed="rId11" cstate="print"/>
            <a:srcRect/>
            <a:stretch>
              <a:fillRect/>
            </a:stretch>
          </p:blipFill>
          <p:spPr bwMode="auto">
            <a:xfrm>
              <a:off x="3275856" y="5147900"/>
              <a:ext cx="2664296" cy="1136766"/>
            </a:xfrm>
            <a:prstGeom prst="rect">
              <a:avLst/>
            </a:prstGeom>
            <a:noFill/>
            <a:ln w="9525">
              <a:noFill/>
              <a:miter lim="800000"/>
              <a:headEnd/>
              <a:tailEnd/>
            </a:ln>
          </p:spPr>
        </p:pic>
        <p:sp>
          <p:nvSpPr>
            <p:cNvPr id="34" name="テキスト ボックス 33"/>
            <p:cNvSpPr txBox="1"/>
            <p:nvPr/>
          </p:nvSpPr>
          <p:spPr>
            <a:xfrm>
              <a:off x="3275856" y="5939988"/>
              <a:ext cx="1332656" cy="369332"/>
            </a:xfrm>
            <a:prstGeom prst="rect">
              <a:avLst/>
            </a:prstGeom>
            <a:solidFill>
              <a:schemeClr val="bg2">
                <a:alpha val="53000"/>
              </a:schemeClr>
            </a:solidFill>
          </p:spPr>
          <p:txBody>
            <a:bodyPr wrap="square" rtlCol="0">
              <a:spAutoFit/>
            </a:bodyPr>
            <a:lstStyle/>
            <a:p>
              <a:r>
                <a:rPr kumimoji="1" lang="en-US" altLang="ja-JP" dirty="0" smtClean="0"/>
                <a:t>VLT</a:t>
              </a:r>
              <a:endParaRPr kumimoji="1" lang="ja-JP" altLang="en-US" dirty="0"/>
            </a:p>
          </p:txBody>
        </p:sp>
      </p:grpSp>
      <p:grpSp>
        <p:nvGrpSpPr>
          <p:cNvPr id="47" name="グループ化 46"/>
          <p:cNvGrpSpPr/>
          <p:nvPr/>
        </p:nvGrpSpPr>
        <p:grpSpPr>
          <a:xfrm>
            <a:off x="3095328" y="3356992"/>
            <a:ext cx="1332656" cy="1444269"/>
            <a:chOff x="3095328" y="3356992"/>
            <a:chExt cx="1332656" cy="1444269"/>
          </a:xfrm>
        </p:grpSpPr>
        <p:pic>
          <p:nvPicPr>
            <p:cNvPr id="2056" name="Picture 8"/>
            <p:cNvPicPr>
              <a:picLocks noChangeAspect="1" noChangeArrowheads="1"/>
            </p:cNvPicPr>
            <p:nvPr/>
          </p:nvPicPr>
          <p:blipFill>
            <a:blip r:embed="rId12" cstate="print"/>
            <a:srcRect/>
            <a:stretch>
              <a:fillRect/>
            </a:stretch>
          </p:blipFill>
          <p:spPr bwMode="auto">
            <a:xfrm>
              <a:off x="3095328" y="3356992"/>
              <a:ext cx="1160988" cy="1444269"/>
            </a:xfrm>
            <a:prstGeom prst="rect">
              <a:avLst/>
            </a:prstGeom>
            <a:noFill/>
            <a:ln w="9525">
              <a:noFill/>
              <a:miter lim="800000"/>
              <a:headEnd/>
              <a:tailEnd/>
            </a:ln>
          </p:spPr>
        </p:pic>
        <p:sp>
          <p:nvSpPr>
            <p:cNvPr id="35" name="テキスト ボックス 34"/>
            <p:cNvSpPr txBox="1"/>
            <p:nvPr/>
          </p:nvSpPr>
          <p:spPr>
            <a:xfrm>
              <a:off x="3095328" y="3429000"/>
              <a:ext cx="1332656" cy="369332"/>
            </a:xfrm>
            <a:prstGeom prst="rect">
              <a:avLst/>
            </a:prstGeom>
            <a:solidFill>
              <a:schemeClr val="bg2">
                <a:alpha val="53000"/>
              </a:schemeClr>
            </a:solidFill>
          </p:spPr>
          <p:txBody>
            <a:bodyPr wrap="square" rtlCol="0">
              <a:spAutoFit/>
            </a:bodyPr>
            <a:lstStyle/>
            <a:p>
              <a:r>
                <a:rPr lang="en-US" altLang="ja-JP" dirty="0" smtClean="0"/>
                <a:t>GALEX</a:t>
              </a:r>
              <a:endParaRPr kumimoji="1" lang="ja-JP" altLang="en-US" dirty="0"/>
            </a:p>
          </p:txBody>
        </p:sp>
      </p:grpSp>
      <p:sp>
        <p:nvSpPr>
          <p:cNvPr id="39" name="日付プレースホルダ 38"/>
          <p:cNvSpPr>
            <a:spLocks noGrp="1"/>
          </p:cNvSpPr>
          <p:nvPr>
            <p:ph type="dt" sz="half" idx="10"/>
          </p:nvPr>
        </p:nvSpPr>
        <p:spPr/>
        <p:txBody>
          <a:bodyPr/>
          <a:lstStyle/>
          <a:p>
            <a:r>
              <a:rPr kumimoji="1" lang="en-US" altLang="ja-JP" smtClean="0"/>
              <a:t>2015/2/26</a:t>
            </a:r>
            <a:endParaRPr kumimoji="1" lang="ja-JP" altLang="en-US"/>
          </a:p>
        </p:txBody>
      </p:sp>
      <p:sp>
        <p:nvSpPr>
          <p:cNvPr id="40" name="スライド番号プレースホルダ 39"/>
          <p:cNvSpPr>
            <a:spLocks noGrp="1"/>
          </p:cNvSpPr>
          <p:nvPr>
            <p:ph type="sldNum" sz="quarter" idx="12"/>
          </p:nvPr>
        </p:nvSpPr>
        <p:spPr/>
        <p:txBody>
          <a:bodyPr/>
          <a:lstStyle/>
          <a:p>
            <a:fld id="{69D0420D-7E6B-4B7A-A1BC-5F5E3100B77F}" type="slidenum">
              <a:rPr kumimoji="1" lang="ja-JP" altLang="en-US" smtClean="0"/>
              <a:pPr/>
              <a:t>8</a:t>
            </a:fld>
            <a:endParaRPr kumimoji="1" lang="ja-JP" altLang="en-US"/>
          </a:p>
        </p:txBody>
      </p:sp>
      <p:sp>
        <p:nvSpPr>
          <p:cNvPr id="41" name="フッター プレースホルダ 40"/>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grpSp>
        <p:nvGrpSpPr>
          <p:cNvPr id="48" name="グループ化 47"/>
          <p:cNvGrpSpPr/>
          <p:nvPr/>
        </p:nvGrpSpPr>
        <p:grpSpPr>
          <a:xfrm>
            <a:off x="5652120" y="3789040"/>
            <a:ext cx="1800200" cy="1942475"/>
            <a:chOff x="5652120" y="3789040"/>
            <a:chExt cx="1800200" cy="1942475"/>
          </a:xfrm>
        </p:grpSpPr>
        <p:pic>
          <p:nvPicPr>
            <p:cNvPr id="2063" name="Picture 15"/>
            <p:cNvPicPr>
              <a:picLocks noChangeAspect="1" noChangeArrowheads="1"/>
            </p:cNvPicPr>
            <p:nvPr/>
          </p:nvPicPr>
          <p:blipFill>
            <a:blip r:embed="rId13" cstate="print"/>
            <a:srcRect/>
            <a:stretch>
              <a:fillRect/>
            </a:stretch>
          </p:blipFill>
          <p:spPr bwMode="auto">
            <a:xfrm>
              <a:off x="5882212" y="3789040"/>
              <a:ext cx="1224136" cy="1899859"/>
            </a:xfrm>
            <a:prstGeom prst="rect">
              <a:avLst/>
            </a:prstGeom>
            <a:noFill/>
            <a:ln w="9525">
              <a:noFill/>
              <a:miter lim="800000"/>
              <a:headEnd/>
              <a:tailEnd/>
            </a:ln>
          </p:spPr>
        </p:pic>
        <p:sp>
          <p:nvSpPr>
            <p:cNvPr id="29" name="テキスト ボックス 28"/>
            <p:cNvSpPr txBox="1"/>
            <p:nvPr/>
          </p:nvSpPr>
          <p:spPr>
            <a:xfrm>
              <a:off x="5652120" y="5085184"/>
              <a:ext cx="1800200" cy="646331"/>
            </a:xfrm>
            <a:prstGeom prst="rect">
              <a:avLst/>
            </a:prstGeom>
            <a:solidFill>
              <a:schemeClr val="bg2">
                <a:alpha val="65000"/>
              </a:schemeClr>
            </a:solidFill>
          </p:spPr>
          <p:txBody>
            <a:bodyPr wrap="square" rtlCol="0">
              <a:spAutoFit/>
            </a:bodyPr>
            <a:lstStyle/>
            <a:p>
              <a:pPr algn="ctr"/>
              <a:r>
                <a:rPr lang="ja-JP" altLang="en-US" b="1" dirty="0" smtClean="0"/>
                <a:t>スピッツァー</a:t>
              </a:r>
              <a:endParaRPr lang="en-US" altLang="ja-JP" b="1" dirty="0" smtClean="0"/>
            </a:p>
            <a:p>
              <a:pPr algn="ctr"/>
              <a:r>
                <a:rPr lang="ja-JP" altLang="en-US" b="1" dirty="0" smtClean="0"/>
                <a:t>宇宙望遠鏡</a:t>
              </a:r>
            </a:p>
          </p:txBody>
        </p:sp>
      </p:grpSp>
      <p:grpSp>
        <p:nvGrpSpPr>
          <p:cNvPr id="42" name="グループ化 41"/>
          <p:cNvGrpSpPr/>
          <p:nvPr/>
        </p:nvGrpSpPr>
        <p:grpSpPr>
          <a:xfrm>
            <a:off x="5541615" y="1988840"/>
            <a:ext cx="1334641" cy="1782397"/>
            <a:chOff x="5541615" y="1988840"/>
            <a:chExt cx="1334641" cy="1782397"/>
          </a:xfrm>
        </p:grpSpPr>
        <p:pic>
          <p:nvPicPr>
            <p:cNvPr id="2058" name="Picture 10"/>
            <p:cNvPicPr>
              <a:picLocks noChangeAspect="1" noChangeArrowheads="1"/>
            </p:cNvPicPr>
            <p:nvPr/>
          </p:nvPicPr>
          <p:blipFill>
            <a:blip r:embed="rId14" cstate="print"/>
            <a:srcRect/>
            <a:stretch>
              <a:fillRect/>
            </a:stretch>
          </p:blipFill>
          <p:spPr bwMode="auto">
            <a:xfrm>
              <a:off x="5613623" y="2059107"/>
              <a:ext cx="1262633" cy="1712130"/>
            </a:xfrm>
            <a:prstGeom prst="rect">
              <a:avLst/>
            </a:prstGeom>
            <a:noFill/>
            <a:ln w="9525">
              <a:noFill/>
              <a:miter lim="800000"/>
              <a:headEnd/>
              <a:tailEnd/>
            </a:ln>
          </p:spPr>
        </p:pic>
        <p:sp>
          <p:nvSpPr>
            <p:cNvPr id="27" name="テキスト ボックス 26"/>
            <p:cNvSpPr txBox="1"/>
            <p:nvPr/>
          </p:nvSpPr>
          <p:spPr>
            <a:xfrm>
              <a:off x="5541615" y="1988840"/>
              <a:ext cx="1332656" cy="646331"/>
            </a:xfrm>
            <a:prstGeom prst="rect">
              <a:avLst/>
            </a:prstGeom>
            <a:solidFill>
              <a:schemeClr val="bg2">
                <a:alpha val="81000"/>
              </a:schemeClr>
            </a:solidFill>
          </p:spPr>
          <p:txBody>
            <a:bodyPr wrap="square" rtlCol="0">
              <a:spAutoFit/>
            </a:bodyPr>
            <a:lstStyle/>
            <a:p>
              <a:r>
                <a:rPr lang="ja-JP" altLang="en-US" dirty="0" smtClean="0"/>
                <a:t>ハーシェル</a:t>
              </a:r>
              <a:endParaRPr lang="en-US" altLang="ja-JP" dirty="0" smtClean="0"/>
            </a:p>
            <a:p>
              <a:r>
                <a:rPr kumimoji="1" lang="ja-JP" altLang="en-US" dirty="0" smtClean="0"/>
                <a:t>宇宙望遠鏡</a:t>
              </a:r>
              <a:endParaRPr kumimoji="1" lang="ja-JP" alt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7118350" y="6381750"/>
            <a:ext cx="2133600" cy="457200"/>
          </a:xfrm>
        </p:spPr>
        <p:txBody>
          <a:bodyPr/>
          <a:lstStyle/>
          <a:p>
            <a:pPr>
              <a:defRPr/>
            </a:pPr>
            <a:fld id="{1A07D566-B29D-4BA7-8D2A-195F50F01859}" type="slidenum">
              <a:rPr lang="en-US" altLang="ja-JP"/>
              <a:pPr>
                <a:defRPr/>
              </a:pPr>
              <a:t>9</a:t>
            </a:fld>
            <a:endParaRPr lang="en-US" altLang="ja-JP"/>
          </a:p>
        </p:txBody>
      </p:sp>
      <p:sp>
        <p:nvSpPr>
          <p:cNvPr id="14339" name="AutoShape 4"/>
          <p:cNvSpPr>
            <a:spLocks noChangeArrowheads="1"/>
          </p:cNvSpPr>
          <p:nvPr/>
        </p:nvSpPr>
        <p:spPr bwMode="auto">
          <a:xfrm>
            <a:off x="12700" y="2203450"/>
            <a:ext cx="9144000" cy="2089150"/>
          </a:xfrm>
          <a:prstGeom prst="roundRect">
            <a:avLst>
              <a:gd name="adj" fmla="val 16667"/>
            </a:avLst>
          </a:prstGeom>
          <a:solidFill>
            <a:srgbClr val="FFFF99"/>
          </a:solidFill>
          <a:ln w="38100">
            <a:solidFill>
              <a:srgbClr val="008000"/>
            </a:solidFill>
            <a:round/>
            <a:headEnd/>
            <a:tailEnd/>
          </a:ln>
        </p:spPr>
        <p:txBody>
          <a:bodyPr anchor="ctr"/>
          <a:lstStyle/>
          <a:p>
            <a:pPr algn="ctr"/>
            <a:endParaRPr lang="ja-JP" altLang="ja-JP" sz="3200"/>
          </a:p>
        </p:txBody>
      </p:sp>
      <p:pic>
        <p:nvPicPr>
          <p:cNvPr id="14340" name="Picture 7" descr="img54_1600"/>
          <p:cNvPicPr>
            <a:picLocks noChangeAspect="1" noChangeArrowheads="1"/>
          </p:cNvPicPr>
          <p:nvPr/>
        </p:nvPicPr>
        <p:blipFill>
          <a:blip r:embed="rId3" cstate="print"/>
          <a:srcRect/>
          <a:stretch>
            <a:fillRect/>
          </a:stretch>
        </p:blipFill>
        <p:spPr bwMode="auto">
          <a:xfrm>
            <a:off x="1763713" y="2565400"/>
            <a:ext cx="1944687" cy="1347788"/>
          </a:xfrm>
          <a:prstGeom prst="rect">
            <a:avLst/>
          </a:prstGeom>
          <a:noFill/>
          <a:ln w="9525">
            <a:noFill/>
            <a:miter lim="800000"/>
            <a:headEnd/>
            <a:tailEnd/>
          </a:ln>
        </p:spPr>
      </p:pic>
      <p:pic>
        <p:nvPicPr>
          <p:cNvPr id="14341" name="Picture 10" descr="dome_tele1_300-small"/>
          <p:cNvPicPr>
            <a:picLocks noChangeAspect="1" noChangeArrowheads="1"/>
          </p:cNvPicPr>
          <p:nvPr/>
        </p:nvPicPr>
        <p:blipFill>
          <a:blip r:embed="rId4" cstate="print"/>
          <a:srcRect/>
          <a:stretch>
            <a:fillRect/>
          </a:stretch>
        </p:blipFill>
        <p:spPr bwMode="auto">
          <a:xfrm>
            <a:off x="323850" y="2420938"/>
            <a:ext cx="1293813" cy="1636712"/>
          </a:xfrm>
          <a:prstGeom prst="rect">
            <a:avLst/>
          </a:prstGeom>
          <a:noFill/>
          <a:ln w="9525">
            <a:noFill/>
            <a:miter lim="800000"/>
            <a:headEnd/>
            <a:tailEnd/>
          </a:ln>
        </p:spPr>
      </p:pic>
      <p:pic>
        <p:nvPicPr>
          <p:cNvPr id="14342" name="Picture 22"/>
          <p:cNvPicPr>
            <a:picLocks noChangeAspect="1" noChangeArrowheads="1"/>
          </p:cNvPicPr>
          <p:nvPr/>
        </p:nvPicPr>
        <p:blipFill>
          <a:blip r:embed="rId5" cstate="print"/>
          <a:srcRect/>
          <a:stretch>
            <a:fillRect/>
          </a:stretch>
        </p:blipFill>
        <p:spPr bwMode="auto">
          <a:xfrm>
            <a:off x="3779838" y="2276475"/>
            <a:ext cx="1512887" cy="1068388"/>
          </a:xfrm>
          <a:prstGeom prst="rect">
            <a:avLst/>
          </a:prstGeom>
          <a:noFill/>
          <a:ln w="9525">
            <a:noFill/>
            <a:miter lim="800000"/>
            <a:headEnd/>
            <a:tailEnd/>
          </a:ln>
        </p:spPr>
      </p:pic>
      <p:pic>
        <p:nvPicPr>
          <p:cNvPr id="14343" name="Picture 23"/>
          <p:cNvPicPr>
            <a:picLocks noChangeAspect="1" noChangeArrowheads="1"/>
          </p:cNvPicPr>
          <p:nvPr/>
        </p:nvPicPr>
        <p:blipFill>
          <a:blip r:embed="rId6" cstate="print"/>
          <a:srcRect/>
          <a:stretch>
            <a:fillRect/>
          </a:stretch>
        </p:blipFill>
        <p:spPr bwMode="auto">
          <a:xfrm>
            <a:off x="6227763" y="2276475"/>
            <a:ext cx="1428750" cy="1266825"/>
          </a:xfrm>
          <a:prstGeom prst="rect">
            <a:avLst/>
          </a:prstGeom>
          <a:noFill/>
          <a:ln w="9525">
            <a:noFill/>
            <a:miter lim="800000"/>
            <a:headEnd/>
            <a:tailEnd/>
          </a:ln>
        </p:spPr>
      </p:pic>
      <p:pic>
        <p:nvPicPr>
          <p:cNvPr id="14344" name="Picture 24"/>
          <p:cNvPicPr>
            <a:picLocks noChangeAspect="1" noChangeArrowheads="1"/>
          </p:cNvPicPr>
          <p:nvPr/>
        </p:nvPicPr>
        <p:blipFill>
          <a:blip r:embed="rId7" cstate="print"/>
          <a:srcRect/>
          <a:stretch>
            <a:fillRect/>
          </a:stretch>
        </p:blipFill>
        <p:spPr bwMode="auto">
          <a:xfrm>
            <a:off x="5003800" y="3141663"/>
            <a:ext cx="1511300" cy="1062037"/>
          </a:xfrm>
          <a:prstGeom prst="rect">
            <a:avLst/>
          </a:prstGeom>
          <a:noFill/>
          <a:ln w="9525">
            <a:noFill/>
            <a:miter lim="800000"/>
            <a:headEnd/>
            <a:tailEnd/>
          </a:ln>
        </p:spPr>
      </p:pic>
      <p:pic>
        <p:nvPicPr>
          <p:cNvPr id="14345" name="Picture 25"/>
          <p:cNvPicPr>
            <a:picLocks noChangeAspect="1" noChangeArrowheads="1"/>
          </p:cNvPicPr>
          <p:nvPr/>
        </p:nvPicPr>
        <p:blipFill>
          <a:blip r:embed="rId8" cstate="print"/>
          <a:srcRect/>
          <a:stretch>
            <a:fillRect/>
          </a:stretch>
        </p:blipFill>
        <p:spPr bwMode="auto">
          <a:xfrm>
            <a:off x="7667625" y="2924175"/>
            <a:ext cx="1295400" cy="1270000"/>
          </a:xfrm>
          <a:prstGeom prst="rect">
            <a:avLst/>
          </a:prstGeom>
          <a:noFill/>
          <a:ln w="9525">
            <a:noFill/>
            <a:miter lim="800000"/>
            <a:headEnd/>
            <a:tailEnd/>
          </a:ln>
        </p:spPr>
      </p:pic>
      <p:pic>
        <p:nvPicPr>
          <p:cNvPr id="14346" name="Picture 28" descr="悩む人"/>
          <p:cNvPicPr>
            <a:picLocks noChangeAspect="1" noChangeArrowheads="1"/>
          </p:cNvPicPr>
          <p:nvPr/>
        </p:nvPicPr>
        <p:blipFill>
          <a:blip r:embed="rId9" cstate="print"/>
          <a:srcRect/>
          <a:stretch>
            <a:fillRect/>
          </a:stretch>
        </p:blipFill>
        <p:spPr bwMode="auto">
          <a:xfrm>
            <a:off x="3563938" y="-26988"/>
            <a:ext cx="1439862" cy="1439863"/>
          </a:xfrm>
          <a:prstGeom prst="rect">
            <a:avLst/>
          </a:prstGeom>
          <a:noFill/>
          <a:ln w="9525">
            <a:noFill/>
            <a:miter lim="800000"/>
            <a:headEnd/>
            <a:tailEnd/>
          </a:ln>
        </p:spPr>
      </p:pic>
      <p:sp>
        <p:nvSpPr>
          <p:cNvPr id="14347" name="AutoShape 29"/>
          <p:cNvSpPr>
            <a:spLocks noChangeArrowheads="1"/>
          </p:cNvSpPr>
          <p:nvPr/>
        </p:nvSpPr>
        <p:spPr bwMode="auto">
          <a:xfrm>
            <a:off x="6842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8" name="AutoShape 30"/>
          <p:cNvSpPr>
            <a:spLocks noChangeArrowheads="1"/>
          </p:cNvSpPr>
          <p:nvPr/>
        </p:nvSpPr>
        <p:spPr bwMode="auto">
          <a:xfrm>
            <a:off x="19796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9" name="AutoShape 31"/>
          <p:cNvSpPr>
            <a:spLocks noChangeArrowheads="1"/>
          </p:cNvSpPr>
          <p:nvPr/>
        </p:nvSpPr>
        <p:spPr bwMode="auto">
          <a:xfrm>
            <a:off x="3276600"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0" name="AutoShape 32"/>
          <p:cNvSpPr>
            <a:spLocks noChangeArrowheads="1"/>
          </p:cNvSpPr>
          <p:nvPr/>
        </p:nvSpPr>
        <p:spPr bwMode="auto">
          <a:xfrm>
            <a:off x="4787900"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1" name="AutoShape 33"/>
          <p:cNvSpPr>
            <a:spLocks noChangeArrowheads="1"/>
          </p:cNvSpPr>
          <p:nvPr/>
        </p:nvSpPr>
        <p:spPr bwMode="auto">
          <a:xfrm>
            <a:off x="60848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2" name="AutoShape 34"/>
          <p:cNvSpPr>
            <a:spLocks noChangeArrowheads="1"/>
          </p:cNvSpPr>
          <p:nvPr/>
        </p:nvSpPr>
        <p:spPr bwMode="auto">
          <a:xfrm>
            <a:off x="78120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3" name="Line 35"/>
          <p:cNvSpPr>
            <a:spLocks noChangeShapeType="1"/>
          </p:cNvSpPr>
          <p:nvPr/>
        </p:nvSpPr>
        <p:spPr bwMode="auto">
          <a:xfrm flipV="1">
            <a:off x="971550" y="908050"/>
            <a:ext cx="2592388" cy="938213"/>
          </a:xfrm>
          <a:prstGeom prst="line">
            <a:avLst/>
          </a:prstGeom>
          <a:noFill/>
          <a:ln w="25400">
            <a:solidFill>
              <a:schemeClr val="tx1"/>
            </a:solidFill>
            <a:round/>
            <a:headEnd/>
            <a:tailEnd type="triangle" w="lg" len="lg"/>
          </a:ln>
        </p:spPr>
        <p:txBody>
          <a:bodyPr/>
          <a:lstStyle/>
          <a:p>
            <a:endParaRPr lang="ja-JP" altLang="en-US"/>
          </a:p>
        </p:txBody>
      </p:sp>
      <p:sp>
        <p:nvSpPr>
          <p:cNvPr id="14354" name="Line 36"/>
          <p:cNvSpPr>
            <a:spLocks noChangeShapeType="1"/>
          </p:cNvSpPr>
          <p:nvPr/>
        </p:nvSpPr>
        <p:spPr bwMode="auto">
          <a:xfrm flipV="1">
            <a:off x="2268538" y="1196975"/>
            <a:ext cx="1295400" cy="647700"/>
          </a:xfrm>
          <a:prstGeom prst="line">
            <a:avLst/>
          </a:prstGeom>
          <a:noFill/>
          <a:ln w="25400">
            <a:solidFill>
              <a:schemeClr val="tx1"/>
            </a:solidFill>
            <a:round/>
            <a:headEnd/>
            <a:tailEnd type="triangle" w="lg" len="lg"/>
          </a:ln>
        </p:spPr>
        <p:txBody>
          <a:bodyPr/>
          <a:lstStyle/>
          <a:p>
            <a:endParaRPr lang="ja-JP" altLang="en-US"/>
          </a:p>
        </p:txBody>
      </p:sp>
      <p:sp>
        <p:nvSpPr>
          <p:cNvPr id="14355" name="Line 37"/>
          <p:cNvSpPr>
            <a:spLocks noChangeShapeType="1"/>
          </p:cNvSpPr>
          <p:nvPr/>
        </p:nvSpPr>
        <p:spPr bwMode="auto">
          <a:xfrm flipH="1" flipV="1">
            <a:off x="5003800" y="836613"/>
            <a:ext cx="3097213" cy="1008062"/>
          </a:xfrm>
          <a:prstGeom prst="line">
            <a:avLst/>
          </a:prstGeom>
          <a:noFill/>
          <a:ln w="25400">
            <a:solidFill>
              <a:schemeClr val="tx1"/>
            </a:solidFill>
            <a:round/>
            <a:headEnd/>
            <a:tailEnd type="triangle" w="lg" len="lg"/>
          </a:ln>
        </p:spPr>
        <p:txBody>
          <a:bodyPr/>
          <a:lstStyle/>
          <a:p>
            <a:endParaRPr lang="ja-JP" altLang="en-US"/>
          </a:p>
        </p:txBody>
      </p:sp>
      <p:sp>
        <p:nvSpPr>
          <p:cNvPr id="14356" name="Line 38"/>
          <p:cNvSpPr>
            <a:spLocks noChangeShapeType="1"/>
          </p:cNvSpPr>
          <p:nvPr/>
        </p:nvSpPr>
        <p:spPr bwMode="auto">
          <a:xfrm flipV="1">
            <a:off x="3563938" y="1412875"/>
            <a:ext cx="503237" cy="433388"/>
          </a:xfrm>
          <a:prstGeom prst="line">
            <a:avLst/>
          </a:prstGeom>
          <a:noFill/>
          <a:ln w="25400">
            <a:solidFill>
              <a:schemeClr val="tx1"/>
            </a:solidFill>
            <a:round/>
            <a:headEnd/>
            <a:tailEnd type="triangle" w="lg" len="lg"/>
          </a:ln>
        </p:spPr>
        <p:txBody>
          <a:bodyPr/>
          <a:lstStyle/>
          <a:p>
            <a:endParaRPr lang="ja-JP" altLang="en-US"/>
          </a:p>
        </p:txBody>
      </p:sp>
      <p:sp>
        <p:nvSpPr>
          <p:cNvPr id="14357" name="Line 39"/>
          <p:cNvSpPr>
            <a:spLocks noChangeShapeType="1"/>
          </p:cNvSpPr>
          <p:nvPr/>
        </p:nvSpPr>
        <p:spPr bwMode="auto">
          <a:xfrm flipH="1" flipV="1">
            <a:off x="4643438" y="1412875"/>
            <a:ext cx="433387" cy="431800"/>
          </a:xfrm>
          <a:prstGeom prst="line">
            <a:avLst/>
          </a:prstGeom>
          <a:noFill/>
          <a:ln w="25400">
            <a:solidFill>
              <a:schemeClr val="tx1"/>
            </a:solidFill>
            <a:round/>
            <a:headEnd/>
            <a:tailEnd type="triangle" w="lg" len="lg"/>
          </a:ln>
        </p:spPr>
        <p:txBody>
          <a:bodyPr/>
          <a:lstStyle/>
          <a:p>
            <a:endParaRPr lang="ja-JP" altLang="en-US"/>
          </a:p>
        </p:txBody>
      </p:sp>
      <p:sp>
        <p:nvSpPr>
          <p:cNvPr id="14358" name="Line 40"/>
          <p:cNvSpPr>
            <a:spLocks noChangeShapeType="1"/>
          </p:cNvSpPr>
          <p:nvPr/>
        </p:nvSpPr>
        <p:spPr bwMode="auto">
          <a:xfrm flipH="1" flipV="1">
            <a:off x="5003800" y="1125538"/>
            <a:ext cx="1296988" cy="719137"/>
          </a:xfrm>
          <a:prstGeom prst="line">
            <a:avLst/>
          </a:prstGeom>
          <a:noFill/>
          <a:ln w="25400">
            <a:solidFill>
              <a:schemeClr val="tx1"/>
            </a:solidFill>
            <a:round/>
            <a:headEnd/>
            <a:tailEnd type="triangle" w="lg" len="lg"/>
          </a:ln>
        </p:spPr>
        <p:txBody>
          <a:bodyPr/>
          <a:lstStyle/>
          <a:p>
            <a:endParaRPr lang="ja-JP" altLang="en-US"/>
          </a:p>
        </p:txBody>
      </p:sp>
      <p:pic>
        <p:nvPicPr>
          <p:cNvPr id="14359" name="Picture 42" descr="BS01183_[1]"/>
          <p:cNvPicPr>
            <a:picLocks noChangeAspect="1" noChangeArrowheads="1"/>
          </p:cNvPicPr>
          <p:nvPr/>
        </p:nvPicPr>
        <p:blipFill>
          <a:blip r:embed="rId10" cstate="print"/>
          <a:srcRect/>
          <a:stretch>
            <a:fillRect/>
          </a:stretch>
        </p:blipFill>
        <p:spPr bwMode="auto">
          <a:xfrm>
            <a:off x="5364163" y="1196975"/>
            <a:ext cx="649287" cy="619125"/>
          </a:xfrm>
          <a:prstGeom prst="rect">
            <a:avLst/>
          </a:prstGeom>
          <a:noFill/>
          <a:ln w="9525">
            <a:noFill/>
            <a:miter lim="800000"/>
            <a:headEnd/>
            <a:tailEnd/>
          </a:ln>
        </p:spPr>
      </p:pic>
      <p:pic>
        <p:nvPicPr>
          <p:cNvPr id="14360" name="Picture 43" descr="BS01183_[1]"/>
          <p:cNvPicPr>
            <a:picLocks noChangeAspect="1" noChangeArrowheads="1"/>
          </p:cNvPicPr>
          <p:nvPr/>
        </p:nvPicPr>
        <p:blipFill>
          <a:blip r:embed="rId10" cstate="print"/>
          <a:srcRect/>
          <a:stretch>
            <a:fillRect/>
          </a:stretch>
        </p:blipFill>
        <p:spPr bwMode="auto">
          <a:xfrm>
            <a:off x="1331913" y="1225550"/>
            <a:ext cx="649287" cy="619125"/>
          </a:xfrm>
          <a:prstGeom prst="rect">
            <a:avLst/>
          </a:prstGeom>
          <a:noFill/>
          <a:ln w="9525">
            <a:noFill/>
            <a:miter lim="800000"/>
            <a:headEnd/>
            <a:tailEnd/>
          </a:ln>
        </p:spPr>
      </p:pic>
      <p:pic>
        <p:nvPicPr>
          <p:cNvPr id="14361" name="Picture 44" descr="BS01183_[1]"/>
          <p:cNvPicPr>
            <a:picLocks noChangeAspect="1" noChangeArrowheads="1"/>
          </p:cNvPicPr>
          <p:nvPr/>
        </p:nvPicPr>
        <p:blipFill>
          <a:blip r:embed="rId10" cstate="print"/>
          <a:srcRect/>
          <a:stretch>
            <a:fillRect/>
          </a:stretch>
        </p:blipFill>
        <p:spPr bwMode="auto">
          <a:xfrm>
            <a:off x="2700338" y="1268413"/>
            <a:ext cx="649287" cy="619125"/>
          </a:xfrm>
          <a:prstGeom prst="rect">
            <a:avLst/>
          </a:prstGeom>
          <a:noFill/>
          <a:ln w="9525">
            <a:noFill/>
            <a:miter lim="800000"/>
            <a:headEnd/>
            <a:tailEnd/>
          </a:ln>
        </p:spPr>
      </p:pic>
      <p:grpSp>
        <p:nvGrpSpPr>
          <p:cNvPr id="2" name="Group 45"/>
          <p:cNvGrpSpPr>
            <a:grpSpLocks noChangeAspect="1"/>
          </p:cNvGrpSpPr>
          <p:nvPr/>
        </p:nvGrpSpPr>
        <p:grpSpPr bwMode="auto">
          <a:xfrm>
            <a:off x="6084168" y="188640"/>
            <a:ext cx="3008312" cy="1152525"/>
            <a:chOff x="10192" y="7973"/>
            <a:chExt cx="3375" cy="1293"/>
          </a:xfrm>
        </p:grpSpPr>
        <p:pic>
          <p:nvPicPr>
            <p:cNvPr id="14386" name="Picture 46" descr="j0233759"/>
            <p:cNvPicPr>
              <a:picLocks noChangeAspect="1" noChangeArrowheads="1"/>
            </p:cNvPicPr>
            <p:nvPr/>
          </p:nvPicPr>
          <p:blipFill>
            <a:blip r:embed="rId11" cstate="print"/>
            <a:srcRect/>
            <a:stretch>
              <a:fillRect/>
            </a:stretch>
          </p:blipFill>
          <p:spPr bwMode="auto">
            <a:xfrm>
              <a:off x="11099" y="7973"/>
              <a:ext cx="870" cy="907"/>
            </a:xfrm>
            <a:prstGeom prst="rect">
              <a:avLst/>
            </a:prstGeom>
            <a:noFill/>
            <a:ln w="9525">
              <a:noFill/>
              <a:miter lim="800000"/>
              <a:headEnd/>
              <a:tailEnd/>
            </a:ln>
          </p:spPr>
        </p:pic>
        <p:sp>
          <p:nvSpPr>
            <p:cNvPr id="14387" name="Text Box 47"/>
            <p:cNvSpPr txBox="1">
              <a:spLocks noChangeAspect="1" noChangeArrowheads="1"/>
            </p:cNvSpPr>
            <p:nvPr/>
          </p:nvSpPr>
          <p:spPr bwMode="auto">
            <a:xfrm>
              <a:off x="10737" y="8753"/>
              <a:ext cx="2830" cy="513"/>
            </a:xfrm>
            <a:prstGeom prst="rect">
              <a:avLst/>
            </a:prstGeom>
            <a:noFill/>
            <a:ln w="9525" algn="ctr">
              <a:noFill/>
              <a:miter lim="800000"/>
              <a:headEnd/>
              <a:tailEnd/>
            </a:ln>
          </p:spPr>
          <p:txBody>
            <a:bodyPr wrap="none">
              <a:spAutoFit/>
            </a:bodyPr>
            <a:lstStyle/>
            <a:p>
              <a:r>
                <a:rPr lang="ja-JP" altLang="en-US" sz="2400" dirty="0">
                  <a:ea typeface="AR P丸ゴシック体M" pitchFamily="50" charset="-128"/>
                </a:rPr>
                <a:t>猫の手も</a:t>
              </a:r>
              <a:r>
                <a:rPr lang="ja-JP" altLang="en-US" sz="2400" dirty="0" smtClean="0">
                  <a:ea typeface="AR P丸ゴシック体M" pitchFamily="50" charset="-128"/>
                </a:rPr>
                <a:t>借りたい</a:t>
              </a:r>
              <a:endParaRPr lang="ja-JP" altLang="en-US" sz="2400" dirty="0">
                <a:ea typeface="AR P丸ゴシック体M" pitchFamily="50" charset="-128"/>
              </a:endParaRPr>
            </a:p>
          </p:txBody>
        </p:sp>
        <p:grpSp>
          <p:nvGrpSpPr>
            <p:cNvPr id="3" name="Group 48"/>
            <p:cNvGrpSpPr>
              <a:grpSpLocks noChangeAspect="1"/>
            </p:cNvGrpSpPr>
            <p:nvPr/>
          </p:nvGrpSpPr>
          <p:grpSpPr bwMode="auto">
            <a:xfrm>
              <a:off x="10192" y="8200"/>
              <a:ext cx="1131" cy="828"/>
              <a:chOff x="9466" y="8516"/>
              <a:chExt cx="1131" cy="828"/>
            </a:xfrm>
          </p:grpSpPr>
          <p:sp>
            <p:nvSpPr>
              <p:cNvPr id="14389" name="AutoShape 49"/>
              <p:cNvSpPr>
                <a:spLocks noChangeAspect="1" noChangeArrowheads="1" noTextEdit="1"/>
              </p:cNvSpPr>
              <p:nvPr/>
            </p:nvSpPr>
            <p:spPr bwMode="auto">
              <a:xfrm>
                <a:off x="9466" y="8516"/>
                <a:ext cx="1131" cy="828"/>
              </a:xfrm>
              <a:prstGeom prst="rect">
                <a:avLst/>
              </a:prstGeom>
              <a:noFill/>
              <a:ln w="9525">
                <a:noFill/>
                <a:miter lim="800000"/>
                <a:headEnd/>
                <a:tailEnd/>
              </a:ln>
            </p:spPr>
            <p:txBody>
              <a:bodyPr/>
              <a:lstStyle/>
              <a:p>
                <a:endParaRPr lang="ja-JP" altLang="en-US"/>
              </a:p>
            </p:txBody>
          </p:sp>
          <p:sp>
            <p:nvSpPr>
              <p:cNvPr id="14390" name="Freeform 50"/>
              <p:cNvSpPr>
                <a:spLocks noChangeAspect="1"/>
              </p:cNvSpPr>
              <p:nvPr/>
            </p:nvSpPr>
            <p:spPr bwMode="auto">
              <a:xfrm>
                <a:off x="9478" y="8516"/>
                <a:ext cx="1117" cy="823"/>
              </a:xfrm>
              <a:custGeom>
                <a:avLst/>
                <a:gdLst>
                  <a:gd name="T0" fmla="*/ 289 w 2234"/>
                  <a:gd name="T1" fmla="*/ 975 h 1647"/>
                  <a:gd name="T2" fmla="*/ 279 w 2234"/>
                  <a:gd name="T3" fmla="*/ 1071 h 1647"/>
                  <a:gd name="T4" fmla="*/ 260 w 2234"/>
                  <a:gd name="T5" fmla="*/ 965 h 1647"/>
                  <a:gd name="T6" fmla="*/ 67 w 2234"/>
                  <a:gd name="T7" fmla="*/ 937 h 1647"/>
                  <a:gd name="T8" fmla="*/ 43 w 2234"/>
                  <a:gd name="T9" fmla="*/ 1223 h 1647"/>
                  <a:gd name="T10" fmla="*/ 241 w 2234"/>
                  <a:gd name="T11" fmla="*/ 1430 h 1647"/>
                  <a:gd name="T12" fmla="*/ 418 w 2234"/>
                  <a:gd name="T13" fmla="*/ 1610 h 1647"/>
                  <a:gd name="T14" fmla="*/ 523 w 2234"/>
                  <a:gd name="T15" fmla="*/ 1627 h 1647"/>
                  <a:gd name="T16" fmla="*/ 476 w 2234"/>
                  <a:gd name="T17" fmla="*/ 1491 h 1647"/>
                  <a:gd name="T18" fmla="*/ 254 w 2234"/>
                  <a:gd name="T19" fmla="*/ 1314 h 1647"/>
                  <a:gd name="T20" fmla="*/ 138 w 2234"/>
                  <a:gd name="T21" fmla="*/ 1084 h 1647"/>
                  <a:gd name="T22" fmla="*/ 176 w 2234"/>
                  <a:gd name="T23" fmla="*/ 1110 h 1647"/>
                  <a:gd name="T24" fmla="*/ 240 w 2234"/>
                  <a:gd name="T25" fmla="*/ 1210 h 1647"/>
                  <a:gd name="T26" fmla="*/ 333 w 2234"/>
                  <a:gd name="T27" fmla="*/ 1209 h 1647"/>
                  <a:gd name="T28" fmla="*/ 438 w 2234"/>
                  <a:gd name="T29" fmla="*/ 1311 h 1647"/>
                  <a:gd name="T30" fmla="*/ 546 w 2234"/>
                  <a:gd name="T31" fmla="*/ 1299 h 1647"/>
                  <a:gd name="T32" fmla="*/ 499 w 2234"/>
                  <a:gd name="T33" fmla="*/ 1188 h 1647"/>
                  <a:gd name="T34" fmla="*/ 437 w 2234"/>
                  <a:gd name="T35" fmla="*/ 1092 h 1647"/>
                  <a:gd name="T36" fmla="*/ 570 w 2234"/>
                  <a:gd name="T37" fmla="*/ 1122 h 1647"/>
                  <a:gd name="T38" fmla="*/ 706 w 2234"/>
                  <a:gd name="T39" fmla="*/ 1051 h 1647"/>
                  <a:gd name="T40" fmla="*/ 827 w 2234"/>
                  <a:gd name="T41" fmla="*/ 944 h 1647"/>
                  <a:gd name="T42" fmla="*/ 971 w 2234"/>
                  <a:gd name="T43" fmla="*/ 982 h 1647"/>
                  <a:gd name="T44" fmla="*/ 1125 w 2234"/>
                  <a:gd name="T45" fmla="*/ 1018 h 1647"/>
                  <a:gd name="T46" fmla="*/ 1316 w 2234"/>
                  <a:gd name="T47" fmla="*/ 1016 h 1647"/>
                  <a:gd name="T48" fmla="*/ 1469 w 2234"/>
                  <a:gd name="T49" fmla="*/ 942 h 1647"/>
                  <a:gd name="T50" fmla="*/ 1644 w 2234"/>
                  <a:gd name="T51" fmla="*/ 985 h 1647"/>
                  <a:gd name="T52" fmla="*/ 1818 w 2234"/>
                  <a:gd name="T53" fmla="*/ 1027 h 1647"/>
                  <a:gd name="T54" fmla="*/ 1890 w 2234"/>
                  <a:gd name="T55" fmla="*/ 1160 h 1647"/>
                  <a:gd name="T56" fmla="*/ 1981 w 2234"/>
                  <a:gd name="T57" fmla="*/ 1155 h 1647"/>
                  <a:gd name="T58" fmla="*/ 1944 w 2234"/>
                  <a:gd name="T59" fmla="*/ 991 h 1647"/>
                  <a:gd name="T60" fmla="*/ 1869 w 2234"/>
                  <a:gd name="T61" fmla="*/ 918 h 1647"/>
                  <a:gd name="T62" fmla="*/ 1724 w 2234"/>
                  <a:gd name="T63" fmla="*/ 864 h 1647"/>
                  <a:gd name="T64" fmla="*/ 1716 w 2234"/>
                  <a:gd name="T65" fmla="*/ 795 h 1647"/>
                  <a:gd name="T66" fmla="*/ 1879 w 2234"/>
                  <a:gd name="T67" fmla="*/ 743 h 1647"/>
                  <a:gd name="T68" fmla="*/ 2068 w 2234"/>
                  <a:gd name="T69" fmla="*/ 711 h 1647"/>
                  <a:gd name="T70" fmla="*/ 2215 w 2234"/>
                  <a:gd name="T71" fmla="*/ 657 h 1647"/>
                  <a:gd name="T72" fmla="*/ 2209 w 2234"/>
                  <a:gd name="T73" fmla="*/ 576 h 1647"/>
                  <a:gd name="T74" fmla="*/ 2130 w 2234"/>
                  <a:gd name="T75" fmla="*/ 604 h 1647"/>
                  <a:gd name="T76" fmla="*/ 1982 w 2234"/>
                  <a:gd name="T77" fmla="*/ 613 h 1647"/>
                  <a:gd name="T78" fmla="*/ 1817 w 2234"/>
                  <a:gd name="T79" fmla="*/ 628 h 1647"/>
                  <a:gd name="T80" fmla="*/ 1726 w 2234"/>
                  <a:gd name="T81" fmla="*/ 593 h 1647"/>
                  <a:gd name="T82" fmla="*/ 1757 w 2234"/>
                  <a:gd name="T83" fmla="*/ 477 h 1647"/>
                  <a:gd name="T84" fmla="*/ 1897 w 2234"/>
                  <a:gd name="T85" fmla="*/ 422 h 1647"/>
                  <a:gd name="T86" fmla="*/ 1860 w 2234"/>
                  <a:gd name="T87" fmla="*/ 283 h 1647"/>
                  <a:gd name="T88" fmla="*/ 1788 w 2234"/>
                  <a:gd name="T89" fmla="*/ 174 h 1647"/>
                  <a:gd name="T90" fmla="*/ 1727 w 2234"/>
                  <a:gd name="T91" fmla="*/ 90 h 1647"/>
                  <a:gd name="T92" fmla="*/ 1633 w 2234"/>
                  <a:gd name="T93" fmla="*/ 18 h 1647"/>
                  <a:gd name="T94" fmla="*/ 1474 w 2234"/>
                  <a:gd name="T95" fmla="*/ 176 h 1647"/>
                  <a:gd name="T96" fmla="*/ 1400 w 2234"/>
                  <a:gd name="T97" fmla="*/ 384 h 1647"/>
                  <a:gd name="T98" fmla="*/ 1271 w 2234"/>
                  <a:gd name="T99" fmla="*/ 459 h 1647"/>
                  <a:gd name="T100" fmla="*/ 1111 w 2234"/>
                  <a:gd name="T101" fmla="*/ 527 h 1647"/>
                  <a:gd name="T102" fmla="*/ 959 w 2234"/>
                  <a:gd name="T103" fmla="*/ 561 h 1647"/>
                  <a:gd name="T104" fmla="*/ 789 w 2234"/>
                  <a:gd name="T105" fmla="*/ 535 h 1647"/>
                  <a:gd name="T106" fmla="*/ 597 w 2234"/>
                  <a:gd name="T107" fmla="*/ 560 h 1647"/>
                  <a:gd name="T108" fmla="*/ 387 w 2234"/>
                  <a:gd name="T109" fmla="*/ 646 h 1647"/>
                  <a:gd name="T110" fmla="*/ 252 w 2234"/>
                  <a:gd name="T111" fmla="*/ 743 h 1647"/>
                  <a:gd name="T112" fmla="*/ 153 w 2234"/>
                  <a:gd name="T113" fmla="*/ 795 h 1647"/>
                  <a:gd name="T114" fmla="*/ 124 w 2234"/>
                  <a:gd name="T115" fmla="*/ 879 h 1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4"/>
                  <a:gd name="T175" fmla="*/ 0 h 1647"/>
                  <a:gd name="T176" fmla="*/ 2234 w 2234"/>
                  <a:gd name="T177" fmla="*/ 1647 h 1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4" h="1647">
                    <a:moveTo>
                      <a:pt x="260" y="965"/>
                    </a:moveTo>
                    <a:lnTo>
                      <a:pt x="264" y="962"/>
                    </a:lnTo>
                    <a:lnTo>
                      <a:pt x="269" y="960"/>
                    </a:lnTo>
                    <a:lnTo>
                      <a:pt x="273" y="959"/>
                    </a:lnTo>
                    <a:lnTo>
                      <a:pt x="278" y="958"/>
                    </a:lnTo>
                    <a:lnTo>
                      <a:pt x="284" y="958"/>
                    </a:lnTo>
                    <a:lnTo>
                      <a:pt x="287" y="959"/>
                    </a:lnTo>
                    <a:lnTo>
                      <a:pt x="292" y="961"/>
                    </a:lnTo>
                    <a:lnTo>
                      <a:pt x="295" y="965"/>
                    </a:lnTo>
                    <a:lnTo>
                      <a:pt x="289" y="975"/>
                    </a:lnTo>
                    <a:lnTo>
                      <a:pt x="284" y="986"/>
                    </a:lnTo>
                    <a:lnTo>
                      <a:pt x="277" y="997"/>
                    </a:lnTo>
                    <a:lnTo>
                      <a:pt x="272" y="1008"/>
                    </a:lnTo>
                    <a:lnTo>
                      <a:pt x="267" y="1020"/>
                    </a:lnTo>
                    <a:lnTo>
                      <a:pt x="266" y="1031"/>
                    </a:lnTo>
                    <a:lnTo>
                      <a:pt x="269" y="1043"/>
                    </a:lnTo>
                    <a:lnTo>
                      <a:pt x="275" y="1054"/>
                    </a:lnTo>
                    <a:lnTo>
                      <a:pt x="301" y="1087"/>
                    </a:lnTo>
                    <a:lnTo>
                      <a:pt x="289" y="1080"/>
                    </a:lnTo>
                    <a:lnTo>
                      <a:pt x="279" y="1071"/>
                    </a:lnTo>
                    <a:lnTo>
                      <a:pt x="270" y="1060"/>
                    </a:lnTo>
                    <a:lnTo>
                      <a:pt x="263" y="1049"/>
                    </a:lnTo>
                    <a:lnTo>
                      <a:pt x="257" y="1037"/>
                    </a:lnTo>
                    <a:lnTo>
                      <a:pt x="254" y="1023"/>
                    </a:lnTo>
                    <a:lnTo>
                      <a:pt x="251" y="1010"/>
                    </a:lnTo>
                    <a:lnTo>
                      <a:pt x="250" y="996"/>
                    </a:lnTo>
                    <a:lnTo>
                      <a:pt x="251" y="989"/>
                    </a:lnTo>
                    <a:lnTo>
                      <a:pt x="254" y="980"/>
                    </a:lnTo>
                    <a:lnTo>
                      <a:pt x="257" y="971"/>
                    </a:lnTo>
                    <a:lnTo>
                      <a:pt x="260" y="965"/>
                    </a:lnTo>
                    <a:lnTo>
                      <a:pt x="124" y="879"/>
                    </a:lnTo>
                    <a:lnTo>
                      <a:pt x="120" y="883"/>
                    </a:lnTo>
                    <a:lnTo>
                      <a:pt x="115" y="887"/>
                    </a:lnTo>
                    <a:lnTo>
                      <a:pt x="111" y="892"/>
                    </a:lnTo>
                    <a:lnTo>
                      <a:pt x="106" y="897"/>
                    </a:lnTo>
                    <a:lnTo>
                      <a:pt x="100" y="901"/>
                    </a:lnTo>
                    <a:lnTo>
                      <a:pt x="96" y="906"/>
                    </a:lnTo>
                    <a:lnTo>
                      <a:pt x="91" y="910"/>
                    </a:lnTo>
                    <a:lnTo>
                      <a:pt x="88" y="914"/>
                    </a:lnTo>
                    <a:lnTo>
                      <a:pt x="67" y="937"/>
                    </a:lnTo>
                    <a:lnTo>
                      <a:pt x="46" y="962"/>
                    </a:lnTo>
                    <a:lnTo>
                      <a:pt x="29" y="989"/>
                    </a:lnTo>
                    <a:lnTo>
                      <a:pt x="15" y="1018"/>
                    </a:lnTo>
                    <a:lnTo>
                      <a:pt x="5" y="1048"/>
                    </a:lnTo>
                    <a:lnTo>
                      <a:pt x="0" y="1079"/>
                    </a:lnTo>
                    <a:lnTo>
                      <a:pt x="1" y="1110"/>
                    </a:lnTo>
                    <a:lnTo>
                      <a:pt x="9" y="1141"/>
                    </a:lnTo>
                    <a:lnTo>
                      <a:pt x="20" y="1169"/>
                    </a:lnTo>
                    <a:lnTo>
                      <a:pt x="30" y="1196"/>
                    </a:lnTo>
                    <a:lnTo>
                      <a:pt x="43" y="1223"/>
                    </a:lnTo>
                    <a:lnTo>
                      <a:pt x="58" y="1247"/>
                    </a:lnTo>
                    <a:lnTo>
                      <a:pt x="73" y="1271"/>
                    </a:lnTo>
                    <a:lnTo>
                      <a:pt x="90" y="1294"/>
                    </a:lnTo>
                    <a:lnTo>
                      <a:pt x="108" y="1316"/>
                    </a:lnTo>
                    <a:lnTo>
                      <a:pt x="128" y="1338"/>
                    </a:lnTo>
                    <a:lnTo>
                      <a:pt x="148" y="1358"/>
                    </a:lnTo>
                    <a:lnTo>
                      <a:pt x="169" y="1377"/>
                    </a:lnTo>
                    <a:lnTo>
                      <a:pt x="192" y="1396"/>
                    </a:lnTo>
                    <a:lnTo>
                      <a:pt x="217" y="1413"/>
                    </a:lnTo>
                    <a:lnTo>
                      <a:pt x="241" y="1430"/>
                    </a:lnTo>
                    <a:lnTo>
                      <a:pt x="267" y="1446"/>
                    </a:lnTo>
                    <a:lnTo>
                      <a:pt x="294" y="1461"/>
                    </a:lnTo>
                    <a:lnTo>
                      <a:pt x="322" y="1476"/>
                    </a:lnTo>
                    <a:lnTo>
                      <a:pt x="343" y="1489"/>
                    </a:lnTo>
                    <a:lnTo>
                      <a:pt x="361" y="1506"/>
                    </a:lnTo>
                    <a:lnTo>
                      <a:pt x="375" y="1526"/>
                    </a:lnTo>
                    <a:lnTo>
                      <a:pt x="385" y="1547"/>
                    </a:lnTo>
                    <a:lnTo>
                      <a:pt x="395" y="1568"/>
                    </a:lnTo>
                    <a:lnTo>
                      <a:pt x="406" y="1590"/>
                    </a:lnTo>
                    <a:lnTo>
                      <a:pt x="418" y="1610"/>
                    </a:lnTo>
                    <a:lnTo>
                      <a:pt x="433" y="1628"/>
                    </a:lnTo>
                    <a:lnTo>
                      <a:pt x="443" y="1633"/>
                    </a:lnTo>
                    <a:lnTo>
                      <a:pt x="453" y="1639"/>
                    </a:lnTo>
                    <a:lnTo>
                      <a:pt x="463" y="1642"/>
                    </a:lnTo>
                    <a:lnTo>
                      <a:pt x="474" y="1644"/>
                    </a:lnTo>
                    <a:lnTo>
                      <a:pt x="484" y="1647"/>
                    </a:lnTo>
                    <a:lnTo>
                      <a:pt x="494" y="1646"/>
                    </a:lnTo>
                    <a:lnTo>
                      <a:pt x="505" y="1643"/>
                    </a:lnTo>
                    <a:lnTo>
                      <a:pt x="515" y="1638"/>
                    </a:lnTo>
                    <a:lnTo>
                      <a:pt x="523" y="1627"/>
                    </a:lnTo>
                    <a:lnTo>
                      <a:pt x="528" y="1616"/>
                    </a:lnTo>
                    <a:lnTo>
                      <a:pt x="530" y="1604"/>
                    </a:lnTo>
                    <a:lnTo>
                      <a:pt x="531" y="1591"/>
                    </a:lnTo>
                    <a:lnTo>
                      <a:pt x="526" y="1575"/>
                    </a:lnTo>
                    <a:lnTo>
                      <a:pt x="520" y="1559"/>
                    </a:lnTo>
                    <a:lnTo>
                      <a:pt x="512" y="1544"/>
                    </a:lnTo>
                    <a:lnTo>
                      <a:pt x="504" y="1530"/>
                    </a:lnTo>
                    <a:lnTo>
                      <a:pt x="496" y="1517"/>
                    </a:lnTo>
                    <a:lnTo>
                      <a:pt x="486" y="1504"/>
                    </a:lnTo>
                    <a:lnTo>
                      <a:pt x="476" y="1491"/>
                    </a:lnTo>
                    <a:lnTo>
                      <a:pt x="466" y="1479"/>
                    </a:lnTo>
                    <a:lnTo>
                      <a:pt x="447" y="1457"/>
                    </a:lnTo>
                    <a:lnTo>
                      <a:pt x="425" y="1437"/>
                    </a:lnTo>
                    <a:lnTo>
                      <a:pt x="403" y="1417"/>
                    </a:lnTo>
                    <a:lnTo>
                      <a:pt x="379" y="1400"/>
                    </a:lnTo>
                    <a:lnTo>
                      <a:pt x="354" y="1383"/>
                    </a:lnTo>
                    <a:lnTo>
                      <a:pt x="328" y="1366"/>
                    </a:lnTo>
                    <a:lnTo>
                      <a:pt x="303" y="1348"/>
                    </a:lnTo>
                    <a:lnTo>
                      <a:pt x="278" y="1331"/>
                    </a:lnTo>
                    <a:lnTo>
                      <a:pt x="254" y="1314"/>
                    </a:lnTo>
                    <a:lnTo>
                      <a:pt x="231" y="1295"/>
                    </a:lnTo>
                    <a:lnTo>
                      <a:pt x="209" y="1275"/>
                    </a:lnTo>
                    <a:lnTo>
                      <a:pt x="190" y="1254"/>
                    </a:lnTo>
                    <a:lnTo>
                      <a:pt x="173" y="1231"/>
                    </a:lnTo>
                    <a:lnTo>
                      <a:pt x="159" y="1205"/>
                    </a:lnTo>
                    <a:lnTo>
                      <a:pt x="149" y="1177"/>
                    </a:lnTo>
                    <a:lnTo>
                      <a:pt x="142" y="1147"/>
                    </a:lnTo>
                    <a:lnTo>
                      <a:pt x="138" y="1126"/>
                    </a:lnTo>
                    <a:lnTo>
                      <a:pt x="137" y="1105"/>
                    </a:lnTo>
                    <a:lnTo>
                      <a:pt x="138" y="1084"/>
                    </a:lnTo>
                    <a:lnTo>
                      <a:pt x="143" y="1066"/>
                    </a:lnTo>
                    <a:lnTo>
                      <a:pt x="149" y="1068"/>
                    </a:lnTo>
                    <a:lnTo>
                      <a:pt x="154" y="1071"/>
                    </a:lnTo>
                    <a:lnTo>
                      <a:pt x="160" y="1074"/>
                    </a:lnTo>
                    <a:lnTo>
                      <a:pt x="165" y="1077"/>
                    </a:lnTo>
                    <a:lnTo>
                      <a:pt x="169" y="1081"/>
                    </a:lnTo>
                    <a:lnTo>
                      <a:pt x="174" y="1086"/>
                    </a:lnTo>
                    <a:lnTo>
                      <a:pt x="176" y="1090"/>
                    </a:lnTo>
                    <a:lnTo>
                      <a:pt x="179" y="1096"/>
                    </a:lnTo>
                    <a:lnTo>
                      <a:pt x="176" y="1110"/>
                    </a:lnTo>
                    <a:lnTo>
                      <a:pt x="179" y="1121"/>
                    </a:lnTo>
                    <a:lnTo>
                      <a:pt x="183" y="1132"/>
                    </a:lnTo>
                    <a:lnTo>
                      <a:pt x="190" y="1142"/>
                    </a:lnTo>
                    <a:lnTo>
                      <a:pt x="197" y="1151"/>
                    </a:lnTo>
                    <a:lnTo>
                      <a:pt x="203" y="1162"/>
                    </a:lnTo>
                    <a:lnTo>
                      <a:pt x="207" y="1172"/>
                    </a:lnTo>
                    <a:lnTo>
                      <a:pt x="210" y="1185"/>
                    </a:lnTo>
                    <a:lnTo>
                      <a:pt x="218" y="1195"/>
                    </a:lnTo>
                    <a:lnTo>
                      <a:pt x="228" y="1203"/>
                    </a:lnTo>
                    <a:lnTo>
                      <a:pt x="240" y="1210"/>
                    </a:lnTo>
                    <a:lnTo>
                      <a:pt x="251" y="1216"/>
                    </a:lnTo>
                    <a:lnTo>
                      <a:pt x="264" y="1219"/>
                    </a:lnTo>
                    <a:lnTo>
                      <a:pt x="278" y="1222"/>
                    </a:lnTo>
                    <a:lnTo>
                      <a:pt x="290" y="1223"/>
                    </a:lnTo>
                    <a:lnTo>
                      <a:pt x="303" y="1223"/>
                    </a:lnTo>
                    <a:lnTo>
                      <a:pt x="311" y="1218"/>
                    </a:lnTo>
                    <a:lnTo>
                      <a:pt x="318" y="1213"/>
                    </a:lnTo>
                    <a:lnTo>
                      <a:pt x="325" y="1209"/>
                    </a:lnTo>
                    <a:lnTo>
                      <a:pt x="333" y="1207"/>
                    </a:lnTo>
                    <a:lnTo>
                      <a:pt x="333" y="1209"/>
                    </a:lnTo>
                    <a:lnTo>
                      <a:pt x="346" y="1217"/>
                    </a:lnTo>
                    <a:lnTo>
                      <a:pt x="358" y="1225"/>
                    </a:lnTo>
                    <a:lnTo>
                      <a:pt x="371" y="1234"/>
                    </a:lnTo>
                    <a:lnTo>
                      <a:pt x="383" y="1245"/>
                    </a:lnTo>
                    <a:lnTo>
                      <a:pt x="393" y="1255"/>
                    </a:lnTo>
                    <a:lnTo>
                      <a:pt x="402" y="1266"/>
                    </a:lnTo>
                    <a:lnTo>
                      <a:pt x="411" y="1278"/>
                    </a:lnTo>
                    <a:lnTo>
                      <a:pt x="419" y="1291"/>
                    </a:lnTo>
                    <a:lnTo>
                      <a:pt x="428" y="1302"/>
                    </a:lnTo>
                    <a:lnTo>
                      <a:pt x="438" y="1311"/>
                    </a:lnTo>
                    <a:lnTo>
                      <a:pt x="449" y="1318"/>
                    </a:lnTo>
                    <a:lnTo>
                      <a:pt x="462" y="1323"/>
                    </a:lnTo>
                    <a:lnTo>
                      <a:pt x="475" y="1326"/>
                    </a:lnTo>
                    <a:lnTo>
                      <a:pt x="489" y="1328"/>
                    </a:lnTo>
                    <a:lnTo>
                      <a:pt x="502" y="1328"/>
                    </a:lnTo>
                    <a:lnTo>
                      <a:pt x="515" y="1326"/>
                    </a:lnTo>
                    <a:lnTo>
                      <a:pt x="524" y="1322"/>
                    </a:lnTo>
                    <a:lnTo>
                      <a:pt x="532" y="1315"/>
                    </a:lnTo>
                    <a:lnTo>
                      <a:pt x="540" y="1307"/>
                    </a:lnTo>
                    <a:lnTo>
                      <a:pt x="546" y="1299"/>
                    </a:lnTo>
                    <a:lnTo>
                      <a:pt x="552" y="1290"/>
                    </a:lnTo>
                    <a:lnTo>
                      <a:pt x="555" y="1279"/>
                    </a:lnTo>
                    <a:lnTo>
                      <a:pt x="559" y="1269"/>
                    </a:lnTo>
                    <a:lnTo>
                      <a:pt x="559" y="1260"/>
                    </a:lnTo>
                    <a:lnTo>
                      <a:pt x="559" y="1240"/>
                    </a:lnTo>
                    <a:lnTo>
                      <a:pt x="553" y="1224"/>
                    </a:lnTo>
                    <a:lnTo>
                      <a:pt x="544" y="1212"/>
                    </a:lnTo>
                    <a:lnTo>
                      <a:pt x="530" y="1203"/>
                    </a:lnTo>
                    <a:lnTo>
                      <a:pt x="515" y="1195"/>
                    </a:lnTo>
                    <a:lnTo>
                      <a:pt x="499" y="1188"/>
                    </a:lnTo>
                    <a:lnTo>
                      <a:pt x="483" y="1181"/>
                    </a:lnTo>
                    <a:lnTo>
                      <a:pt x="468" y="1173"/>
                    </a:lnTo>
                    <a:lnTo>
                      <a:pt x="460" y="1165"/>
                    </a:lnTo>
                    <a:lnTo>
                      <a:pt x="453" y="1156"/>
                    </a:lnTo>
                    <a:lnTo>
                      <a:pt x="447" y="1147"/>
                    </a:lnTo>
                    <a:lnTo>
                      <a:pt x="443" y="1136"/>
                    </a:lnTo>
                    <a:lnTo>
                      <a:pt x="439" y="1125"/>
                    </a:lnTo>
                    <a:lnTo>
                      <a:pt x="437" y="1114"/>
                    </a:lnTo>
                    <a:lnTo>
                      <a:pt x="436" y="1103"/>
                    </a:lnTo>
                    <a:lnTo>
                      <a:pt x="437" y="1092"/>
                    </a:lnTo>
                    <a:lnTo>
                      <a:pt x="449" y="1102"/>
                    </a:lnTo>
                    <a:lnTo>
                      <a:pt x="463" y="1111"/>
                    </a:lnTo>
                    <a:lnTo>
                      <a:pt x="477" y="1120"/>
                    </a:lnTo>
                    <a:lnTo>
                      <a:pt x="491" y="1127"/>
                    </a:lnTo>
                    <a:lnTo>
                      <a:pt x="506" y="1133"/>
                    </a:lnTo>
                    <a:lnTo>
                      <a:pt x="520" y="1137"/>
                    </a:lnTo>
                    <a:lnTo>
                      <a:pt x="536" y="1139"/>
                    </a:lnTo>
                    <a:lnTo>
                      <a:pt x="551" y="1136"/>
                    </a:lnTo>
                    <a:lnTo>
                      <a:pt x="560" y="1128"/>
                    </a:lnTo>
                    <a:lnTo>
                      <a:pt x="570" y="1122"/>
                    </a:lnTo>
                    <a:lnTo>
                      <a:pt x="582" y="1118"/>
                    </a:lnTo>
                    <a:lnTo>
                      <a:pt x="595" y="1114"/>
                    </a:lnTo>
                    <a:lnTo>
                      <a:pt x="607" y="1111"/>
                    </a:lnTo>
                    <a:lnTo>
                      <a:pt x="620" y="1110"/>
                    </a:lnTo>
                    <a:lnTo>
                      <a:pt x="633" y="1107"/>
                    </a:lnTo>
                    <a:lnTo>
                      <a:pt x="645" y="1105"/>
                    </a:lnTo>
                    <a:lnTo>
                      <a:pt x="663" y="1095"/>
                    </a:lnTo>
                    <a:lnTo>
                      <a:pt x="679" y="1083"/>
                    </a:lnTo>
                    <a:lnTo>
                      <a:pt x="693" y="1067"/>
                    </a:lnTo>
                    <a:lnTo>
                      <a:pt x="706" y="1051"/>
                    </a:lnTo>
                    <a:lnTo>
                      <a:pt x="718" y="1033"/>
                    </a:lnTo>
                    <a:lnTo>
                      <a:pt x="728" y="1014"/>
                    </a:lnTo>
                    <a:lnTo>
                      <a:pt x="736" y="995"/>
                    </a:lnTo>
                    <a:lnTo>
                      <a:pt x="744" y="975"/>
                    </a:lnTo>
                    <a:lnTo>
                      <a:pt x="755" y="963"/>
                    </a:lnTo>
                    <a:lnTo>
                      <a:pt x="767" y="955"/>
                    </a:lnTo>
                    <a:lnTo>
                      <a:pt x="781" y="950"/>
                    </a:lnTo>
                    <a:lnTo>
                      <a:pt x="796" y="946"/>
                    </a:lnTo>
                    <a:lnTo>
                      <a:pt x="811" y="944"/>
                    </a:lnTo>
                    <a:lnTo>
                      <a:pt x="827" y="944"/>
                    </a:lnTo>
                    <a:lnTo>
                      <a:pt x="842" y="945"/>
                    </a:lnTo>
                    <a:lnTo>
                      <a:pt x="857" y="947"/>
                    </a:lnTo>
                    <a:lnTo>
                      <a:pt x="871" y="952"/>
                    </a:lnTo>
                    <a:lnTo>
                      <a:pt x="886" y="956"/>
                    </a:lnTo>
                    <a:lnTo>
                      <a:pt x="900" y="961"/>
                    </a:lnTo>
                    <a:lnTo>
                      <a:pt x="915" y="965"/>
                    </a:lnTo>
                    <a:lnTo>
                      <a:pt x="929" y="969"/>
                    </a:lnTo>
                    <a:lnTo>
                      <a:pt x="943" y="974"/>
                    </a:lnTo>
                    <a:lnTo>
                      <a:pt x="958" y="977"/>
                    </a:lnTo>
                    <a:lnTo>
                      <a:pt x="971" y="982"/>
                    </a:lnTo>
                    <a:lnTo>
                      <a:pt x="986" y="985"/>
                    </a:lnTo>
                    <a:lnTo>
                      <a:pt x="1000" y="990"/>
                    </a:lnTo>
                    <a:lnTo>
                      <a:pt x="1014" y="993"/>
                    </a:lnTo>
                    <a:lnTo>
                      <a:pt x="1029" y="998"/>
                    </a:lnTo>
                    <a:lnTo>
                      <a:pt x="1043" y="1001"/>
                    </a:lnTo>
                    <a:lnTo>
                      <a:pt x="1058" y="1006"/>
                    </a:lnTo>
                    <a:lnTo>
                      <a:pt x="1072" y="1010"/>
                    </a:lnTo>
                    <a:lnTo>
                      <a:pt x="1087" y="1014"/>
                    </a:lnTo>
                    <a:lnTo>
                      <a:pt x="1105" y="1015"/>
                    </a:lnTo>
                    <a:lnTo>
                      <a:pt x="1125" y="1018"/>
                    </a:lnTo>
                    <a:lnTo>
                      <a:pt x="1143" y="1019"/>
                    </a:lnTo>
                    <a:lnTo>
                      <a:pt x="1163" y="1020"/>
                    </a:lnTo>
                    <a:lnTo>
                      <a:pt x="1181" y="1021"/>
                    </a:lnTo>
                    <a:lnTo>
                      <a:pt x="1201" y="1022"/>
                    </a:lnTo>
                    <a:lnTo>
                      <a:pt x="1219" y="1022"/>
                    </a:lnTo>
                    <a:lnTo>
                      <a:pt x="1239" y="1022"/>
                    </a:lnTo>
                    <a:lnTo>
                      <a:pt x="1258" y="1022"/>
                    </a:lnTo>
                    <a:lnTo>
                      <a:pt x="1277" y="1021"/>
                    </a:lnTo>
                    <a:lnTo>
                      <a:pt x="1296" y="1019"/>
                    </a:lnTo>
                    <a:lnTo>
                      <a:pt x="1316" y="1016"/>
                    </a:lnTo>
                    <a:lnTo>
                      <a:pt x="1336" y="1014"/>
                    </a:lnTo>
                    <a:lnTo>
                      <a:pt x="1355" y="1011"/>
                    </a:lnTo>
                    <a:lnTo>
                      <a:pt x="1375" y="1006"/>
                    </a:lnTo>
                    <a:lnTo>
                      <a:pt x="1394" y="1000"/>
                    </a:lnTo>
                    <a:lnTo>
                      <a:pt x="1407" y="991"/>
                    </a:lnTo>
                    <a:lnTo>
                      <a:pt x="1420" y="982"/>
                    </a:lnTo>
                    <a:lnTo>
                      <a:pt x="1432" y="971"/>
                    </a:lnTo>
                    <a:lnTo>
                      <a:pt x="1444" y="961"/>
                    </a:lnTo>
                    <a:lnTo>
                      <a:pt x="1457" y="951"/>
                    </a:lnTo>
                    <a:lnTo>
                      <a:pt x="1469" y="942"/>
                    </a:lnTo>
                    <a:lnTo>
                      <a:pt x="1482" y="932"/>
                    </a:lnTo>
                    <a:lnTo>
                      <a:pt x="1496" y="925"/>
                    </a:lnTo>
                    <a:lnTo>
                      <a:pt x="1514" y="931"/>
                    </a:lnTo>
                    <a:lnTo>
                      <a:pt x="1534" y="937"/>
                    </a:lnTo>
                    <a:lnTo>
                      <a:pt x="1552" y="945"/>
                    </a:lnTo>
                    <a:lnTo>
                      <a:pt x="1571" y="953"/>
                    </a:lnTo>
                    <a:lnTo>
                      <a:pt x="1589" y="961"/>
                    </a:lnTo>
                    <a:lnTo>
                      <a:pt x="1608" y="969"/>
                    </a:lnTo>
                    <a:lnTo>
                      <a:pt x="1626" y="977"/>
                    </a:lnTo>
                    <a:lnTo>
                      <a:pt x="1644" y="985"/>
                    </a:lnTo>
                    <a:lnTo>
                      <a:pt x="1664" y="991"/>
                    </a:lnTo>
                    <a:lnTo>
                      <a:pt x="1684" y="996"/>
                    </a:lnTo>
                    <a:lnTo>
                      <a:pt x="1702" y="1000"/>
                    </a:lnTo>
                    <a:lnTo>
                      <a:pt x="1722" y="1005"/>
                    </a:lnTo>
                    <a:lnTo>
                      <a:pt x="1741" y="1008"/>
                    </a:lnTo>
                    <a:lnTo>
                      <a:pt x="1761" y="1012"/>
                    </a:lnTo>
                    <a:lnTo>
                      <a:pt x="1780" y="1015"/>
                    </a:lnTo>
                    <a:lnTo>
                      <a:pt x="1800" y="1019"/>
                    </a:lnTo>
                    <a:lnTo>
                      <a:pt x="1810" y="1022"/>
                    </a:lnTo>
                    <a:lnTo>
                      <a:pt x="1818" y="1027"/>
                    </a:lnTo>
                    <a:lnTo>
                      <a:pt x="1824" y="1035"/>
                    </a:lnTo>
                    <a:lnTo>
                      <a:pt x="1830" y="1043"/>
                    </a:lnTo>
                    <a:lnTo>
                      <a:pt x="1835" y="1051"/>
                    </a:lnTo>
                    <a:lnTo>
                      <a:pt x="1841" y="1058"/>
                    </a:lnTo>
                    <a:lnTo>
                      <a:pt x="1850" y="1064"/>
                    </a:lnTo>
                    <a:lnTo>
                      <a:pt x="1860" y="1067"/>
                    </a:lnTo>
                    <a:lnTo>
                      <a:pt x="1873" y="1088"/>
                    </a:lnTo>
                    <a:lnTo>
                      <a:pt x="1878" y="1112"/>
                    </a:lnTo>
                    <a:lnTo>
                      <a:pt x="1882" y="1136"/>
                    </a:lnTo>
                    <a:lnTo>
                      <a:pt x="1890" y="1160"/>
                    </a:lnTo>
                    <a:lnTo>
                      <a:pt x="1896" y="1167"/>
                    </a:lnTo>
                    <a:lnTo>
                      <a:pt x="1903" y="1174"/>
                    </a:lnTo>
                    <a:lnTo>
                      <a:pt x="1911" y="1179"/>
                    </a:lnTo>
                    <a:lnTo>
                      <a:pt x="1920" y="1182"/>
                    </a:lnTo>
                    <a:lnTo>
                      <a:pt x="1931" y="1181"/>
                    </a:lnTo>
                    <a:lnTo>
                      <a:pt x="1943" y="1179"/>
                    </a:lnTo>
                    <a:lnTo>
                      <a:pt x="1954" y="1175"/>
                    </a:lnTo>
                    <a:lnTo>
                      <a:pt x="1964" y="1170"/>
                    </a:lnTo>
                    <a:lnTo>
                      <a:pt x="1973" y="1164"/>
                    </a:lnTo>
                    <a:lnTo>
                      <a:pt x="1981" y="1155"/>
                    </a:lnTo>
                    <a:lnTo>
                      <a:pt x="1988" y="1145"/>
                    </a:lnTo>
                    <a:lnTo>
                      <a:pt x="1994" y="1134"/>
                    </a:lnTo>
                    <a:lnTo>
                      <a:pt x="1996" y="1114"/>
                    </a:lnTo>
                    <a:lnTo>
                      <a:pt x="1995" y="1095"/>
                    </a:lnTo>
                    <a:lnTo>
                      <a:pt x="1990" y="1076"/>
                    </a:lnTo>
                    <a:lnTo>
                      <a:pt x="1983" y="1058"/>
                    </a:lnTo>
                    <a:lnTo>
                      <a:pt x="1974" y="1041"/>
                    </a:lnTo>
                    <a:lnTo>
                      <a:pt x="1964" y="1023"/>
                    </a:lnTo>
                    <a:lnTo>
                      <a:pt x="1953" y="1007"/>
                    </a:lnTo>
                    <a:lnTo>
                      <a:pt x="1944" y="991"/>
                    </a:lnTo>
                    <a:lnTo>
                      <a:pt x="1936" y="985"/>
                    </a:lnTo>
                    <a:lnTo>
                      <a:pt x="1928" y="981"/>
                    </a:lnTo>
                    <a:lnTo>
                      <a:pt x="1920" y="977"/>
                    </a:lnTo>
                    <a:lnTo>
                      <a:pt x="1912" y="973"/>
                    </a:lnTo>
                    <a:lnTo>
                      <a:pt x="1905" y="967"/>
                    </a:lnTo>
                    <a:lnTo>
                      <a:pt x="1898" y="961"/>
                    </a:lnTo>
                    <a:lnTo>
                      <a:pt x="1893" y="953"/>
                    </a:lnTo>
                    <a:lnTo>
                      <a:pt x="1891" y="944"/>
                    </a:lnTo>
                    <a:lnTo>
                      <a:pt x="1881" y="930"/>
                    </a:lnTo>
                    <a:lnTo>
                      <a:pt x="1869" y="918"/>
                    </a:lnTo>
                    <a:lnTo>
                      <a:pt x="1856" y="909"/>
                    </a:lnTo>
                    <a:lnTo>
                      <a:pt x="1843" y="901"/>
                    </a:lnTo>
                    <a:lnTo>
                      <a:pt x="1829" y="895"/>
                    </a:lnTo>
                    <a:lnTo>
                      <a:pt x="1814" y="891"/>
                    </a:lnTo>
                    <a:lnTo>
                      <a:pt x="1799" y="886"/>
                    </a:lnTo>
                    <a:lnTo>
                      <a:pt x="1784" y="882"/>
                    </a:lnTo>
                    <a:lnTo>
                      <a:pt x="1769" y="878"/>
                    </a:lnTo>
                    <a:lnTo>
                      <a:pt x="1754" y="875"/>
                    </a:lnTo>
                    <a:lnTo>
                      <a:pt x="1739" y="869"/>
                    </a:lnTo>
                    <a:lnTo>
                      <a:pt x="1724" y="864"/>
                    </a:lnTo>
                    <a:lnTo>
                      <a:pt x="1709" y="857"/>
                    </a:lnTo>
                    <a:lnTo>
                      <a:pt x="1696" y="849"/>
                    </a:lnTo>
                    <a:lnTo>
                      <a:pt x="1682" y="839"/>
                    </a:lnTo>
                    <a:lnTo>
                      <a:pt x="1671" y="826"/>
                    </a:lnTo>
                    <a:lnTo>
                      <a:pt x="1677" y="819"/>
                    </a:lnTo>
                    <a:lnTo>
                      <a:pt x="1684" y="814"/>
                    </a:lnTo>
                    <a:lnTo>
                      <a:pt x="1690" y="808"/>
                    </a:lnTo>
                    <a:lnTo>
                      <a:pt x="1699" y="802"/>
                    </a:lnTo>
                    <a:lnTo>
                      <a:pt x="1707" y="799"/>
                    </a:lnTo>
                    <a:lnTo>
                      <a:pt x="1716" y="795"/>
                    </a:lnTo>
                    <a:lnTo>
                      <a:pt x="1725" y="792"/>
                    </a:lnTo>
                    <a:lnTo>
                      <a:pt x="1734" y="789"/>
                    </a:lnTo>
                    <a:lnTo>
                      <a:pt x="1753" y="788"/>
                    </a:lnTo>
                    <a:lnTo>
                      <a:pt x="1772" y="786"/>
                    </a:lnTo>
                    <a:lnTo>
                      <a:pt x="1792" y="782"/>
                    </a:lnTo>
                    <a:lnTo>
                      <a:pt x="1811" y="778"/>
                    </a:lnTo>
                    <a:lnTo>
                      <a:pt x="1830" y="772"/>
                    </a:lnTo>
                    <a:lnTo>
                      <a:pt x="1848" y="764"/>
                    </a:lnTo>
                    <a:lnTo>
                      <a:pt x="1864" y="755"/>
                    </a:lnTo>
                    <a:lnTo>
                      <a:pt x="1879" y="743"/>
                    </a:lnTo>
                    <a:lnTo>
                      <a:pt x="1899" y="735"/>
                    </a:lnTo>
                    <a:lnTo>
                      <a:pt x="1918" y="732"/>
                    </a:lnTo>
                    <a:lnTo>
                      <a:pt x="1937" y="731"/>
                    </a:lnTo>
                    <a:lnTo>
                      <a:pt x="1958" y="732"/>
                    </a:lnTo>
                    <a:lnTo>
                      <a:pt x="1977" y="733"/>
                    </a:lnTo>
                    <a:lnTo>
                      <a:pt x="1997" y="733"/>
                    </a:lnTo>
                    <a:lnTo>
                      <a:pt x="2018" y="732"/>
                    </a:lnTo>
                    <a:lnTo>
                      <a:pt x="2038" y="727"/>
                    </a:lnTo>
                    <a:lnTo>
                      <a:pt x="2052" y="718"/>
                    </a:lnTo>
                    <a:lnTo>
                      <a:pt x="2068" y="711"/>
                    </a:lnTo>
                    <a:lnTo>
                      <a:pt x="2085" y="706"/>
                    </a:lnTo>
                    <a:lnTo>
                      <a:pt x="2102" y="704"/>
                    </a:lnTo>
                    <a:lnTo>
                      <a:pt x="2120" y="702"/>
                    </a:lnTo>
                    <a:lnTo>
                      <a:pt x="2138" y="698"/>
                    </a:lnTo>
                    <a:lnTo>
                      <a:pt x="2155" y="695"/>
                    </a:lnTo>
                    <a:lnTo>
                      <a:pt x="2171" y="689"/>
                    </a:lnTo>
                    <a:lnTo>
                      <a:pt x="2181" y="682"/>
                    </a:lnTo>
                    <a:lnTo>
                      <a:pt x="2193" y="674"/>
                    </a:lnTo>
                    <a:lnTo>
                      <a:pt x="2204" y="666"/>
                    </a:lnTo>
                    <a:lnTo>
                      <a:pt x="2215" y="657"/>
                    </a:lnTo>
                    <a:lnTo>
                      <a:pt x="2224" y="646"/>
                    </a:lnTo>
                    <a:lnTo>
                      <a:pt x="2230" y="635"/>
                    </a:lnTo>
                    <a:lnTo>
                      <a:pt x="2234" y="621"/>
                    </a:lnTo>
                    <a:lnTo>
                      <a:pt x="2234" y="607"/>
                    </a:lnTo>
                    <a:lnTo>
                      <a:pt x="2232" y="602"/>
                    </a:lnTo>
                    <a:lnTo>
                      <a:pt x="2229" y="595"/>
                    </a:lnTo>
                    <a:lnTo>
                      <a:pt x="2225" y="590"/>
                    </a:lnTo>
                    <a:lnTo>
                      <a:pt x="2221" y="584"/>
                    </a:lnTo>
                    <a:lnTo>
                      <a:pt x="2215" y="580"/>
                    </a:lnTo>
                    <a:lnTo>
                      <a:pt x="2209" y="576"/>
                    </a:lnTo>
                    <a:lnTo>
                      <a:pt x="2203" y="573"/>
                    </a:lnTo>
                    <a:lnTo>
                      <a:pt x="2196" y="570"/>
                    </a:lnTo>
                    <a:lnTo>
                      <a:pt x="2186" y="570"/>
                    </a:lnTo>
                    <a:lnTo>
                      <a:pt x="2177" y="573"/>
                    </a:lnTo>
                    <a:lnTo>
                      <a:pt x="2169" y="576"/>
                    </a:lnTo>
                    <a:lnTo>
                      <a:pt x="2161" y="581"/>
                    </a:lnTo>
                    <a:lnTo>
                      <a:pt x="2153" y="587"/>
                    </a:lnTo>
                    <a:lnTo>
                      <a:pt x="2146" y="592"/>
                    </a:lnTo>
                    <a:lnTo>
                      <a:pt x="2138" y="598"/>
                    </a:lnTo>
                    <a:lnTo>
                      <a:pt x="2130" y="604"/>
                    </a:lnTo>
                    <a:lnTo>
                      <a:pt x="2116" y="611"/>
                    </a:lnTo>
                    <a:lnTo>
                      <a:pt x="2102" y="613"/>
                    </a:lnTo>
                    <a:lnTo>
                      <a:pt x="2087" y="613"/>
                    </a:lnTo>
                    <a:lnTo>
                      <a:pt x="2073" y="612"/>
                    </a:lnTo>
                    <a:lnTo>
                      <a:pt x="2058" y="611"/>
                    </a:lnTo>
                    <a:lnTo>
                      <a:pt x="2043" y="611"/>
                    </a:lnTo>
                    <a:lnTo>
                      <a:pt x="2028" y="613"/>
                    </a:lnTo>
                    <a:lnTo>
                      <a:pt x="2013" y="620"/>
                    </a:lnTo>
                    <a:lnTo>
                      <a:pt x="1997" y="617"/>
                    </a:lnTo>
                    <a:lnTo>
                      <a:pt x="1982" y="613"/>
                    </a:lnTo>
                    <a:lnTo>
                      <a:pt x="1966" y="610"/>
                    </a:lnTo>
                    <a:lnTo>
                      <a:pt x="1951" y="607"/>
                    </a:lnTo>
                    <a:lnTo>
                      <a:pt x="1935" y="606"/>
                    </a:lnTo>
                    <a:lnTo>
                      <a:pt x="1918" y="607"/>
                    </a:lnTo>
                    <a:lnTo>
                      <a:pt x="1901" y="610"/>
                    </a:lnTo>
                    <a:lnTo>
                      <a:pt x="1884" y="614"/>
                    </a:lnTo>
                    <a:lnTo>
                      <a:pt x="1868" y="617"/>
                    </a:lnTo>
                    <a:lnTo>
                      <a:pt x="1852" y="620"/>
                    </a:lnTo>
                    <a:lnTo>
                      <a:pt x="1835" y="623"/>
                    </a:lnTo>
                    <a:lnTo>
                      <a:pt x="1817" y="628"/>
                    </a:lnTo>
                    <a:lnTo>
                      <a:pt x="1800" y="633"/>
                    </a:lnTo>
                    <a:lnTo>
                      <a:pt x="1784" y="636"/>
                    </a:lnTo>
                    <a:lnTo>
                      <a:pt x="1767" y="638"/>
                    </a:lnTo>
                    <a:lnTo>
                      <a:pt x="1749" y="640"/>
                    </a:lnTo>
                    <a:lnTo>
                      <a:pt x="1734" y="640"/>
                    </a:lnTo>
                    <a:lnTo>
                      <a:pt x="1726" y="635"/>
                    </a:lnTo>
                    <a:lnTo>
                      <a:pt x="1723" y="627"/>
                    </a:lnTo>
                    <a:lnTo>
                      <a:pt x="1723" y="617"/>
                    </a:lnTo>
                    <a:lnTo>
                      <a:pt x="1724" y="605"/>
                    </a:lnTo>
                    <a:lnTo>
                      <a:pt x="1726" y="593"/>
                    </a:lnTo>
                    <a:lnTo>
                      <a:pt x="1729" y="582"/>
                    </a:lnTo>
                    <a:lnTo>
                      <a:pt x="1727" y="573"/>
                    </a:lnTo>
                    <a:lnTo>
                      <a:pt x="1724" y="559"/>
                    </a:lnTo>
                    <a:lnTo>
                      <a:pt x="1717" y="547"/>
                    </a:lnTo>
                    <a:lnTo>
                      <a:pt x="1710" y="536"/>
                    </a:lnTo>
                    <a:lnTo>
                      <a:pt x="1707" y="523"/>
                    </a:lnTo>
                    <a:lnTo>
                      <a:pt x="1718" y="511"/>
                    </a:lnTo>
                    <a:lnTo>
                      <a:pt x="1730" y="498"/>
                    </a:lnTo>
                    <a:lnTo>
                      <a:pt x="1744" y="486"/>
                    </a:lnTo>
                    <a:lnTo>
                      <a:pt x="1757" y="477"/>
                    </a:lnTo>
                    <a:lnTo>
                      <a:pt x="1772" y="470"/>
                    </a:lnTo>
                    <a:lnTo>
                      <a:pt x="1788" y="466"/>
                    </a:lnTo>
                    <a:lnTo>
                      <a:pt x="1806" y="466"/>
                    </a:lnTo>
                    <a:lnTo>
                      <a:pt x="1823" y="470"/>
                    </a:lnTo>
                    <a:lnTo>
                      <a:pt x="1839" y="467"/>
                    </a:lnTo>
                    <a:lnTo>
                      <a:pt x="1854" y="462"/>
                    </a:lnTo>
                    <a:lnTo>
                      <a:pt x="1867" y="454"/>
                    </a:lnTo>
                    <a:lnTo>
                      <a:pt x="1878" y="445"/>
                    </a:lnTo>
                    <a:lnTo>
                      <a:pt x="1888" y="434"/>
                    </a:lnTo>
                    <a:lnTo>
                      <a:pt x="1897" y="422"/>
                    </a:lnTo>
                    <a:lnTo>
                      <a:pt x="1904" y="408"/>
                    </a:lnTo>
                    <a:lnTo>
                      <a:pt x="1908" y="393"/>
                    </a:lnTo>
                    <a:lnTo>
                      <a:pt x="1908" y="378"/>
                    </a:lnTo>
                    <a:lnTo>
                      <a:pt x="1905" y="365"/>
                    </a:lnTo>
                    <a:lnTo>
                      <a:pt x="1897" y="353"/>
                    </a:lnTo>
                    <a:lnTo>
                      <a:pt x="1886" y="342"/>
                    </a:lnTo>
                    <a:lnTo>
                      <a:pt x="1876" y="330"/>
                    </a:lnTo>
                    <a:lnTo>
                      <a:pt x="1868" y="316"/>
                    </a:lnTo>
                    <a:lnTo>
                      <a:pt x="1863" y="301"/>
                    </a:lnTo>
                    <a:lnTo>
                      <a:pt x="1860" y="283"/>
                    </a:lnTo>
                    <a:lnTo>
                      <a:pt x="1858" y="267"/>
                    </a:lnTo>
                    <a:lnTo>
                      <a:pt x="1855" y="251"/>
                    </a:lnTo>
                    <a:lnTo>
                      <a:pt x="1852" y="235"/>
                    </a:lnTo>
                    <a:lnTo>
                      <a:pt x="1846" y="219"/>
                    </a:lnTo>
                    <a:lnTo>
                      <a:pt x="1840" y="207"/>
                    </a:lnTo>
                    <a:lnTo>
                      <a:pt x="1833" y="198"/>
                    </a:lnTo>
                    <a:lnTo>
                      <a:pt x="1823" y="191"/>
                    </a:lnTo>
                    <a:lnTo>
                      <a:pt x="1813" y="184"/>
                    </a:lnTo>
                    <a:lnTo>
                      <a:pt x="1800" y="180"/>
                    </a:lnTo>
                    <a:lnTo>
                      <a:pt x="1788" y="174"/>
                    </a:lnTo>
                    <a:lnTo>
                      <a:pt x="1777" y="168"/>
                    </a:lnTo>
                    <a:lnTo>
                      <a:pt x="1765" y="162"/>
                    </a:lnTo>
                    <a:lnTo>
                      <a:pt x="1758" y="143"/>
                    </a:lnTo>
                    <a:lnTo>
                      <a:pt x="1762" y="123"/>
                    </a:lnTo>
                    <a:lnTo>
                      <a:pt x="1769" y="105"/>
                    </a:lnTo>
                    <a:lnTo>
                      <a:pt x="1772" y="85"/>
                    </a:lnTo>
                    <a:lnTo>
                      <a:pt x="1761" y="83"/>
                    </a:lnTo>
                    <a:lnTo>
                      <a:pt x="1749" y="84"/>
                    </a:lnTo>
                    <a:lnTo>
                      <a:pt x="1738" y="86"/>
                    </a:lnTo>
                    <a:lnTo>
                      <a:pt x="1727" y="90"/>
                    </a:lnTo>
                    <a:lnTo>
                      <a:pt x="1717" y="94"/>
                    </a:lnTo>
                    <a:lnTo>
                      <a:pt x="1707" y="99"/>
                    </a:lnTo>
                    <a:lnTo>
                      <a:pt x="1696" y="104"/>
                    </a:lnTo>
                    <a:lnTo>
                      <a:pt x="1686" y="107"/>
                    </a:lnTo>
                    <a:lnTo>
                      <a:pt x="1673" y="82"/>
                    </a:lnTo>
                    <a:lnTo>
                      <a:pt x="1671" y="55"/>
                    </a:lnTo>
                    <a:lnTo>
                      <a:pt x="1671" y="27"/>
                    </a:lnTo>
                    <a:lnTo>
                      <a:pt x="1666" y="0"/>
                    </a:lnTo>
                    <a:lnTo>
                      <a:pt x="1649" y="8"/>
                    </a:lnTo>
                    <a:lnTo>
                      <a:pt x="1633" y="18"/>
                    </a:lnTo>
                    <a:lnTo>
                      <a:pt x="1617" y="29"/>
                    </a:lnTo>
                    <a:lnTo>
                      <a:pt x="1603" y="41"/>
                    </a:lnTo>
                    <a:lnTo>
                      <a:pt x="1589" y="55"/>
                    </a:lnTo>
                    <a:lnTo>
                      <a:pt x="1578" y="70"/>
                    </a:lnTo>
                    <a:lnTo>
                      <a:pt x="1568" y="88"/>
                    </a:lnTo>
                    <a:lnTo>
                      <a:pt x="1560" y="107"/>
                    </a:lnTo>
                    <a:lnTo>
                      <a:pt x="1536" y="121"/>
                    </a:lnTo>
                    <a:lnTo>
                      <a:pt x="1514" y="137"/>
                    </a:lnTo>
                    <a:lnTo>
                      <a:pt x="1492" y="156"/>
                    </a:lnTo>
                    <a:lnTo>
                      <a:pt x="1474" y="176"/>
                    </a:lnTo>
                    <a:lnTo>
                      <a:pt x="1457" y="198"/>
                    </a:lnTo>
                    <a:lnTo>
                      <a:pt x="1440" y="224"/>
                    </a:lnTo>
                    <a:lnTo>
                      <a:pt x="1428" y="249"/>
                    </a:lnTo>
                    <a:lnTo>
                      <a:pt x="1419" y="277"/>
                    </a:lnTo>
                    <a:lnTo>
                      <a:pt x="1419" y="301"/>
                    </a:lnTo>
                    <a:lnTo>
                      <a:pt x="1421" y="324"/>
                    </a:lnTo>
                    <a:lnTo>
                      <a:pt x="1422" y="348"/>
                    </a:lnTo>
                    <a:lnTo>
                      <a:pt x="1420" y="371"/>
                    </a:lnTo>
                    <a:lnTo>
                      <a:pt x="1409" y="377"/>
                    </a:lnTo>
                    <a:lnTo>
                      <a:pt x="1400" y="384"/>
                    </a:lnTo>
                    <a:lnTo>
                      <a:pt x="1392" y="393"/>
                    </a:lnTo>
                    <a:lnTo>
                      <a:pt x="1384" y="402"/>
                    </a:lnTo>
                    <a:lnTo>
                      <a:pt x="1377" y="413"/>
                    </a:lnTo>
                    <a:lnTo>
                      <a:pt x="1369" y="423"/>
                    </a:lnTo>
                    <a:lnTo>
                      <a:pt x="1362" y="432"/>
                    </a:lnTo>
                    <a:lnTo>
                      <a:pt x="1354" y="441"/>
                    </a:lnTo>
                    <a:lnTo>
                      <a:pt x="1334" y="452"/>
                    </a:lnTo>
                    <a:lnTo>
                      <a:pt x="1314" y="458"/>
                    </a:lnTo>
                    <a:lnTo>
                      <a:pt x="1293" y="459"/>
                    </a:lnTo>
                    <a:lnTo>
                      <a:pt x="1271" y="459"/>
                    </a:lnTo>
                    <a:lnTo>
                      <a:pt x="1250" y="460"/>
                    </a:lnTo>
                    <a:lnTo>
                      <a:pt x="1228" y="462"/>
                    </a:lnTo>
                    <a:lnTo>
                      <a:pt x="1208" y="468"/>
                    </a:lnTo>
                    <a:lnTo>
                      <a:pt x="1188" y="479"/>
                    </a:lnTo>
                    <a:lnTo>
                      <a:pt x="1177" y="489"/>
                    </a:lnTo>
                    <a:lnTo>
                      <a:pt x="1164" y="497"/>
                    </a:lnTo>
                    <a:lnTo>
                      <a:pt x="1151" y="505"/>
                    </a:lnTo>
                    <a:lnTo>
                      <a:pt x="1139" y="513"/>
                    </a:lnTo>
                    <a:lnTo>
                      <a:pt x="1125" y="520"/>
                    </a:lnTo>
                    <a:lnTo>
                      <a:pt x="1111" y="527"/>
                    </a:lnTo>
                    <a:lnTo>
                      <a:pt x="1096" y="534"/>
                    </a:lnTo>
                    <a:lnTo>
                      <a:pt x="1082" y="539"/>
                    </a:lnTo>
                    <a:lnTo>
                      <a:pt x="1067" y="544"/>
                    </a:lnTo>
                    <a:lnTo>
                      <a:pt x="1052" y="549"/>
                    </a:lnTo>
                    <a:lnTo>
                      <a:pt x="1036" y="552"/>
                    </a:lnTo>
                    <a:lnTo>
                      <a:pt x="1021" y="555"/>
                    </a:lnTo>
                    <a:lnTo>
                      <a:pt x="1006" y="558"/>
                    </a:lnTo>
                    <a:lnTo>
                      <a:pt x="990" y="560"/>
                    </a:lnTo>
                    <a:lnTo>
                      <a:pt x="975" y="561"/>
                    </a:lnTo>
                    <a:lnTo>
                      <a:pt x="959" y="561"/>
                    </a:lnTo>
                    <a:lnTo>
                      <a:pt x="941" y="560"/>
                    </a:lnTo>
                    <a:lnTo>
                      <a:pt x="924" y="559"/>
                    </a:lnTo>
                    <a:lnTo>
                      <a:pt x="907" y="557"/>
                    </a:lnTo>
                    <a:lnTo>
                      <a:pt x="891" y="554"/>
                    </a:lnTo>
                    <a:lnTo>
                      <a:pt x="874" y="551"/>
                    </a:lnTo>
                    <a:lnTo>
                      <a:pt x="856" y="547"/>
                    </a:lnTo>
                    <a:lnTo>
                      <a:pt x="840" y="544"/>
                    </a:lnTo>
                    <a:lnTo>
                      <a:pt x="823" y="540"/>
                    </a:lnTo>
                    <a:lnTo>
                      <a:pt x="807" y="538"/>
                    </a:lnTo>
                    <a:lnTo>
                      <a:pt x="789" y="535"/>
                    </a:lnTo>
                    <a:lnTo>
                      <a:pt x="772" y="532"/>
                    </a:lnTo>
                    <a:lnTo>
                      <a:pt x="755" y="530"/>
                    </a:lnTo>
                    <a:lnTo>
                      <a:pt x="738" y="529"/>
                    </a:lnTo>
                    <a:lnTo>
                      <a:pt x="720" y="529"/>
                    </a:lnTo>
                    <a:lnTo>
                      <a:pt x="703" y="529"/>
                    </a:lnTo>
                    <a:lnTo>
                      <a:pt x="686" y="531"/>
                    </a:lnTo>
                    <a:lnTo>
                      <a:pt x="663" y="537"/>
                    </a:lnTo>
                    <a:lnTo>
                      <a:pt x="640" y="544"/>
                    </a:lnTo>
                    <a:lnTo>
                      <a:pt x="618" y="552"/>
                    </a:lnTo>
                    <a:lnTo>
                      <a:pt x="597" y="560"/>
                    </a:lnTo>
                    <a:lnTo>
                      <a:pt x="576" y="568"/>
                    </a:lnTo>
                    <a:lnTo>
                      <a:pt x="555" y="577"/>
                    </a:lnTo>
                    <a:lnTo>
                      <a:pt x="535" y="587"/>
                    </a:lnTo>
                    <a:lnTo>
                      <a:pt x="514" y="596"/>
                    </a:lnTo>
                    <a:lnTo>
                      <a:pt x="494" y="605"/>
                    </a:lnTo>
                    <a:lnTo>
                      <a:pt x="474" y="614"/>
                    </a:lnTo>
                    <a:lnTo>
                      <a:pt x="453" y="623"/>
                    </a:lnTo>
                    <a:lnTo>
                      <a:pt x="431" y="632"/>
                    </a:lnTo>
                    <a:lnTo>
                      <a:pt x="409" y="640"/>
                    </a:lnTo>
                    <a:lnTo>
                      <a:pt x="387" y="646"/>
                    </a:lnTo>
                    <a:lnTo>
                      <a:pt x="364" y="652"/>
                    </a:lnTo>
                    <a:lnTo>
                      <a:pt x="341" y="657"/>
                    </a:lnTo>
                    <a:lnTo>
                      <a:pt x="327" y="663"/>
                    </a:lnTo>
                    <a:lnTo>
                      <a:pt x="313" y="672"/>
                    </a:lnTo>
                    <a:lnTo>
                      <a:pt x="302" y="681"/>
                    </a:lnTo>
                    <a:lnTo>
                      <a:pt x="292" y="693"/>
                    </a:lnTo>
                    <a:lnTo>
                      <a:pt x="281" y="704"/>
                    </a:lnTo>
                    <a:lnTo>
                      <a:pt x="271" y="717"/>
                    </a:lnTo>
                    <a:lnTo>
                      <a:pt x="262" y="731"/>
                    </a:lnTo>
                    <a:lnTo>
                      <a:pt x="252" y="743"/>
                    </a:lnTo>
                    <a:lnTo>
                      <a:pt x="244" y="753"/>
                    </a:lnTo>
                    <a:lnTo>
                      <a:pt x="235" y="757"/>
                    </a:lnTo>
                    <a:lnTo>
                      <a:pt x="225" y="758"/>
                    </a:lnTo>
                    <a:lnTo>
                      <a:pt x="214" y="757"/>
                    </a:lnTo>
                    <a:lnTo>
                      <a:pt x="204" y="756"/>
                    </a:lnTo>
                    <a:lnTo>
                      <a:pt x="192" y="755"/>
                    </a:lnTo>
                    <a:lnTo>
                      <a:pt x="182" y="757"/>
                    </a:lnTo>
                    <a:lnTo>
                      <a:pt x="172" y="763"/>
                    </a:lnTo>
                    <a:lnTo>
                      <a:pt x="158" y="778"/>
                    </a:lnTo>
                    <a:lnTo>
                      <a:pt x="153" y="795"/>
                    </a:lnTo>
                    <a:lnTo>
                      <a:pt x="154" y="815"/>
                    </a:lnTo>
                    <a:lnTo>
                      <a:pt x="159" y="834"/>
                    </a:lnTo>
                    <a:lnTo>
                      <a:pt x="156" y="841"/>
                    </a:lnTo>
                    <a:lnTo>
                      <a:pt x="152" y="847"/>
                    </a:lnTo>
                    <a:lnTo>
                      <a:pt x="149" y="853"/>
                    </a:lnTo>
                    <a:lnTo>
                      <a:pt x="144" y="859"/>
                    </a:lnTo>
                    <a:lnTo>
                      <a:pt x="139" y="864"/>
                    </a:lnTo>
                    <a:lnTo>
                      <a:pt x="135" y="870"/>
                    </a:lnTo>
                    <a:lnTo>
                      <a:pt x="129" y="875"/>
                    </a:lnTo>
                    <a:lnTo>
                      <a:pt x="124" y="879"/>
                    </a:lnTo>
                    <a:lnTo>
                      <a:pt x="260" y="965"/>
                    </a:lnTo>
                    <a:close/>
                  </a:path>
                </a:pathLst>
              </a:custGeom>
              <a:solidFill>
                <a:srgbClr val="FF99CC"/>
              </a:solidFill>
              <a:ln w="9525">
                <a:noFill/>
                <a:round/>
                <a:headEnd/>
                <a:tailEnd/>
              </a:ln>
            </p:spPr>
            <p:txBody>
              <a:bodyPr/>
              <a:lstStyle/>
              <a:p>
                <a:endParaRPr lang="ja-JP" altLang="en-US"/>
              </a:p>
            </p:txBody>
          </p:sp>
        </p:grpSp>
      </p:grpSp>
      <p:sp>
        <p:nvSpPr>
          <p:cNvPr id="14363" name="Text Box 75"/>
          <p:cNvSpPr txBox="1">
            <a:spLocks noChangeArrowheads="1"/>
          </p:cNvSpPr>
          <p:nvPr/>
        </p:nvSpPr>
        <p:spPr bwMode="auto">
          <a:xfrm>
            <a:off x="62796" y="86190"/>
            <a:ext cx="3645108" cy="1200329"/>
          </a:xfrm>
          <a:prstGeom prst="rect">
            <a:avLst/>
          </a:prstGeom>
          <a:noFill/>
          <a:ln w="9525">
            <a:noFill/>
            <a:miter lim="800000"/>
            <a:headEnd/>
            <a:tailEnd/>
          </a:ln>
        </p:spPr>
        <p:txBody>
          <a:bodyPr wrap="square">
            <a:spAutoFit/>
          </a:bodyPr>
          <a:lstStyle/>
          <a:p>
            <a:pPr>
              <a:spcBef>
                <a:spcPct val="50000"/>
              </a:spcBef>
            </a:pPr>
            <a:r>
              <a:rPr lang="ja-JP" altLang="en-US" sz="2400" b="1" dirty="0">
                <a:latin typeface="メイリオ" pitchFamily="50" charset="-128"/>
                <a:ea typeface="メイリオ" pitchFamily="50" charset="-128"/>
                <a:cs typeface="メイリオ" pitchFamily="50" charset="-128"/>
              </a:rPr>
              <a:t>問題点１ </a:t>
            </a:r>
            <a:r>
              <a:rPr lang="en-US" altLang="ja-JP" sz="2400" b="1" dirty="0">
                <a:latin typeface="メイリオ" pitchFamily="50" charset="-128"/>
                <a:ea typeface="メイリオ" pitchFamily="50" charset="-128"/>
                <a:cs typeface="メイリオ" pitchFamily="50" charset="-128"/>
              </a:rPr>
              <a:t>: </a:t>
            </a:r>
            <a:r>
              <a:rPr lang="ja-JP" altLang="en-US" sz="2400" b="1" dirty="0">
                <a:latin typeface="メイリオ" pitchFamily="50" charset="-128"/>
                <a:ea typeface="メイリオ" pitchFamily="50" charset="-128"/>
                <a:cs typeface="メイリオ" pitchFamily="50" charset="-128"/>
              </a:rPr>
              <a:t>分散データアーカイブ</a:t>
            </a:r>
            <a:r>
              <a:rPr lang="ja-JP" altLang="en-US" sz="2400" b="1" dirty="0" smtClean="0">
                <a:latin typeface="メイリオ" pitchFamily="50" charset="-128"/>
                <a:ea typeface="メイリオ" pitchFamily="50" charset="-128"/>
                <a:cs typeface="メイリオ" pitchFamily="50" charset="-128"/>
              </a:rPr>
              <a:t>への</a:t>
            </a:r>
            <a:endParaRPr lang="en-US" altLang="ja-JP" sz="2400" b="1" dirty="0" smtClean="0">
              <a:latin typeface="メイリオ" pitchFamily="50" charset="-128"/>
              <a:ea typeface="メイリオ" pitchFamily="50" charset="-128"/>
              <a:cs typeface="メイリオ" pitchFamily="50" charset="-128"/>
            </a:endParaRPr>
          </a:p>
          <a:p>
            <a:r>
              <a:rPr lang="ja-JP" altLang="en-US" sz="2400" b="1" dirty="0" smtClean="0">
                <a:latin typeface="メイリオ" pitchFamily="50" charset="-128"/>
                <a:ea typeface="メイリオ" pitchFamily="50" charset="-128"/>
                <a:cs typeface="メイリオ" pitchFamily="50" charset="-128"/>
              </a:rPr>
              <a:t>アクセス</a:t>
            </a:r>
            <a:endParaRPr lang="ja-JP" altLang="en-US" b="1" dirty="0">
              <a:latin typeface="メイリオ" pitchFamily="50" charset="-128"/>
              <a:ea typeface="メイリオ" pitchFamily="50" charset="-128"/>
              <a:cs typeface="メイリオ" pitchFamily="50" charset="-128"/>
            </a:endParaRPr>
          </a:p>
        </p:txBody>
      </p:sp>
      <p:grpSp>
        <p:nvGrpSpPr>
          <p:cNvPr id="4" name="Group 80"/>
          <p:cNvGrpSpPr>
            <a:grpSpLocks/>
          </p:cNvGrpSpPr>
          <p:nvPr/>
        </p:nvGrpSpPr>
        <p:grpSpPr bwMode="auto">
          <a:xfrm>
            <a:off x="142875" y="4362450"/>
            <a:ext cx="9109075" cy="2495550"/>
            <a:chOff x="90" y="2748"/>
            <a:chExt cx="5738" cy="1572"/>
          </a:xfrm>
        </p:grpSpPr>
        <p:pic>
          <p:nvPicPr>
            <p:cNvPr id="14365" name="Picture 51" descr="JVO-pic"/>
            <p:cNvPicPr>
              <a:picLocks noChangeAspect="1" noChangeArrowheads="1"/>
            </p:cNvPicPr>
            <p:nvPr/>
          </p:nvPicPr>
          <p:blipFill>
            <a:blip r:embed="rId12" cstate="print"/>
            <a:srcRect/>
            <a:stretch>
              <a:fillRect/>
            </a:stretch>
          </p:blipFill>
          <p:spPr bwMode="auto">
            <a:xfrm>
              <a:off x="2258" y="3363"/>
              <a:ext cx="1134" cy="885"/>
            </a:xfrm>
            <a:prstGeom prst="rect">
              <a:avLst/>
            </a:prstGeom>
            <a:noFill/>
            <a:ln w="9525">
              <a:noFill/>
              <a:miter lim="800000"/>
              <a:headEnd/>
              <a:tailEnd/>
            </a:ln>
          </p:spPr>
        </p:pic>
        <p:pic>
          <p:nvPicPr>
            <p:cNvPr id="14366" name="Picture 54" descr="シャキ"/>
            <p:cNvPicPr>
              <a:picLocks noChangeAspect="1" noChangeArrowheads="1"/>
            </p:cNvPicPr>
            <p:nvPr/>
          </p:nvPicPr>
          <p:blipFill>
            <a:blip r:embed="rId13" cstate="print"/>
            <a:srcRect/>
            <a:stretch>
              <a:fillRect/>
            </a:stretch>
          </p:blipFill>
          <p:spPr bwMode="auto">
            <a:xfrm>
              <a:off x="839" y="3294"/>
              <a:ext cx="850" cy="1003"/>
            </a:xfrm>
            <a:prstGeom prst="rect">
              <a:avLst/>
            </a:prstGeom>
            <a:noFill/>
            <a:ln w="9525">
              <a:noFill/>
              <a:miter lim="800000"/>
              <a:headEnd/>
              <a:tailEnd/>
            </a:ln>
          </p:spPr>
        </p:pic>
        <p:pic>
          <p:nvPicPr>
            <p:cNvPr id="14367" name="Picture 57" descr="j0343677"/>
            <p:cNvPicPr>
              <a:picLocks noChangeAspect="1" noChangeArrowheads="1"/>
            </p:cNvPicPr>
            <p:nvPr/>
          </p:nvPicPr>
          <p:blipFill>
            <a:blip r:embed="rId14" cstate="print"/>
            <a:srcRect/>
            <a:stretch>
              <a:fillRect/>
            </a:stretch>
          </p:blipFill>
          <p:spPr bwMode="auto">
            <a:xfrm>
              <a:off x="4830" y="3158"/>
              <a:ext cx="817" cy="638"/>
            </a:xfrm>
            <a:prstGeom prst="rect">
              <a:avLst/>
            </a:prstGeom>
            <a:noFill/>
            <a:ln w="9525">
              <a:noFill/>
              <a:miter lim="800000"/>
              <a:headEnd/>
              <a:tailEnd/>
            </a:ln>
          </p:spPr>
        </p:pic>
        <p:pic>
          <p:nvPicPr>
            <p:cNvPr id="14368" name="Picture 58" descr="j0343361"/>
            <p:cNvPicPr>
              <a:picLocks noChangeAspect="1" noChangeArrowheads="1"/>
            </p:cNvPicPr>
            <p:nvPr/>
          </p:nvPicPr>
          <p:blipFill>
            <a:blip r:embed="rId15" cstate="print"/>
            <a:srcRect/>
            <a:stretch>
              <a:fillRect/>
            </a:stretch>
          </p:blipFill>
          <p:spPr bwMode="auto">
            <a:xfrm>
              <a:off x="4195" y="3385"/>
              <a:ext cx="726" cy="703"/>
            </a:xfrm>
            <a:prstGeom prst="rect">
              <a:avLst/>
            </a:prstGeom>
            <a:noFill/>
            <a:ln w="9525">
              <a:noFill/>
              <a:miter lim="800000"/>
              <a:headEnd/>
              <a:tailEnd/>
            </a:ln>
          </p:spPr>
        </p:pic>
        <p:sp>
          <p:nvSpPr>
            <p:cNvPr id="14369" name="AutoShape 60"/>
            <p:cNvSpPr>
              <a:spLocks noChangeArrowheads="1"/>
            </p:cNvSpPr>
            <p:nvPr/>
          </p:nvSpPr>
          <p:spPr bwMode="auto">
            <a:xfrm>
              <a:off x="432"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0" name="AutoShape 61"/>
            <p:cNvSpPr>
              <a:spLocks noChangeArrowheads="1"/>
            </p:cNvSpPr>
            <p:nvPr/>
          </p:nvSpPr>
          <p:spPr bwMode="auto">
            <a:xfrm>
              <a:off x="1248"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1" name="AutoShape 62"/>
            <p:cNvSpPr>
              <a:spLocks noChangeArrowheads="1"/>
            </p:cNvSpPr>
            <p:nvPr/>
          </p:nvSpPr>
          <p:spPr bwMode="auto">
            <a:xfrm>
              <a:off x="2065"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2" name="AutoShape 63"/>
            <p:cNvSpPr>
              <a:spLocks noChangeArrowheads="1"/>
            </p:cNvSpPr>
            <p:nvPr/>
          </p:nvSpPr>
          <p:spPr bwMode="auto">
            <a:xfrm>
              <a:off x="3017"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3" name="AutoShape 64"/>
            <p:cNvSpPr>
              <a:spLocks noChangeArrowheads="1"/>
            </p:cNvSpPr>
            <p:nvPr/>
          </p:nvSpPr>
          <p:spPr bwMode="auto">
            <a:xfrm>
              <a:off x="3834"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4" name="AutoShape 65"/>
            <p:cNvSpPr>
              <a:spLocks noChangeArrowheads="1"/>
            </p:cNvSpPr>
            <p:nvPr/>
          </p:nvSpPr>
          <p:spPr bwMode="auto">
            <a:xfrm>
              <a:off x="4922"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5" name="Line 66"/>
            <p:cNvSpPr>
              <a:spLocks noChangeShapeType="1"/>
            </p:cNvSpPr>
            <p:nvPr/>
          </p:nvSpPr>
          <p:spPr bwMode="auto">
            <a:xfrm>
              <a:off x="612" y="2968"/>
              <a:ext cx="1678" cy="815"/>
            </a:xfrm>
            <a:prstGeom prst="line">
              <a:avLst/>
            </a:prstGeom>
            <a:noFill/>
            <a:ln w="25400">
              <a:solidFill>
                <a:schemeClr val="tx1"/>
              </a:solidFill>
              <a:round/>
              <a:headEnd/>
              <a:tailEnd type="triangle" w="lg" len="lg"/>
            </a:ln>
          </p:spPr>
          <p:txBody>
            <a:bodyPr/>
            <a:lstStyle/>
            <a:p>
              <a:endParaRPr lang="ja-JP" altLang="en-US"/>
            </a:p>
          </p:txBody>
        </p:sp>
        <p:sp>
          <p:nvSpPr>
            <p:cNvPr id="14376" name="Line 68"/>
            <p:cNvSpPr>
              <a:spLocks noChangeShapeType="1"/>
            </p:cNvSpPr>
            <p:nvPr/>
          </p:nvSpPr>
          <p:spPr bwMode="auto">
            <a:xfrm>
              <a:off x="1519" y="2976"/>
              <a:ext cx="771" cy="454"/>
            </a:xfrm>
            <a:prstGeom prst="line">
              <a:avLst/>
            </a:prstGeom>
            <a:noFill/>
            <a:ln w="25400">
              <a:solidFill>
                <a:schemeClr val="tx1"/>
              </a:solidFill>
              <a:round/>
              <a:headEnd/>
              <a:tailEnd type="triangle" w="lg" len="lg"/>
            </a:ln>
          </p:spPr>
          <p:txBody>
            <a:bodyPr/>
            <a:lstStyle/>
            <a:p>
              <a:endParaRPr lang="ja-JP" altLang="en-US"/>
            </a:p>
          </p:txBody>
        </p:sp>
        <p:sp>
          <p:nvSpPr>
            <p:cNvPr id="14377" name="Line 69"/>
            <p:cNvSpPr>
              <a:spLocks noChangeShapeType="1"/>
            </p:cNvSpPr>
            <p:nvPr/>
          </p:nvSpPr>
          <p:spPr bwMode="auto">
            <a:xfrm flipH="1">
              <a:off x="3288" y="2976"/>
              <a:ext cx="681" cy="409"/>
            </a:xfrm>
            <a:prstGeom prst="line">
              <a:avLst/>
            </a:prstGeom>
            <a:noFill/>
            <a:ln w="25400">
              <a:solidFill>
                <a:schemeClr val="tx1"/>
              </a:solidFill>
              <a:round/>
              <a:headEnd/>
              <a:tailEnd type="triangle" w="lg" len="lg"/>
            </a:ln>
          </p:spPr>
          <p:txBody>
            <a:bodyPr/>
            <a:lstStyle/>
            <a:p>
              <a:endParaRPr lang="ja-JP" altLang="en-US"/>
            </a:p>
          </p:txBody>
        </p:sp>
        <p:sp>
          <p:nvSpPr>
            <p:cNvPr id="14378" name="Line 70"/>
            <p:cNvSpPr>
              <a:spLocks noChangeShapeType="1"/>
            </p:cNvSpPr>
            <p:nvPr/>
          </p:nvSpPr>
          <p:spPr bwMode="auto">
            <a:xfrm flipH="1">
              <a:off x="2971" y="2976"/>
              <a:ext cx="227" cy="409"/>
            </a:xfrm>
            <a:prstGeom prst="line">
              <a:avLst/>
            </a:prstGeom>
            <a:noFill/>
            <a:ln w="25400">
              <a:solidFill>
                <a:schemeClr val="tx1"/>
              </a:solidFill>
              <a:round/>
              <a:headEnd/>
              <a:tailEnd type="triangle" w="lg" len="lg"/>
            </a:ln>
          </p:spPr>
          <p:txBody>
            <a:bodyPr/>
            <a:lstStyle/>
            <a:p>
              <a:endParaRPr lang="ja-JP" altLang="en-US"/>
            </a:p>
          </p:txBody>
        </p:sp>
        <p:sp>
          <p:nvSpPr>
            <p:cNvPr id="14379" name="Line 71"/>
            <p:cNvSpPr>
              <a:spLocks noChangeShapeType="1"/>
            </p:cNvSpPr>
            <p:nvPr/>
          </p:nvSpPr>
          <p:spPr bwMode="auto">
            <a:xfrm>
              <a:off x="2245" y="2976"/>
              <a:ext cx="408" cy="409"/>
            </a:xfrm>
            <a:prstGeom prst="line">
              <a:avLst/>
            </a:prstGeom>
            <a:noFill/>
            <a:ln w="25400">
              <a:solidFill>
                <a:schemeClr val="tx1"/>
              </a:solidFill>
              <a:round/>
              <a:headEnd/>
              <a:tailEnd type="triangle" w="lg" len="lg"/>
            </a:ln>
          </p:spPr>
          <p:txBody>
            <a:bodyPr/>
            <a:lstStyle/>
            <a:p>
              <a:endParaRPr lang="ja-JP" altLang="en-US"/>
            </a:p>
          </p:txBody>
        </p:sp>
        <p:sp>
          <p:nvSpPr>
            <p:cNvPr id="14380" name="Line 72"/>
            <p:cNvSpPr>
              <a:spLocks noChangeShapeType="1"/>
            </p:cNvSpPr>
            <p:nvPr/>
          </p:nvSpPr>
          <p:spPr bwMode="auto">
            <a:xfrm flipH="1">
              <a:off x="3288" y="2931"/>
              <a:ext cx="1815" cy="817"/>
            </a:xfrm>
            <a:prstGeom prst="line">
              <a:avLst/>
            </a:prstGeom>
            <a:noFill/>
            <a:ln w="25400">
              <a:solidFill>
                <a:schemeClr val="tx1"/>
              </a:solidFill>
              <a:round/>
              <a:headEnd/>
              <a:tailEnd type="triangle" w="lg" len="lg"/>
            </a:ln>
          </p:spPr>
          <p:txBody>
            <a:bodyPr/>
            <a:lstStyle/>
            <a:p>
              <a:endParaRPr lang="ja-JP" altLang="en-US"/>
            </a:p>
          </p:txBody>
        </p:sp>
        <p:sp>
          <p:nvSpPr>
            <p:cNvPr id="14381" name="Line 73"/>
            <p:cNvSpPr>
              <a:spLocks noChangeShapeType="1"/>
            </p:cNvSpPr>
            <p:nvPr/>
          </p:nvSpPr>
          <p:spPr bwMode="auto">
            <a:xfrm flipH="1">
              <a:off x="1701" y="3974"/>
              <a:ext cx="453" cy="0"/>
            </a:xfrm>
            <a:prstGeom prst="line">
              <a:avLst/>
            </a:prstGeom>
            <a:noFill/>
            <a:ln w="38100">
              <a:solidFill>
                <a:schemeClr val="tx1"/>
              </a:solidFill>
              <a:round/>
              <a:headEnd/>
              <a:tailEnd type="triangle" w="lg" len="lg"/>
            </a:ln>
          </p:spPr>
          <p:txBody>
            <a:bodyPr/>
            <a:lstStyle/>
            <a:p>
              <a:endParaRPr lang="ja-JP" altLang="en-US"/>
            </a:p>
          </p:txBody>
        </p:sp>
        <p:sp>
          <p:nvSpPr>
            <p:cNvPr id="14382" name="Line 74"/>
            <p:cNvSpPr>
              <a:spLocks noChangeShapeType="1"/>
            </p:cNvSpPr>
            <p:nvPr/>
          </p:nvSpPr>
          <p:spPr bwMode="auto">
            <a:xfrm>
              <a:off x="3334" y="3929"/>
              <a:ext cx="680" cy="0"/>
            </a:xfrm>
            <a:prstGeom prst="line">
              <a:avLst/>
            </a:prstGeom>
            <a:noFill/>
            <a:ln w="38100">
              <a:solidFill>
                <a:schemeClr val="tx1"/>
              </a:solidFill>
              <a:round/>
              <a:headEnd/>
              <a:tailEnd type="triangle" w="lg" len="lg"/>
            </a:ln>
          </p:spPr>
          <p:txBody>
            <a:bodyPr/>
            <a:lstStyle/>
            <a:p>
              <a:endParaRPr lang="ja-JP" altLang="en-US"/>
            </a:p>
          </p:txBody>
        </p:sp>
        <p:sp>
          <p:nvSpPr>
            <p:cNvPr id="14383" name="Text Box 76"/>
            <p:cNvSpPr txBox="1">
              <a:spLocks noChangeArrowheads="1"/>
            </p:cNvSpPr>
            <p:nvPr/>
          </p:nvSpPr>
          <p:spPr bwMode="auto">
            <a:xfrm>
              <a:off x="659" y="2790"/>
              <a:ext cx="4381" cy="291"/>
            </a:xfrm>
            <a:prstGeom prst="rect">
              <a:avLst/>
            </a:prstGeom>
            <a:solidFill>
              <a:schemeClr val="bg2">
                <a:alpha val="89000"/>
              </a:schemeClr>
            </a:solidFill>
            <a:ln w="9525">
              <a:noFill/>
              <a:miter lim="800000"/>
              <a:headEnd/>
              <a:tailEnd/>
            </a:ln>
          </p:spPr>
          <p:txBody>
            <a:bodyPr anchor="ctr">
              <a:spAutoFit/>
            </a:bodyPr>
            <a:lstStyle/>
            <a:p>
              <a:pPr algn="ctr">
                <a:spcBef>
                  <a:spcPct val="50000"/>
                </a:spcBef>
              </a:pPr>
              <a:r>
                <a:rPr lang="ja-JP" altLang="en-US" sz="2400" dirty="0">
                  <a:solidFill>
                    <a:srgbClr val="FF0000"/>
                  </a:solidFill>
                  <a:latin typeface="メイリオ" pitchFamily="50" charset="-128"/>
                  <a:ea typeface="メイリオ" pitchFamily="50" charset="-128"/>
                  <a:cs typeface="メイリオ" pitchFamily="50" charset="-128"/>
                </a:rPr>
                <a:t>データベースアクセスインターフェイスの共通化</a:t>
              </a:r>
              <a:endParaRPr lang="en-US" altLang="ja-JP" sz="2400" dirty="0">
                <a:solidFill>
                  <a:srgbClr val="FF0000"/>
                </a:solidFill>
                <a:latin typeface="メイリオ" pitchFamily="50" charset="-128"/>
                <a:ea typeface="メイリオ" pitchFamily="50" charset="-128"/>
                <a:cs typeface="メイリオ" pitchFamily="50" charset="-128"/>
              </a:endParaRPr>
            </a:p>
          </p:txBody>
        </p:sp>
        <p:sp>
          <p:nvSpPr>
            <p:cNvPr id="14384" name="Text Box 77"/>
            <p:cNvSpPr txBox="1">
              <a:spLocks noChangeArrowheads="1"/>
            </p:cNvSpPr>
            <p:nvPr/>
          </p:nvSpPr>
          <p:spPr bwMode="auto">
            <a:xfrm>
              <a:off x="3311" y="4032"/>
              <a:ext cx="2517" cy="28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ja-JP" altLang="en-US" sz="2400">
                  <a:latin typeface="AR丸ゴシック体M" pitchFamily="49" charset="-128"/>
                  <a:ea typeface="AR丸ゴシック体M" pitchFamily="49" charset="-128"/>
                </a:rPr>
                <a:t>教育用教材としても利用可</a:t>
              </a:r>
            </a:p>
          </p:txBody>
        </p:sp>
        <p:sp>
          <p:nvSpPr>
            <p:cNvPr id="14385" name="Text Box 78"/>
            <p:cNvSpPr txBox="1">
              <a:spLocks noChangeArrowheads="1"/>
            </p:cNvSpPr>
            <p:nvPr/>
          </p:nvSpPr>
          <p:spPr bwMode="auto">
            <a:xfrm>
              <a:off x="90" y="3240"/>
              <a:ext cx="720" cy="765"/>
            </a:xfrm>
            <a:prstGeom prst="rect">
              <a:avLst/>
            </a:prstGeom>
            <a:solidFill>
              <a:schemeClr val="bg1">
                <a:alpha val="50195"/>
              </a:schemeClr>
            </a:solidFill>
            <a:ln w="9525">
              <a:noFill/>
              <a:miter lim="800000"/>
              <a:headEnd/>
              <a:tailEnd/>
            </a:ln>
          </p:spPr>
          <p:txBody>
            <a:bodyPr>
              <a:spAutoFit/>
            </a:bodyPr>
            <a:lstStyle/>
            <a:p>
              <a:pPr>
                <a:spcBef>
                  <a:spcPct val="50000"/>
                </a:spcBef>
              </a:pPr>
              <a:r>
                <a:rPr lang="ja-JP" altLang="en-US" sz="2400">
                  <a:latin typeface="AR丸ゴシック体M" pitchFamily="49" charset="-128"/>
                  <a:ea typeface="AR丸ゴシック体M" pitchFamily="49" charset="-128"/>
                </a:rPr>
                <a:t>データ取得を自動化</a:t>
              </a:r>
            </a:p>
          </p:txBody>
        </p:sp>
      </p:grpSp>
      <p:sp>
        <p:nvSpPr>
          <p:cNvPr id="57" name="日付プレースホルダ 56"/>
          <p:cNvSpPr>
            <a:spLocks noGrp="1"/>
          </p:cNvSpPr>
          <p:nvPr>
            <p:ph type="dt" sz="half" idx="10"/>
          </p:nvPr>
        </p:nvSpPr>
        <p:spPr/>
        <p:txBody>
          <a:bodyPr/>
          <a:lstStyle/>
          <a:p>
            <a:r>
              <a:rPr kumimoji="1" lang="en-US" altLang="ja-JP" smtClean="0"/>
              <a:t>2015/2/26</a:t>
            </a:r>
            <a:endParaRPr kumimoji="1" lang="ja-JP" altLang="en-US" dirty="0"/>
          </a:p>
        </p:txBody>
      </p:sp>
      <p:sp>
        <p:nvSpPr>
          <p:cNvPr id="58" name="フッター プレースホルダ 57"/>
          <p:cNvSpPr>
            <a:spLocks noGrp="1"/>
          </p:cNvSpPr>
          <p:nvPr>
            <p:ph type="ftr" sz="quarter" idx="11"/>
          </p:nvPr>
        </p:nvSpPr>
        <p:spPr/>
        <p:txBody>
          <a:bodyPr/>
          <a:lstStyle/>
          <a:p>
            <a:r>
              <a:rPr kumimoji="1" lang="en-US" altLang="zh-TW" smtClean="0"/>
              <a:t>VO</a:t>
            </a:r>
            <a:r>
              <a:rPr kumimoji="1" lang="zh-TW" altLang="en-US" smtClean="0"/>
              <a:t>講習会２０１５如月</a:t>
            </a:r>
            <a:endParaRPr kumimoji="1" lang="ja-JP" altLang="en-US"/>
          </a:p>
        </p:txBody>
      </p:sp>
      <p:sp>
        <p:nvSpPr>
          <p:cNvPr id="59" name="AutoShape 34"/>
          <p:cNvSpPr>
            <a:spLocks noChangeArrowheads="1"/>
          </p:cNvSpPr>
          <p:nvPr/>
        </p:nvSpPr>
        <p:spPr bwMode="auto">
          <a:xfrm>
            <a:off x="4896643" y="5090071"/>
            <a:ext cx="1475581" cy="1147217"/>
          </a:xfrm>
          <a:prstGeom prst="can">
            <a:avLst>
              <a:gd name="adj" fmla="val 25000"/>
            </a:avLst>
          </a:prstGeom>
          <a:solidFill>
            <a:srgbClr val="FF99CC"/>
          </a:solidFill>
          <a:ln w="9525">
            <a:solidFill>
              <a:schemeClr val="bg1"/>
            </a:solidFill>
            <a:round/>
            <a:headEnd/>
            <a:tailEnd/>
          </a:ln>
        </p:spPr>
        <p:txBody>
          <a:bodyPr wrap="none" anchor="ctr"/>
          <a:lstStyle/>
          <a:p>
            <a:pPr algn="ctr">
              <a:spcBef>
                <a:spcPts val="1200"/>
              </a:spcBef>
            </a:pPr>
            <a:r>
              <a:rPr lang="ja-JP" altLang="en-US" sz="1600" b="1" dirty="0" smtClean="0">
                <a:solidFill>
                  <a:srgbClr val="FF0000"/>
                </a:solidFill>
                <a:latin typeface="メイリオ" pitchFamily="50" charset="-128"/>
                <a:ea typeface="メイリオ" pitchFamily="50" charset="-128"/>
                <a:cs typeface="メイリオ" pitchFamily="50" charset="-128"/>
              </a:rPr>
              <a:t>サービスの</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algn="ctr">
              <a:spcBef>
                <a:spcPts val="600"/>
              </a:spcBef>
            </a:pPr>
            <a:r>
              <a:rPr lang="ja-JP" altLang="en-US" sz="1600" b="1" dirty="0" smtClean="0">
                <a:solidFill>
                  <a:srgbClr val="FF0000"/>
                </a:solidFill>
                <a:latin typeface="メイリオ" pitchFamily="50" charset="-128"/>
                <a:ea typeface="メイリオ" pitchFamily="50" charset="-128"/>
                <a:cs typeface="メイリオ" pitchFamily="50" charset="-128"/>
              </a:rPr>
              <a:t>メタデータ </a:t>
            </a:r>
            <a:r>
              <a:rPr lang="en-US" altLang="ja-JP" sz="1600" b="1" dirty="0" smtClean="0">
                <a:solidFill>
                  <a:srgbClr val="FF0000"/>
                </a:solidFill>
                <a:latin typeface="メイリオ" pitchFamily="50" charset="-128"/>
                <a:ea typeface="メイリオ" pitchFamily="50" charset="-128"/>
                <a:cs typeface="メイリオ" pitchFamily="50" charset="-128"/>
              </a:rPr>
              <a:t>DB</a:t>
            </a:r>
            <a:endParaRPr lang="ja-JP" altLang="en-US" sz="1600" b="1" dirty="0">
              <a:solidFill>
                <a:srgbClr val="FF0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heme/theme1.xml><?xml version="1.0" encoding="utf-8"?>
<a:theme xmlns:a="http://schemas.openxmlformats.org/drawingml/2006/main" name="テクノロジー">
  <a:themeElements>
    <a:clrScheme name="ユーザー定義 3">
      <a:dk1>
        <a:srgbClr val="002060"/>
      </a:dk1>
      <a:lt1>
        <a:sysClr val="window" lastClr="FFFFFF"/>
      </a:lt1>
      <a:dk2>
        <a:srgbClr val="002060"/>
      </a:dk2>
      <a:lt2>
        <a:srgbClr val="D4D2D0"/>
      </a:lt2>
      <a:accent1>
        <a:srgbClr val="6EA0B0"/>
      </a:accent1>
      <a:accent2>
        <a:srgbClr val="CCAF0A"/>
      </a:accent2>
      <a:accent3>
        <a:srgbClr val="8D89A4"/>
      </a:accent3>
      <a:accent4>
        <a:srgbClr val="748560"/>
      </a:accent4>
      <a:accent5>
        <a:srgbClr val="9E9273"/>
      </a:accent5>
      <a:accent6>
        <a:srgbClr val="7E848D"/>
      </a:accent6>
      <a:hlink>
        <a:srgbClr val="FF0000"/>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11885</TotalTime>
  <Words>1829</Words>
  <Application>Microsoft Office PowerPoint</Application>
  <PresentationFormat>画面に合わせる (4:3)</PresentationFormat>
  <Paragraphs>442</Paragraphs>
  <Slides>33</Slides>
  <Notes>33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33</vt:i4>
      </vt:variant>
    </vt:vector>
  </HeadingPairs>
  <TitlesOfParts>
    <vt:vector size="49" baseType="lpstr">
      <vt:lpstr>Arial</vt:lpstr>
      <vt:lpstr>ＭＳ Ｐゴシック</vt:lpstr>
      <vt:lpstr>Comic Sans MS</vt:lpstr>
      <vt:lpstr>AR丸ゴシック体M</vt:lpstr>
      <vt:lpstr>HGPｺﾞｼｯｸM</vt:lpstr>
      <vt:lpstr>HGｺﾞｼｯｸM</vt:lpstr>
      <vt:lpstr>AR P丸ゴシック体M</vt:lpstr>
      <vt:lpstr>メイリオ</vt:lpstr>
      <vt:lpstr>Franklin Gothic Book</vt:lpstr>
      <vt:lpstr>Calibri</vt:lpstr>
      <vt:lpstr>Symbol</vt:lpstr>
      <vt:lpstr>Wingdings 2</vt:lpstr>
      <vt:lpstr>微軟正黑體</vt:lpstr>
      <vt:lpstr>Wingdings</vt:lpstr>
      <vt:lpstr>Consolas</vt:lpstr>
      <vt:lpstr>テクノロジー</vt:lpstr>
      <vt:lpstr>VO 概論</vt:lpstr>
      <vt:lpstr>内容</vt:lpstr>
      <vt:lpstr>天文データの爆発的増加</vt:lpstr>
      <vt:lpstr>急増する天文データ</vt:lpstr>
      <vt:lpstr>すばる望遠鏡</vt:lpstr>
      <vt:lpstr>ALMA 望遠鏡</vt:lpstr>
      <vt:lpstr>稼働中の主要な望遠鏡 (国内)</vt:lpstr>
      <vt:lpstr>稼働中の主要な望遠鏡 (海外)</vt:lpstr>
      <vt:lpstr>PowerPoint プレゼンテーション</vt:lpstr>
      <vt:lpstr>問題点2 : 巨大観測生データの処理</vt:lpstr>
      <vt:lpstr>解決策: データと計算資源の集約化</vt:lpstr>
      <vt:lpstr>バーチャル天文台</vt:lpstr>
      <vt:lpstr>バーチャル天文台とは？</vt:lpstr>
      <vt:lpstr>International Virtual Observatory Alliance</vt:lpstr>
      <vt:lpstr>VO architecture</vt:lpstr>
      <vt:lpstr>データサービスの公開と利用の仕組み</vt:lpstr>
      <vt:lpstr>バーチャル天文台サイト</vt:lpstr>
      <vt:lpstr>バーチャル天文台サービス・アプリ</vt:lpstr>
      <vt:lpstr>Datascope</vt:lpstr>
      <vt:lpstr>Aladin</vt:lpstr>
      <vt:lpstr>Topcat</vt:lpstr>
      <vt:lpstr>SAMP によるアプリケーション間連携</vt:lpstr>
      <vt:lpstr>JVO portal の開発</vt:lpstr>
      <vt:lpstr>JVO ポータル (GUI) の機能</vt:lpstr>
      <vt:lpstr>JVO Sky</vt:lpstr>
      <vt:lpstr>JVO Command (jc) サービス</vt:lpstr>
      <vt:lpstr>VO を利用した天文学研究</vt:lpstr>
      <vt:lpstr>VOを利用した査読論文</vt:lpstr>
      <vt:lpstr>研究例1：“RADIO-LOUD NARROW-LINE TYPE 1 QUASARS“　S. Komossa et al, 2006, AJ, 132, 531</vt:lpstr>
      <vt:lpstr>研究例2：“Fossil Groups in the Sloan Digital Sky Survey“　W. A.Santos et al, 2007, AJ, 134, 1551</vt:lpstr>
      <vt:lpstr>JVO による研究成果</vt:lpstr>
      <vt:lpstr>解析結果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大規模データ天文学の進展</dc:title>
  <dc:creator>yshirasa</dc:creator>
  <cp:lastModifiedBy>Yuji Shirasaki</cp:lastModifiedBy>
  <cp:revision>288</cp:revision>
  <cp:lastPrinted>2012-09-05T02:14:47Z</cp:lastPrinted>
  <dcterms:created xsi:type="dcterms:W3CDTF">2010-11-21T02:30:17Z</dcterms:created>
  <dcterms:modified xsi:type="dcterms:W3CDTF">2015-02-25T04:45:38Z</dcterms:modified>
</cp:coreProperties>
</file>