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8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4" r:id="rId12"/>
    <p:sldId id="267" r:id="rId13"/>
    <p:sldId id="275" r:id="rId14"/>
    <p:sldId id="265" r:id="rId15"/>
    <p:sldId id="271" r:id="rId16"/>
    <p:sldId id="266" r:id="rId17"/>
    <p:sldId id="272" r:id="rId18"/>
    <p:sldId id="268" r:id="rId19"/>
    <p:sldId id="269" r:id="rId20"/>
    <p:sldId id="270" r:id="rId21"/>
  </p:sldIdLst>
  <p:sldSz cx="9144000" cy="6858000" type="screen4x3"/>
  <p:notesSz cx="9874250" cy="6858000"/>
  <p:embeddedFontLs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Miriam Fixed" panose="020B0509050101010101" pitchFamily="49" charset="-79"/>
      <p:regular r:id="rId28"/>
    </p:embeddedFont>
    <p:embeddedFont>
      <p:font typeface="Wingdings 2" panose="05020102010507070707" pitchFamily="18" charset="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メイリオ" panose="020B0604030504040204" pitchFamily="50" charset="-128"/>
      <p:regular r:id="rId34"/>
      <p:bold r:id="rId35"/>
      <p:italic r:id="rId36"/>
      <p:boldItalic r:id="rId37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59" autoAdjust="0"/>
    <p:restoredTop sz="94660"/>
  </p:normalViewPr>
  <p:slideViewPr>
    <p:cSldViewPr>
      <p:cViewPr varScale="1">
        <p:scale>
          <a:sx n="98" d="100"/>
          <a:sy n="98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FC159-BAF7-4AE1-A575-E22FA4DB3EA8}" type="datetimeFigureOut">
              <a:rPr kumimoji="1" lang="ja-JP" altLang="en-US" smtClean="0"/>
              <a:pPr/>
              <a:t>2015/2/25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27831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592763" y="6513513"/>
            <a:ext cx="42799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8C1C3-BF27-4437-B6D4-C557F0BD574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172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038EB-590A-424D-9D68-414EDA184111}" type="datetimeFigureOut">
              <a:rPr kumimoji="1" lang="ja-JP" altLang="en-US" smtClean="0"/>
              <a:pPr/>
              <a:t>2015/2/25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22625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425" y="3257550"/>
            <a:ext cx="7899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3123" y="651391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5B2C8-0C45-4766-9F32-7DC4CBDC31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2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1FB4-0702-446B-A6D8-6A0142451B54}" type="datetimeFigureOut">
              <a:rPr kumimoji="1" lang="ja-JP" altLang="en-US" smtClean="0"/>
              <a:pPr/>
              <a:t>2015/2/25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E566DA-92AE-4674-A313-CD31BA06CF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1FB4-0702-446B-A6D8-6A0142451B54}" type="datetimeFigureOut">
              <a:rPr kumimoji="1" lang="ja-JP" altLang="en-US" smtClean="0"/>
              <a:pPr/>
              <a:t>2015/2/25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66DA-92AE-4674-A313-CD31BA06CF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1FB4-0702-446B-A6D8-6A0142451B54}" type="datetimeFigureOut">
              <a:rPr kumimoji="1" lang="ja-JP" altLang="en-US" smtClean="0"/>
              <a:pPr/>
              <a:t>2015/2/25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66DA-92AE-4674-A313-CD31BA06CF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1FB4-0702-446B-A6D8-6A0142451B54}" type="datetimeFigureOut">
              <a:rPr kumimoji="1" lang="ja-JP" altLang="en-US" smtClean="0"/>
              <a:pPr/>
              <a:t>2015/2/25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66DA-92AE-4674-A313-CD31BA06CF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1FB4-0702-446B-A6D8-6A0142451B54}" type="datetimeFigureOut">
              <a:rPr kumimoji="1" lang="ja-JP" altLang="en-US" smtClean="0"/>
              <a:pPr/>
              <a:t>2015/2/25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66DA-92AE-4674-A313-CD31BA06CF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1FB4-0702-446B-A6D8-6A0142451B54}" type="datetimeFigureOut">
              <a:rPr kumimoji="1" lang="ja-JP" altLang="en-US" smtClean="0"/>
              <a:pPr/>
              <a:t>2015/2/25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66DA-92AE-4674-A313-CD31BA06CF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1FB4-0702-446B-A6D8-6A0142451B54}" type="datetimeFigureOut">
              <a:rPr kumimoji="1" lang="ja-JP" altLang="en-US" smtClean="0"/>
              <a:pPr/>
              <a:t>2015/2/25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66DA-92AE-4674-A313-CD31BA06CF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1FB4-0702-446B-A6D8-6A0142451B54}" type="datetimeFigureOut">
              <a:rPr kumimoji="1" lang="ja-JP" altLang="en-US" smtClean="0"/>
              <a:pPr/>
              <a:t>2015/2/25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66DA-92AE-4674-A313-CD31BA06CF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1FB4-0702-446B-A6D8-6A0142451B54}" type="datetimeFigureOut">
              <a:rPr kumimoji="1" lang="ja-JP" altLang="en-US" smtClean="0"/>
              <a:pPr/>
              <a:t>2015/2/25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66DA-92AE-4674-A313-CD31BA06CF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1FB4-0702-446B-A6D8-6A0142451B54}" type="datetimeFigureOut">
              <a:rPr kumimoji="1" lang="ja-JP" altLang="en-US" smtClean="0"/>
              <a:pPr/>
              <a:t>2015/2/25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66DA-92AE-4674-A313-CD31BA06CF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1FB4-0702-446B-A6D8-6A0142451B54}" type="datetimeFigureOut">
              <a:rPr kumimoji="1" lang="ja-JP" altLang="en-US" smtClean="0"/>
              <a:pPr/>
              <a:t>2015/2/25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66DA-92AE-4674-A313-CD31BA06CF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61B1FB4-0702-446B-A6D8-6A0142451B54}" type="datetimeFigureOut">
              <a:rPr kumimoji="1" lang="ja-JP" altLang="en-US" smtClean="0"/>
              <a:pPr/>
              <a:t>2015/2/25</a:t>
            </a:fld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3E566DA-92AE-4674-A313-CD31BA06CF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jvo.nao.ac.jp/jc_clie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vo.nao.ac.jp/vos2015a/A/vo2015a.tgz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byforge.org/projects/voruby/" TargetMode="External"/><Relationship Id="rId3" Type="http://schemas.openxmlformats.org/officeDocument/2006/relationships/hyperlink" Target="http://jvo.nao.ac.jp/jc_client/" TargetMode="External"/><Relationship Id="rId7" Type="http://schemas.openxmlformats.org/officeDocument/2006/relationships/hyperlink" Target="http://www.astrogrid.org/wiki/Help/AstroRuntim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ployer.astrogrid.org/software/astro-runtime/commandline/index.html" TargetMode="External"/><Relationship Id="rId5" Type="http://schemas.openxmlformats.org/officeDocument/2006/relationships/hyperlink" Target="http://iraf-nvo.noao.edu/vo-cli/" TargetMode="External"/><Relationship Id="rId4" Type="http://schemas.openxmlformats.org/officeDocument/2006/relationships/hyperlink" Target="http://www.starlink.ac.uk/stilts/" TargetMode="External"/><Relationship Id="rId9" Type="http://schemas.openxmlformats.org/officeDocument/2006/relationships/hyperlink" Target="http://www.ivoa.net/cgi-bin/twiki/bin/view/IVOA/IvoaApplication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211566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VO2015</a:t>
            </a:r>
            <a:r>
              <a:rPr lang="ja-JP" altLang="en-US" dirty="0" smtClean="0"/>
              <a:t> </a:t>
            </a:r>
            <a:r>
              <a:rPr lang="en-US" altLang="ja-JP" dirty="0" smtClean="0"/>
              <a:t>(</a:t>
            </a:r>
            <a:r>
              <a:rPr lang="ja-JP" altLang="en-US" dirty="0" smtClean="0"/>
              <a:t>如月</a:t>
            </a:r>
            <a:r>
              <a:rPr lang="en-US" altLang="ja-JP" dirty="0" smtClean="0"/>
              <a:t>)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講習会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AGN</a:t>
            </a:r>
            <a:r>
              <a:rPr lang="ja-JP" altLang="en-US" dirty="0" smtClean="0"/>
              <a:t>と銀河のクラスタリング解析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59632" y="5229200"/>
            <a:ext cx="7315200" cy="494718"/>
          </a:xfrm>
        </p:spPr>
        <p:txBody>
          <a:bodyPr/>
          <a:lstStyle/>
          <a:p>
            <a:pPr algn="r"/>
            <a:r>
              <a:rPr lang="ja-JP" altLang="en-US" dirty="0" smtClean="0"/>
              <a:t>国立天文台　天文データセンター　白崎裕治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37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7315200" cy="1154097"/>
          </a:xfrm>
        </p:spPr>
        <p:txBody>
          <a:bodyPr/>
          <a:lstStyle/>
          <a:p>
            <a:r>
              <a:rPr lang="ja-JP" altLang="en-US" dirty="0" smtClean="0"/>
              <a:t>ソフトウエアのインストール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400600"/>
          </a:xfrm>
        </p:spPr>
        <p:txBody>
          <a:bodyPr>
            <a:normAutofit/>
          </a:bodyPr>
          <a:lstStyle/>
          <a:p>
            <a:pPr marL="180000" indent="-360000"/>
            <a:r>
              <a:rPr lang="en-US" altLang="ja-JP" sz="2400" dirty="0" err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</a:t>
            </a:r>
            <a:r>
              <a:rPr kumimoji="1" lang="en-US" altLang="ja-JP" sz="24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client 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のインストール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00000" lvl="1" indent="-360000"/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hlinkClick r:id="rId3"/>
              </a:rPr>
              <a:t>http://jvo.nao.ac.jp/jc_client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からダウンロード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00000" lvl="1" indent="-360000"/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展開して、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install.sh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を実行。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00000" lvl="1" indent="-360000"/>
            <a:r>
              <a:rPr kumimoji="1"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~/</a:t>
            </a:r>
            <a:r>
              <a:rPr kumimoji="1" lang="en-US" altLang="ja-JP" sz="22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jvo_tools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/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にインストールされる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0000" indent="-360000">
              <a:spcBef>
                <a:spcPts val="3000"/>
              </a:spcBef>
            </a:pP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VO2015a 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講習会用パッケージのインストール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00000" lvl="1" indent="-360000"/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hlinkClick r:id="rId4"/>
              </a:rPr>
              <a:t>http://jvo.nao.ac.jp/vos2015a/A/vo2015a.tgz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からダウンロード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00000" lvl="1" indent="-360000"/>
            <a:r>
              <a:rPr kumimoji="1"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展開して、</a:t>
            </a:r>
            <a:r>
              <a:rPr kumimoji="1"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INSTALL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に書かれている方法でインストール</a:t>
            </a:r>
            <a:endParaRPr kumimoji="1"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00000" lvl="1" indent="-360000"/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~/</a:t>
            </a:r>
            <a:r>
              <a:rPr lang="en-US" altLang="ja-JP" sz="22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jvo_tools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/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にインストールされる</a:t>
            </a:r>
            <a:endParaRPr kumimoji="1" lang="ja-JP" altLang="en-US" sz="2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796136" y="2204864"/>
            <a:ext cx="309634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C00000"/>
                </a:solidFill>
              </a:rPr>
              <a:t>VM </a:t>
            </a:r>
            <a:r>
              <a:rPr lang="ja-JP" altLang="en-US" dirty="0" smtClean="0">
                <a:solidFill>
                  <a:srgbClr val="C00000"/>
                </a:solidFill>
              </a:rPr>
              <a:t>イメージ</a:t>
            </a:r>
            <a:r>
              <a:rPr kumimoji="1" lang="ja-JP" altLang="en-US" dirty="0" smtClean="0">
                <a:solidFill>
                  <a:srgbClr val="C00000"/>
                </a:solidFill>
              </a:rPr>
              <a:t>の </a:t>
            </a:r>
            <a:r>
              <a:rPr kumimoji="1" lang="en-US" altLang="ja-JP" dirty="0" smtClean="0">
                <a:solidFill>
                  <a:srgbClr val="C00000"/>
                </a:solidFill>
              </a:rPr>
              <a:t>OS </a:t>
            </a:r>
            <a:r>
              <a:rPr kumimoji="1" lang="ja-JP" altLang="en-US" dirty="0" smtClean="0">
                <a:solidFill>
                  <a:srgbClr val="C00000"/>
                </a:solidFill>
              </a:rPr>
              <a:t>上には</a:t>
            </a:r>
            <a:endParaRPr kumimoji="1" lang="en-US" altLang="ja-JP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dirty="0" smtClean="0">
                <a:solidFill>
                  <a:srgbClr val="C00000"/>
                </a:solidFill>
              </a:rPr>
              <a:t>インストール済み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7315200" cy="1154097"/>
          </a:xfrm>
        </p:spPr>
        <p:txBody>
          <a:bodyPr/>
          <a:lstStyle/>
          <a:p>
            <a:r>
              <a:rPr kumimoji="1" lang="ja-JP" altLang="en-US" dirty="0" smtClean="0"/>
              <a:t>環境設定</a:t>
            </a:r>
            <a:r>
              <a:rPr lang="ja-JP" altLang="en-US" dirty="0" smtClean="0"/>
              <a:t>とサンプルファイル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340768"/>
            <a:ext cx="8784976" cy="5517232"/>
          </a:xfrm>
        </p:spPr>
        <p:txBody>
          <a:bodyPr>
            <a:normAutofit/>
          </a:bodyPr>
          <a:lstStyle/>
          <a:p>
            <a:pPr marL="360000" indent="-360000"/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VO2015a </a:t>
            </a:r>
            <a:r>
              <a:rPr lang="ja-JP" altLang="en-US" sz="2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講習会用</a:t>
            </a: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パッケージに環境設定ファイルがあります。</a:t>
            </a:r>
            <a:endParaRPr lang="en-US" altLang="ja-JP" sz="2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00000" lvl="1" indent="-360000">
              <a:spcBef>
                <a:spcPts val="1200"/>
              </a:spcBef>
            </a:pP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以下のコマンドを実行してください。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440000" lvl="1" indent="-360000">
              <a:buNone/>
            </a:pPr>
            <a:r>
              <a:rPr kumimoji="1" lang="en-US" altLang="ja-JP" sz="1900" dirty="0" smtClean="0">
                <a:latin typeface="Miriam Fixed" pitchFamily="49" charset="-79"/>
                <a:cs typeface="Miriam Fixed" pitchFamily="49" charset="-79"/>
              </a:rPr>
              <a:t>$ . </a:t>
            </a:r>
            <a:r>
              <a:rPr lang="en-US" altLang="ja-JP" sz="1900" dirty="0" smtClean="0">
                <a:latin typeface="Miriam Fixed" pitchFamily="49" charset="-79"/>
                <a:cs typeface="Miriam Fixed" pitchFamily="49" charset="-79"/>
              </a:rPr>
              <a:t>~/jvo_tools/init/jvorc.sh</a:t>
            </a:r>
          </a:p>
          <a:p>
            <a:pPr marL="900000" lvl="1" indent="-360000">
              <a:spcBef>
                <a:spcPts val="1200"/>
              </a:spcBef>
              <a:buFont typeface="Wingdings" pitchFamily="2" charset="2"/>
              <a:buChar char="§"/>
            </a:pP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~/</a:t>
            </a:r>
            <a:r>
              <a:rPr kumimoji="1" lang="en-US" altLang="ja-JP" sz="24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jc_client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/bin 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 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PATH 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に設定されるほか、ライブラリの検索パス設定などが行われます。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indent="-360000">
              <a:spcBef>
                <a:spcPts val="1200"/>
              </a:spcBef>
              <a:buFont typeface="Wingdings" pitchFamily="2" charset="2"/>
              <a:buChar char="§"/>
            </a:pPr>
            <a:r>
              <a:rPr lang="ja-JP" altLang="en-US" sz="2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サンプルファイルが以下のディレクトリにあります。</a:t>
            </a:r>
            <a:endParaRPr lang="en-US" altLang="ja-JP" sz="2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00000" lvl="1" indent="-360000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~/install/v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o2015a/clustering/samples</a:t>
            </a:r>
          </a:p>
          <a:p>
            <a:pPr marL="900000" lvl="1" indent="-360000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ROOT 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のマクロやシェルクスクリプトのサンプルです。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00000" lvl="1" indent="-360000">
              <a:spcBef>
                <a:spcPts val="1200"/>
              </a:spcBef>
              <a:buFont typeface="Wingdings" pitchFamily="2" charset="2"/>
              <a:buChar char="§"/>
            </a:pPr>
            <a:endParaRPr kumimoji="1" lang="ja-JP" altLang="en-US" sz="2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1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-24331"/>
            <a:ext cx="7315200" cy="1154097"/>
          </a:xfrm>
        </p:spPr>
        <p:txBody>
          <a:bodyPr/>
          <a:lstStyle/>
          <a:p>
            <a:r>
              <a:rPr lang="ja-JP" altLang="en-US" dirty="0" smtClean="0"/>
              <a:t>ｊ</a:t>
            </a:r>
            <a:r>
              <a:rPr kumimoji="1" lang="en-US" altLang="ja-JP" dirty="0" smtClean="0"/>
              <a:t>c client </a:t>
            </a:r>
            <a:r>
              <a:rPr kumimoji="1" lang="ja-JP" altLang="en-US" dirty="0" smtClean="0"/>
              <a:t>の使い方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3096344"/>
          </a:xfrm>
        </p:spPr>
        <p:txBody>
          <a:bodyPr>
            <a:normAutofit lnSpcReduction="10000"/>
          </a:bodyPr>
          <a:lstStyle/>
          <a:p>
            <a:pPr marL="180000" indent="-360000"/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JVO portal 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のユーザアカウントが必要です。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indent="-360000"/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環境変数</a:t>
            </a:r>
            <a:r>
              <a:rPr lang="ja-JP" altLang="en-US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設定を行ってください。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indent="-360000"/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まずパスワードファイルの作成を行います。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pPr marL="45720" indent="0">
              <a:buNone/>
            </a:pPr>
            <a:endParaRPr lang="en-US" altLang="ja-JP" dirty="0"/>
          </a:p>
          <a:p>
            <a:pPr marL="180000" indent="-360000"/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以下のコマンドを実行してみます。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72771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97" y="4293096"/>
            <a:ext cx="7343775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0"/>
            <a:ext cx="7315200" cy="1154097"/>
          </a:xfrm>
        </p:spPr>
        <p:txBody>
          <a:bodyPr/>
          <a:lstStyle/>
          <a:p>
            <a:r>
              <a:rPr kumimoji="1" lang="ja-JP" altLang="en-US" dirty="0" smtClean="0"/>
              <a:t>実習方法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256584"/>
          </a:xfrm>
        </p:spPr>
        <p:txBody>
          <a:bodyPr>
            <a:normAutofit fontScale="92500"/>
          </a:bodyPr>
          <a:lstStyle/>
          <a:p>
            <a:pPr marL="180000" indent="-360000">
              <a:spcBef>
                <a:spcPts val="1800"/>
              </a:spcBef>
            </a:pPr>
            <a:r>
              <a:rPr kumimoji="1"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実習テキストを読みながら各自で進めてください。</a:t>
            </a:r>
            <a:endParaRPr kumimoji="1" lang="en-US" altLang="ja-JP" sz="3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indent="-360000">
              <a:spcBef>
                <a:spcPts val="1800"/>
              </a:spcBef>
            </a:pP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わからないことがありましたらお気軽に質問してください。</a:t>
            </a:r>
            <a:endParaRPr lang="en-US" altLang="ja-JP" sz="3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indent="-360000">
              <a:spcBef>
                <a:spcPts val="1800"/>
              </a:spcBef>
            </a:pPr>
            <a:r>
              <a:rPr kumimoji="1"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課題１～５までを順番に実施してください。</a:t>
            </a:r>
            <a:endParaRPr kumimoji="1" lang="en-US" altLang="ja-JP" sz="3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indent="-360000">
              <a:spcBef>
                <a:spcPts val="1800"/>
              </a:spcBef>
            </a:pP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シェルスクリプを書く課題がありますが、どうしてもできない場合は </a:t>
            </a:r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samples </a:t>
            </a: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ディレクトリにあるスクリプトを使っても </a:t>
            </a:r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OK </a:t>
            </a: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です。</a:t>
            </a:r>
            <a:endParaRPr lang="en-US" altLang="ja-JP" sz="3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indent="-360000">
              <a:spcBef>
                <a:spcPts val="1800"/>
              </a:spcBef>
            </a:pP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その場合はスクリプトを読んでみてください。</a:t>
            </a:r>
            <a:endParaRPr kumimoji="1" lang="ja-JP" altLang="en-US" sz="3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19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9" y="6423737"/>
            <a:ext cx="7075829" cy="39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4316867"/>
            <a:ext cx="8388424" cy="159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957392" cy="980728"/>
          </a:xfrm>
        </p:spPr>
        <p:txBody>
          <a:bodyPr/>
          <a:lstStyle/>
          <a:p>
            <a:r>
              <a:rPr lang="ja-JP" altLang="en-US" dirty="0" smtClean="0"/>
              <a:t>課題１ </a:t>
            </a:r>
            <a:r>
              <a:rPr lang="en-US" altLang="ja-JP" dirty="0" smtClean="0"/>
              <a:t>(AGN</a:t>
            </a:r>
            <a:r>
              <a:rPr lang="ja-JP" altLang="en-US" dirty="0" smtClean="0"/>
              <a:t>と銀河データを取得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-324544" y="3068960"/>
            <a:ext cx="9144000" cy="1296144"/>
          </a:xfrm>
        </p:spPr>
        <p:txBody>
          <a:bodyPr>
            <a:normAutofit/>
          </a:bodyPr>
          <a:lstStyle/>
          <a:p>
            <a:pPr marL="1080000" lvl="1" indent="-360000">
              <a:spcBef>
                <a:spcPts val="1200"/>
              </a:spcBef>
            </a:pP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一度に多数のデータを取得することはできない（ことが多い）。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検索を分割して実行。まずは 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AGN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のデータのみ取得。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下記の 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JVOQL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をファイルに保存、</a:t>
            </a:r>
            <a:r>
              <a:rPr lang="en-US" altLang="ja-JP" sz="22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jc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client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で検索実行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480" y="5953192"/>
            <a:ext cx="74199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229009"/>
            <a:ext cx="7416824" cy="1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角丸四角形 3"/>
          <p:cNvSpPr/>
          <p:nvPr/>
        </p:nvSpPr>
        <p:spPr>
          <a:xfrm>
            <a:off x="1665852" y="5543060"/>
            <a:ext cx="6048672" cy="2880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線吹き出し 2 (枠付き) 5"/>
          <p:cNvSpPr/>
          <p:nvPr/>
        </p:nvSpPr>
        <p:spPr>
          <a:xfrm>
            <a:off x="6300192" y="4534838"/>
            <a:ext cx="2045668" cy="792088"/>
          </a:xfrm>
          <a:prstGeom prst="borderCallout2">
            <a:avLst>
              <a:gd name="adj1" fmla="val 18750"/>
              <a:gd name="adj2" fmla="val -1109"/>
              <a:gd name="adj3" fmla="val 18750"/>
              <a:gd name="adj4" fmla="val -16667"/>
              <a:gd name="adj5" fmla="val 128825"/>
              <a:gd name="adj6" fmla="val -50279"/>
            </a:avLst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座標の近さで二つのカタログを結合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12812" y="5965032"/>
            <a:ext cx="2841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検索実行 </a:t>
            </a:r>
            <a:r>
              <a:rPr kumimoji="1" lang="en-US" altLang="ja-JP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kumimoji="1" lang="en-US" altLang="ja-JP" dirty="0" err="1" smtClean="0">
                <a:solidFill>
                  <a:schemeClr val="bg1"/>
                </a:solidFill>
                <a:sym typeface="Wingdings" pitchFamily="2" charset="2"/>
              </a:rPr>
              <a:t>VOTable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53516" y="6466291"/>
            <a:ext cx="514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  <a:sym typeface="Wingdings" pitchFamily="2" charset="2"/>
              </a:rPr>
              <a:t>VOTable</a:t>
            </a:r>
            <a:r>
              <a:rPr kumimoji="1" lang="en-US" altLang="ja-JP" dirty="0" smtClean="0">
                <a:solidFill>
                  <a:schemeClr val="bg1"/>
                </a:solidFill>
                <a:sym typeface="Wingdings" pitchFamily="2" charset="2"/>
              </a:rPr>
              <a:t>  CSV (</a:t>
            </a:r>
            <a:r>
              <a:rPr kumimoji="1" lang="ja-JP" altLang="en-US" dirty="0" smtClean="0">
                <a:solidFill>
                  <a:schemeClr val="bg1"/>
                </a:solidFill>
                <a:sym typeface="Wingdings" pitchFamily="2" charset="2"/>
              </a:rPr>
              <a:t>カンマ区切りのテーブルデータ</a:t>
            </a:r>
            <a:r>
              <a:rPr kumimoji="1" lang="en-US" altLang="ja-JP" dirty="0" smtClean="0">
                <a:solidFill>
                  <a:schemeClr val="bg1"/>
                </a:solidFill>
                <a:sym typeface="Wingdings" pitchFamily="2" charset="2"/>
              </a:rPr>
              <a:t>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09497"/>
            <a:ext cx="7421747" cy="147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44624"/>
            <a:ext cx="7315200" cy="1154097"/>
          </a:xfrm>
        </p:spPr>
        <p:txBody>
          <a:bodyPr/>
          <a:lstStyle/>
          <a:p>
            <a:r>
              <a:rPr kumimoji="1" lang="ja-JP" altLang="en-US" dirty="0" smtClean="0"/>
              <a:t>課題</a:t>
            </a:r>
            <a:r>
              <a:rPr kumimoji="1" lang="en-US" altLang="ja-JP" dirty="0" smtClean="0"/>
              <a:t>1 (</a:t>
            </a:r>
            <a:r>
              <a:rPr kumimoji="1" lang="ja-JP" altLang="en-US" dirty="0" smtClean="0"/>
              <a:t>続き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2" y="4643983"/>
            <a:ext cx="73628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0" y="1412776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0" lvl="1" indent="-360000">
              <a:spcBef>
                <a:spcPts val="1200"/>
              </a:spcBef>
            </a:pP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個々の 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AGN 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についてその周辺の銀河カタログを取得。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下記の 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JVOQL 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をファイルに保存、</a:t>
            </a:r>
            <a:r>
              <a:rPr lang="en-US" altLang="ja-JP" sz="24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jc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client 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で検索実行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1575372" y="2934180"/>
            <a:ext cx="3384376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線吹き出し 2 (枠付き) 6"/>
          <p:cNvSpPr/>
          <p:nvPr/>
        </p:nvSpPr>
        <p:spPr>
          <a:xfrm>
            <a:off x="6084168" y="2564904"/>
            <a:ext cx="1957076" cy="926868"/>
          </a:xfrm>
          <a:prstGeom prst="borderCallout2">
            <a:avLst>
              <a:gd name="adj1" fmla="val 18750"/>
              <a:gd name="adj2" fmla="val -1109"/>
              <a:gd name="adj3" fmla="val 18750"/>
              <a:gd name="adj4" fmla="val -16667"/>
              <a:gd name="adj5" fmla="val 49532"/>
              <a:gd name="adj6" fmla="val -55697"/>
            </a:avLst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en-US" altLang="ja-JP" dirty="0" smtClean="0"/>
              <a:t>AGN </a:t>
            </a:r>
            <a:r>
              <a:rPr kumimoji="1" lang="ja-JP" altLang="en-US" dirty="0" smtClean="0"/>
              <a:t>の座標を中心とする半径 </a:t>
            </a:r>
            <a:r>
              <a:rPr kumimoji="1" lang="en-US" altLang="ja-JP" dirty="0" smtClean="0"/>
              <a:t>0.2 </a:t>
            </a:r>
            <a:r>
              <a:rPr kumimoji="1" lang="ja-JP" altLang="en-US" dirty="0" smtClean="0"/>
              <a:t>度の範囲</a:t>
            </a:r>
            <a:endParaRPr kumimoji="1" lang="ja-JP" altLang="en-US" dirty="0"/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-53769" y="407707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0" lvl="1" indent="-360000"/>
            <a:r>
              <a:rPr lang="en-US" altLang="ja-JP" sz="24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jc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client 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で検索実行、</a:t>
            </a:r>
            <a:r>
              <a:rPr lang="en-US" altLang="ja-JP" sz="24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VOTable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itchFamily="2" charset="2"/>
              </a:rPr>
              <a:t> CSV 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itchFamily="2" charset="2"/>
              </a:rPr>
              <a:t>変換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-14071" y="566124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0" lvl="1" indent="-360000"/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以上の検索を数個の 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AGN 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について実行してみる。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95" y="4993719"/>
            <a:ext cx="605714" cy="15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7920880" cy="1154097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課題</a:t>
            </a:r>
            <a:r>
              <a:rPr kumimoji="1" lang="ja-JP" altLang="en-US" dirty="0" smtClean="0"/>
              <a:t>２ 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データ欠損がないかを確認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11560" y="2996952"/>
            <a:ext cx="7992888" cy="1440160"/>
          </a:xfrm>
        </p:spPr>
        <p:txBody>
          <a:bodyPr>
            <a:normAutofit/>
          </a:bodyPr>
          <a:lstStyle/>
          <a:p>
            <a:pPr marL="180000" lvl="1" indent="-360000"/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取得した銀河データの空間分布をプロットして、欠損領域がないかを確認します。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lvl="1" indent="-360000"/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ROOT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を利用</a:t>
            </a:r>
            <a:r>
              <a:rPr lang="ja-JP" altLang="en-US" sz="2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します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。以下のコマンドを実行してみます。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77" y="4221088"/>
            <a:ext cx="694103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93301"/>
            <a:ext cx="3415135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99" y="1258821"/>
            <a:ext cx="808348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03556"/>
            <a:ext cx="5379644" cy="5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-27384"/>
            <a:ext cx="7315200" cy="1154097"/>
          </a:xfrm>
        </p:spPr>
        <p:txBody>
          <a:bodyPr/>
          <a:lstStyle/>
          <a:p>
            <a:r>
              <a:rPr kumimoji="1" lang="ja-JP" altLang="en-US" dirty="0" smtClean="0"/>
              <a:t>課題</a:t>
            </a:r>
            <a:r>
              <a:rPr kumimoji="1" lang="en-US" altLang="ja-JP" dirty="0" smtClean="0"/>
              <a:t>2 (</a:t>
            </a:r>
            <a:r>
              <a:rPr kumimoji="1" lang="ja-JP" altLang="en-US" dirty="0" smtClean="0"/>
              <a:t>続き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196752"/>
            <a:ext cx="7704856" cy="1872208"/>
          </a:xfrm>
        </p:spPr>
        <p:txBody>
          <a:bodyPr>
            <a:normAutofit/>
          </a:bodyPr>
          <a:lstStyle/>
          <a:p>
            <a:pPr marL="180000" lvl="1" indent="-360000"/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サンプルディレクトリにある 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plot-</a:t>
            </a:r>
            <a:r>
              <a:rPr lang="en-US" altLang="ja-JP" sz="22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map.C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を実行するともう少し見栄えのよいプロットが作成できます。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lvl="1" indent="-360000">
              <a:spcBef>
                <a:spcPts val="1800"/>
              </a:spcBef>
            </a:pP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欠損</a:t>
            </a:r>
            <a:r>
              <a:rPr lang="ja-JP" altLang="en-US" sz="2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領域の割合と銀河の数密度を </a:t>
            </a:r>
            <a:r>
              <a:rPr lang="en-US" altLang="ja-JP" sz="2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AGN </a:t>
            </a:r>
            <a:r>
              <a:rPr lang="ja-JP" altLang="en-US" sz="2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からの距離毎に求めます。配布したプログラムを利用します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en-US" altLang="ja-JP" sz="2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40968"/>
            <a:ext cx="3280593" cy="357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角丸四角形 6"/>
          <p:cNvSpPr/>
          <p:nvPr/>
        </p:nvSpPr>
        <p:spPr>
          <a:xfrm>
            <a:off x="7773448" y="3194012"/>
            <a:ext cx="1242092" cy="16369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線吹き出し 2 (枠付き) 7"/>
          <p:cNvSpPr/>
          <p:nvPr/>
        </p:nvSpPr>
        <p:spPr>
          <a:xfrm>
            <a:off x="7165671" y="2593912"/>
            <a:ext cx="1584176" cy="360040"/>
          </a:xfrm>
          <a:prstGeom prst="borderCallout2">
            <a:avLst>
              <a:gd name="adj1" fmla="val 103435"/>
              <a:gd name="adj2" fmla="val 10558"/>
              <a:gd name="adj3" fmla="val 146527"/>
              <a:gd name="adj4" fmla="val 16895"/>
              <a:gd name="adj5" fmla="val 170923"/>
              <a:gd name="adj6" fmla="val 38954"/>
            </a:avLst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AGN </a:t>
            </a:r>
            <a:r>
              <a:rPr kumimoji="1" lang="ja-JP" altLang="en-US" dirty="0" smtClean="0"/>
              <a:t>の座標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25718" y="3887239"/>
            <a:ext cx="2800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"/>
            </a:pPr>
            <a:r>
              <a:rPr lang="en-US" altLang="ja-JP" sz="2000" dirty="0" smtClean="0"/>
              <a:t>AGN </a:t>
            </a:r>
            <a:r>
              <a:rPr lang="ja-JP" altLang="en-US" sz="2000" dirty="0" smtClean="0"/>
              <a:t>からの距離のビン幅 </a:t>
            </a:r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arcsec</a:t>
            </a:r>
            <a:r>
              <a:rPr lang="en-US" altLang="ja-JP" sz="2000" dirty="0" smtClean="0"/>
              <a:t>)</a:t>
            </a: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"/>
            </a:pPr>
            <a:r>
              <a:rPr lang="en-US" altLang="ja-JP" sz="2000" dirty="0" smtClean="0"/>
              <a:t>0.1 </a:t>
            </a:r>
            <a:r>
              <a:rPr lang="en-US" altLang="ja-JP" sz="2000" dirty="0" err="1" smtClean="0"/>
              <a:t>Mpc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に対応する角度</a:t>
            </a:r>
            <a:endParaRPr lang="en-US" altLang="ja-JP" sz="2000" dirty="0" smtClean="0"/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"/>
            </a:pPr>
            <a:r>
              <a:rPr lang="ja-JP" altLang="en-US" sz="2000" dirty="0"/>
              <a:t>配布</a:t>
            </a:r>
            <a:r>
              <a:rPr lang="ja-JP" altLang="en-US" sz="2000" dirty="0" smtClean="0"/>
              <a:t>プログラム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cosmic-distance </a:t>
            </a:r>
            <a:r>
              <a:rPr lang="ja-JP" altLang="en-US" sz="2000" dirty="0" smtClean="0">
                <a:latin typeface="Consolas" pitchFamily="49" charset="0"/>
                <a:cs typeface="Consolas" pitchFamily="49" charset="0"/>
              </a:rPr>
              <a:t>を利用</a:t>
            </a:r>
            <a:endParaRPr lang="en-US" altLang="ja-JP" sz="2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114968" y="3322197"/>
            <a:ext cx="371175" cy="1795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5486143" y="3501725"/>
            <a:ext cx="1534130" cy="38551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552" y="3694482"/>
            <a:ext cx="2799166" cy="123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38" y="5193695"/>
            <a:ext cx="2836080" cy="124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707904" y="4933813"/>
            <a:ext cx="2617814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solidFill>
                  <a:schemeClr val="bg1"/>
                </a:solidFill>
              </a:rPr>
              <a:t>・</a:t>
            </a:r>
            <a:r>
              <a:rPr lang="ja-JP" altLang="en-US" sz="1100" dirty="0">
                <a:solidFill>
                  <a:schemeClr val="bg1"/>
                </a:solidFill>
              </a:rPr>
              <a:t>・</a:t>
            </a:r>
            <a:r>
              <a:rPr lang="ja-JP" altLang="en-US" sz="1100" dirty="0" smtClean="0">
                <a:solidFill>
                  <a:schemeClr val="bg1"/>
                </a:solidFill>
              </a:rPr>
              <a:t>・・・・</a:t>
            </a:r>
            <a:endParaRPr lang="ja-JP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08912" cy="1154097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課題３ </a:t>
            </a:r>
            <a:r>
              <a:rPr kumimoji="1" lang="en-US" altLang="ja-JP" dirty="0" smtClean="0"/>
              <a:t>(AGN</a:t>
            </a:r>
            <a:r>
              <a:rPr kumimoji="1" lang="ja-JP" altLang="en-US" dirty="0" smtClean="0"/>
              <a:t>毎に銀河分布を計算する）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96752"/>
            <a:ext cx="486271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446" y="4026029"/>
            <a:ext cx="3564050" cy="275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148064" y="1202012"/>
            <a:ext cx="3816424" cy="2875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-360000">
              <a:spcBef>
                <a:spcPts val="1800"/>
              </a:spcBef>
            </a:pP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課題 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で求めた欠損率で補正した銀河数密度分布を 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AGN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からの距離の関数として求めます。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lvl="1" indent="-360000">
              <a:spcBef>
                <a:spcPts val="1800"/>
              </a:spcBef>
            </a:pP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配布プログラム </a:t>
            </a:r>
            <a:r>
              <a:rPr lang="en-US" altLang="ja-JP" sz="2200" dirty="0" smtClean="0">
                <a:latin typeface="Consolas" pitchFamily="49" charset="0"/>
                <a:ea typeface="メイリオ" pitchFamily="50" charset="-128"/>
                <a:cs typeface="Consolas" pitchFamily="49" charset="0"/>
              </a:rPr>
              <a:t>catalog-density </a:t>
            </a:r>
            <a:r>
              <a:rPr lang="ja-JP" altLang="en-US" sz="2200" dirty="0" smtClean="0">
                <a:latin typeface="Consolas" pitchFamily="49" charset="0"/>
                <a:ea typeface="メイリオ" pitchFamily="50" charset="-128"/>
                <a:cs typeface="Consolas" pitchFamily="49" charset="0"/>
              </a:rPr>
              <a:t>を利用します。</a:t>
            </a:r>
            <a:endParaRPr lang="en-US" altLang="ja-JP" sz="2200" dirty="0">
              <a:latin typeface="Consolas" pitchFamily="49" charset="0"/>
              <a:ea typeface="メイリオ" pitchFamily="50" charset="-128"/>
              <a:cs typeface="Consolas" pitchFamily="49" charset="0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7353" y="5633812"/>
            <a:ext cx="5403807" cy="10355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-360000">
              <a:spcBef>
                <a:spcPts val="1800"/>
              </a:spcBef>
            </a:pP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100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個の 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AGN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について銀河数密度分布を求めるために</a:t>
            </a:r>
            <a:r>
              <a:rPr lang="ja-JP" altLang="en-US" sz="2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上記の処理を行うスクリプトを作成し、実行します。</a:t>
            </a:r>
            <a:endParaRPr lang="en-US" altLang="ja-JP" sz="2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-128420"/>
            <a:ext cx="8640960" cy="1154097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課題４　（平均化された銀河分布を求める）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6984776" cy="151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229" y="3857803"/>
            <a:ext cx="74295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692" y="5317155"/>
            <a:ext cx="7439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714229" y="2924944"/>
            <a:ext cx="770485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-360000">
              <a:spcBef>
                <a:spcPts val="1800"/>
              </a:spcBef>
            </a:pP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課題３で作成された</a:t>
            </a:r>
            <a:r>
              <a:rPr lang="en-US" altLang="ja-JP" sz="2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100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個のディレクトリのリストをファイルに書き出します。</a:t>
            </a:r>
            <a:endParaRPr lang="en-US" altLang="ja-JP" sz="2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55022" y="4509120"/>
            <a:ext cx="770485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-360000">
              <a:spcBef>
                <a:spcPts val="1800"/>
              </a:spcBef>
            </a:pP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配布スクリプト </a:t>
            </a:r>
            <a:r>
              <a:rPr lang="en-US" altLang="ja-JP" sz="2200" dirty="0" smtClean="0">
                <a:latin typeface="Consolas" pitchFamily="49" charset="0"/>
                <a:ea typeface="メイリオ" pitchFamily="50" charset="-128"/>
                <a:cs typeface="Consolas" pitchFamily="49" charset="0"/>
              </a:rPr>
              <a:t>agn-density-add.sh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にディレクトリリストを引数として与えて実行する。</a:t>
            </a:r>
            <a:endParaRPr lang="en-US" altLang="ja-JP" sz="2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756014" y="5949280"/>
            <a:ext cx="770485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-360000">
              <a:spcBef>
                <a:spcPts val="1800"/>
              </a:spcBef>
            </a:pP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足し合わされた結果が </a:t>
            </a:r>
            <a:r>
              <a:rPr lang="en-US" altLang="ja-JP" sz="2200" dirty="0" smtClean="0">
                <a:latin typeface="Consolas" pitchFamily="49" charset="0"/>
                <a:ea typeface="メイリオ" pitchFamily="50" charset="-128"/>
                <a:cs typeface="Consolas" pitchFamily="49" charset="0"/>
              </a:rPr>
              <a:t>hist-add.dat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というファイル</a:t>
            </a:r>
            <a:r>
              <a:rPr lang="ja-JP" altLang="en-US" sz="2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作成されます。</a:t>
            </a:r>
            <a:endParaRPr lang="en-US" altLang="ja-JP" sz="2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14663"/>
            <a:ext cx="7315200" cy="1154097"/>
          </a:xfrm>
        </p:spPr>
        <p:txBody>
          <a:bodyPr/>
          <a:lstStyle/>
          <a:p>
            <a:r>
              <a:rPr kumimoji="1" lang="ja-JP" altLang="en-US" dirty="0" smtClean="0"/>
              <a:t>本課題の目的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184576"/>
          </a:xfrm>
        </p:spPr>
        <p:txBody>
          <a:bodyPr>
            <a:normAutofit/>
          </a:bodyPr>
          <a:lstStyle/>
          <a:p>
            <a:pPr marL="180000" indent="-360000"/>
            <a:r>
              <a:rPr kumimoji="1" lang="en-US" altLang="ja-JP" sz="3200" dirty="0" smtClean="0"/>
              <a:t>VO </a:t>
            </a:r>
            <a:r>
              <a:rPr kumimoji="1" lang="ja-JP" altLang="en-US" sz="3200" dirty="0" smtClean="0"/>
              <a:t>を活用する利点</a:t>
            </a:r>
            <a:endParaRPr kumimoji="1" lang="en-US" altLang="ja-JP" sz="3200" dirty="0" smtClean="0"/>
          </a:p>
          <a:p>
            <a:pPr marL="1080000" lvl="1" indent="-360000"/>
            <a:r>
              <a:rPr lang="en-US" altLang="ja-JP" sz="2800" dirty="0" smtClean="0"/>
              <a:t>GUI </a:t>
            </a:r>
            <a:r>
              <a:rPr lang="ja-JP" altLang="en-US" sz="2800" dirty="0" smtClean="0"/>
              <a:t>により世界中の天文データベースから</a:t>
            </a:r>
            <a:r>
              <a:rPr lang="ja-JP" altLang="en-US" sz="2800" u="sng" dirty="0" smtClean="0">
                <a:uFill>
                  <a:solidFill>
                    <a:srgbClr val="FF0000"/>
                  </a:solidFill>
                </a:uFill>
              </a:rPr>
              <a:t>簡単</a:t>
            </a:r>
            <a:r>
              <a:rPr lang="ja-JP" altLang="en-US" sz="2800" dirty="0" smtClean="0"/>
              <a:t>に自分が必要なデータを探し出すことができる。</a:t>
            </a:r>
            <a:endParaRPr lang="en-US" altLang="ja-JP" sz="2800" dirty="0" smtClean="0"/>
          </a:p>
          <a:p>
            <a:pPr marL="1080000" lvl="1" indent="-360000"/>
            <a:r>
              <a:rPr kumimoji="1" lang="ja-JP" altLang="en-US" sz="2800" dirty="0" smtClean="0"/>
              <a:t>データアクセスを</a:t>
            </a:r>
            <a:r>
              <a:rPr kumimoji="1" lang="ja-JP" altLang="en-US" sz="2800" u="sng" dirty="0" smtClean="0">
                <a:uFill>
                  <a:solidFill>
                    <a:srgbClr val="FF0000"/>
                  </a:solidFill>
                </a:uFill>
              </a:rPr>
              <a:t>自動化</a:t>
            </a:r>
            <a:r>
              <a:rPr kumimoji="1" lang="ja-JP" altLang="en-US" sz="2800" dirty="0" smtClean="0"/>
              <a:t>することにより、</a:t>
            </a:r>
            <a:r>
              <a:rPr kumimoji="1" lang="ja-JP" altLang="en-US" sz="2800" u="sng" dirty="0" smtClean="0">
                <a:uFill>
                  <a:solidFill>
                    <a:srgbClr val="FF0000"/>
                  </a:solidFill>
                </a:uFill>
              </a:rPr>
              <a:t>大量</a:t>
            </a:r>
            <a:r>
              <a:rPr kumimoji="1" lang="ja-JP" altLang="en-US" sz="2800" dirty="0" smtClean="0"/>
              <a:t>の様々なデータを利用した研究が可能になる。</a:t>
            </a:r>
            <a:endParaRPr kumimoji="1" lang="en-US" altLang="ja-JP" sz="2800" dirty="0" smtClean="0"/>
          </a:p>
          <a:p>
            <a:pPr marL="180000" indent="-360000">
              <a:spcBef>
                <a:spcPts val="1200"/>
              </a:spcBef>
            </a:pPr>
            <a:r>
              <a:rPr lang="ja-JP" altLang="en-US" sz="3200" dirty="0" smtClean="0"/>
              <a:t>本課題では</a:t>
            </a:r>
            <a:r>
              <a:rPr lang="ja-JP" altLang="en-US" sz="3200" u="sng" dirty="0" smtClean="0">
                <a:uFill>
                  <a:solidFill>
                    <a:srgbClr val="FF0000"/>
                  </a:solidFill>
                </a:uFill>
              </a:rPr>
              <a:t>後者</a:t>
            </a:r>
            <a:r>
              <a:rPr lang="ja-JP" altLang="en-US" sz="3200" dirty="0" smtClean="0"/>
              <a:t>の研究を目指す</a:t>
            </a:r>
            <a:endParaRPr lang="en-US" altLang="ja-JP" sz="3200" dirty="0" smtClean="0"/>
          </a:p>
          <a:p>
            <a:pPr marL="1080000" lvl="1" indent="-360000"/>
            <a:r>
              <a:rPr kumimoji="1" lang="ja-JP" altLang="en-US" sz="2800" dirty="0" smtClean="0"/>
              <a:t>必要となるプログラミング技術</a:t>
            </a:r>
            <a:endParaRPr kumimoji="1" lang="en-US" altLang="ja-JP" sz="2800" dirty="0" smtClean="0"/>
          </a:p>
          <a:p>
            <a:pPr marL="1080000" lvl="1" indent="-360000"/>
            <a:r>
              <a:rPr lang="ja-JP" altLang="en-US" sz="2800" dirty="0" smtClean="0"/>
              <a:t>プロット作成、フィッティング</a:t>
            </a:r>
            <a:endParaRPr lang="en-US" altLang="ja-JP" sz="2800" dirty="0" smtClean="0"/>
          </a:p>
          <a:p>
            <a:pPr marL="1080000" lvl="1" indent="-360000"/>
            <a:r>
              <a:rPr kumimoji="1" lang="ja-JP" altLang="en-US" sz="2800" dirty="0" smtClean="0"/>
              <a:t>比較的上級者向きだが、初心者でも実施できるようサンプルプログラムを用意</a:t>
            </a:r>
            <a:endParaRPr kumimoji="1" lang="en-US" altLang="ja-JP" sz="2800" dirty="0" smtClean="0"/>
          </a:p>
          <a:p>
            <a:pPr lvl="1"/>
            <a:endParaRPr kumimoji="1" lang="ja-JP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7315200" cy="1154097"/>
          </a:xfrm>
        </p:spPr>
        <p:txBody>
          <a:bodyPr/>
          <a:lstStyle/>
          <a:p>
            <a:r>
              <a:rPr kumimoji="1" lang="ja-JP" altLang="en-US" dirty="0" smtClean="0"/>
              <a:t>課題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　（相関距離を求める）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7272808" cy="148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957" y="3933056"/>
            <a:ext cx="639525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863350"/>
            <a:ext cx="6624736" cy="95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5608" y="4185517"/>
            <a:ext cx="3528392" cy="265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95536" y="2708920"/>
            <a:ext cx="864096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-360000">
              <a:spcBef>
                <a:spcPts val="1800"/>
              </a:spcBef>
            </a:pP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サンプルディレクトリにある 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fit-</a:t>
            </a:r>
            <a:r>
              <a:rPr lang="en-US" altLang="ja-JP" sz="20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density.C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を利用します。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lvl="1" indent="-360000">
              <a:spcBef>
                <a:spcPts val="1200"/>
              </a:spcBef>
            </a:pP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hist-add.dat 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に書かれている </a:t>
            </a:r>
            <a:r>
              <a:rPr lang="en-US" altLang="ja-JP" sz="2000" dirty="0" smtClean="0">
                <a:latin typeface="Consolas" pitchFamily="49" charset="0"/>
                <a:ea typeface="メイリオ" pitchFamily="50" charset="-128"/>
                <a:cs typeface="Consolas" pitchFamily="49" charset="0"/>
              </a:rPr>
              <a:t>AVE_DEN_60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の値 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左から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番目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 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を第一引数に、第二引数にはフィットする範囲 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(AGN 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からの距離の最大値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endParaRPr lang="en-US" altLang="ja-JP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37588" y="4047031"/>
            <a:ext cx="864096" cy="16927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100" dirty="0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0.00329598,</a:t>
            </a:r>
            <a:endParaRPr kumimoji="1" lang="ja-JP" altLang="en-US" sz="1100" dirty="0">
              <a:solidFill>
                <a:schemeClr val="bg1"/>
              </a:solidFill>
              <a:latin typeface="+mj-lt"/>
              <a:cs typeface="Consolas" pitchFamily="49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2453287" y="4047031"/>
            <a:ext cx="765843" cy="16927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070365" y="6319799"/>
            <a:ext cx="845451" cy="16927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カギ線コネクタ 6"/>
          <p:cNvCxnSpPr/>
          <p:nvPr/>
        </p:nvCxnSpPr>
        <p:spPr>
          <a:xfrm rot="5400000" flipH="1" flipV="1">
            <a:off x="1464227" y="4947818"/>
            <a:ext cx="2103492" cy="640473"/>
          </a:xfrm>
          <a:prstGeom prst="bentConnector3">
            <a:avLst>
              <a:gd name="adj1" fmla="val 29801"/>
            </a:avLst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角丸四角形 16"/>
          <p:cNvSpPr/>
          <p:nvPr/>
        </p:nvSpPr>
        <p:spPr>
          <a:xfrm>
            <a:off x="1080552" y="5080305"/>
            <a:ext cx="1755656" cy="16927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62080" y="5425520"/>
            <a:ext cx="864096" cy="16927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100" dirty="0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3.29598</a:t>
            </a:r>
            <a:r>
              <a:rPr lang="en-US" altLang="ja-JP" sz="1100" dirty="0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e-03</a:t>
            </a:r>
            <a:endParaRPr kumimoji="1" lang="ja-JP" altLang="en-US" sz="1100" dirty="0">
              <a:solidFill>
                <a:schemeClr val="bg1"/>
              </a:solidFill>
              <a:latin typeface="+mj-lt"/>
              <a:cs typeface="Consolas" pitchFamily="49" charset="0"/>
            </a:endParaRPr>
          </a:p>
        </p:txBody>
      </p:sp>
      <p:sp>
        <p:nvSpPr>
          <p:cNvPr id="19" name="線吹き出し 2 (枠付き) 18"/>
          <p:cNvSpPr/>
          <p:nvPr/>
        </p:nvSpPr>
        <p:spPr>
          <a:xfrm>
            <a:off x="3563888" y="6058665"/>
            <a:ext cx="2051720" cy="360040"/>
          </a:xfrm>
          <a:prstGeom prst="borderCallout2">
            <a:avLst>
              <a:gd name="adj1" fmla="val 52100"/>
              <a:gd name="adj2" fmla="val -1109"/>
              <a:gd name="adj3" fmla="val 54665"/>
              <a:gd name="adj4" fmla="val -24246"/>
              <a:gd name="adj5" fmla="val -227528"/>
              <a:gd name="adj6" fmla="val -68614"/>
            </a:avLst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相関距離 </a:t>
            </a:r>
            <a:r>
              <a:rPr kumimoji="1" lang="en-US" altLang="ja-JP" dirty="0" smtClean="0"/>
              <a:t>(h</a:t>
            </a:r>
            <a:r>
              <a:rPr kumimoji="1" lang="en-US" altLang="ja-JP" baseline="30000" dirty="0" smtClean="0"/>
              <a:t>-1</a:t>
            </a:r>
            <a:r>
              <a:rPr kumimoji="1" lang="en-US" altLang="ja-JP" dirty="0" smtClean="0"/>
              <a:t>Mpc)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315200" cy="1154097"/>
          </a:xfrm>
        </p:spPr>
        <p:txBody>
          <a:bodyPr/>
          <a:lstStyle/>
          <a:p>
            <a:r>
              <a:rPr kumimoji="1" lang="ja-JP" altLang="en-US" dirty="0" smtClean="0"/>
              <a:t>プログラミング向け </a:t>
            </a:r>
            <a:r>
              <a:rPr kumimoji="1" lang="en-US" altLang="ja-JP" dirty="0" smtClean="0"/>
              <a:t>VO </a:t>
            </a:r>
            <a:r>
              <a:rPr kumimoji="1" lang="ja-JP" altLang="en-US" dirty="0" smtClean="0"/>
              <a:t>ツール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5112568"/>
          </a:xfrm>
        </p:spPr>
        <p:txBody>
          <a:bodyPr>
            <a:normAutofit fontScale="85000" lnSpcReduction="20000"/>
          </a:bodyPr>
          <a:lstStyle/>
          <a:p>
            <a:pPr marL="180000" indent="-360000"/>
            <a:r>
              <a:rPr lang="en-US" altLang="ja-JP" sz="3200" dirty="0" err="1" smtClean="0">
                <a:hlinkClick r:id="rId3"/>
              </a:rPr>
              <a:t>j</a:t>
            </a:r>
            <a:r>
              <a:rPr kumimoji="1" lang="en-US" altLang="ja-JP" sz="3200" dirty="0" err="1" smtClean="0">
                <a:hlinkClick r:id="rId3"/>
              </a:rPr>
              <a:t>c</a:t>
            </a:r>
            <a:r>
              <a:rPr kumimoji="1" lang="en-US" altLang="ja-JP" sz="3200" dirty="0" smtClean="0">
                <a:hlinkClick r:id="rId3"/>
              </a:rPr>
              <a:t> client </a:t>
            </a:r>
            <a:endParaRPr kumimoji="1" lang="en-US" altLang="ja-JP" sz="3200" dirty="0" smtClean="0"/>
          </a:p>
          <a:p>
            <a:pPr marL="1080000" lvl="1" indent="-360000">
              <a:buNone/>
            </a:pPr>
            <a:r>
              <a:rPr lang="en-US" altLang="ja-JP" sz="3000" dirty="0" smtClean="0"/>
              <a:t>JVO portal </a:t>
            </a:r>
            <a:r>
              <a:rPr lang="ja-JP" altLang="en-US" sz="3000" dirty="0" smtClean="0"/>
              <a:t>の機能をコマンドラインから使うツール</a:t>
            </a:r>
            <a:endParaRPr kumimoji="1" lang="en-US" altLang="ja-JP" sz="3000" dirty="0" smtClean="0"/>
          </a:p>
          <a:p>
            <a:pPr marL="180000" indent="-360000"/>
            <a:r>
              <a:rPr lang="en-US" altLang="ja-JP" sz="3200" dirty="0" smtClean="0">
                <a:hlinkClick r:id="rId4"/>
              </a:rPr>
              <a:t>STILTS</a:t>
            </a:r>
            <a:endParaRPr lang="en-US" altLang="ja-JP" sz="3200" dirty="0" smtClean="0"/>
          </a:p>
          <a:p>
            <a:pPr marL="1080000" lvl="1" indent="-360000">
              <a:buNone/>
            </a:pPr>
            <a:r>
              <a:rPr lang="en-US" altLang="ja-JP" sz="3000" dirty="0" smtClean="0"/>
              <a:t>Command-line tools for table/</a:t>
            </a:r>
            <a:r>
              <a:rPr lang="en-US" altLang="ja-JP" sz="3000" dirty="0" err="1" smtClean="0"/>
              <a:t>VOTable</a:t>
            </a:r>
            <a:r>
              <a:rPr lang="en-US" altLang="ja-JP" sz="3000" dirty="0" smtClean="0"/>
              <a:t> manipulation </a:t>
            </a:r>
          </a:p>
          <a:p>
            <a:pPr marL="180000" indent="-360000"/>
            <a:r>
              <a:rPr lang="en-US" altLang="ja-JP" sz="3200" dirty="0" smtClean="0">
                <a:hlinkClick r:id="rId5"/>
              </a:rPr>
              <a:t>VO-CLI</a:t>
            </a:r>
            <a:endParaRPr lang="en-US" altLang="ja-JP" sz="3200" dirty="0" smtClean="0"/>
          </a:p>
          <a:p>
            <a:pPr marL="1080000" lvl="1" indent="-360000">
              <a:buNone/>
            </a:pPr>
            <a:r>
              <a:rPr lang="en-US" altLang="ja-JP" sz="3000" dirty="0" smtClean="0"/>
              <a:t>Command-line Tools for the VO </a:t>
            </a:r>
          </a:p>
          <a:p>
            <a:pPr marL="180000" indent="-360000"/>
            <a:r>
              <a:rPr lang="en-US" altLang="ja-JP" sz="2800" dirty="0" smtClean="0">
                <a:hlinkClick r:id="rId6"/>
              </a:rPr>
              <a:t>AR </a:t>
            </a:r>
            <a:r>
              <a:rPr lang="en-US" altLang="ja-JP" sz="2800" dirty="0" err="1" smtClean="0">
                <a:hlinkClick r:id="rId6"/>
              </a:rPr>
              <a:t>Commandline</a:t>
            </a:r>
            <a:endParaRPr lang="en-US" altLang="ja-JP" sz="2800" dirty="0" smtClean="0"/>
          </a:p>
          <a:p>
            <a:pPr marL="1080000" lvl="1" indent="-360000">
              <a:buNone/>
            </a:pPr>
            <a:r>
              <a:rPr lang="en-US" altLang="ja-JP" sz="2800" dirty="0" smtClean="0"/>
              <a:t>Python </a:t>
            </a:r>
            <a:r>
              <a:rPr lang="en-US" altLang="ja-JP" sz="2800" dirty="0" err="1" smtClean="0"/>
              <a:t>commandline</a:t>
            </a:r>
            <a:r>
              <a:rPr lang="en-US" altLang="ja-JP" sz="2800" dirty="0" smtClean="0"/>
              <a:t> VO tools </a:t>
            </a:r>
          </a:p>
          <a:p>
            <a:pPr marL="180000" indent="-360000"/>
            <a:r>
              <a:rPr kumimoji="1" lang="en-US" altLang="ja-JP" sz="3200" dirty="0" err="1" smtClean="0">
                <a:hlinkClick r:id="rId7"/>
              </a:rPr>
              <a:t>Astro</a:t>
            </a:r>
            <a:r>
              <a:rPr kumimoji="1" lang="en-US" altLang="ja-JP" sz="3200" dirty="0" smtClean="0">
                <a:hlinkClick r:id="rId7"/>
              </a:rPr>
              <a:t> Runtime</a:t>
            </a:r>
            <a:endParaRPr kumimoji="1" lang="en-US" altLang="ja-JP" sz="3200" dirty="0" smtClean="0"/>
          </a:p>
          <a:p>
            <a:pPr marL="1080000" lvl="1" indent="-360000">
              <a:buNone/>
            </a:pPr>
            <a:r>
              <a:rPr lang="en-US" altLang="ja-JP" sz="3000" dirty="0" smtClean="0"/>
              <a:t>Middleware that makes it simple to call VO services from programs and science scripts </a:t>
            </a:r>
          </a:p>
          <a:p>
            <a:pPr marL="180000" indent="-360000"/>
            <a:r>
              <a:rPr lang="en-US" altLang="ja-JP" sz="3200" dirty="0" err="1" smtClean="0">
                <a:hlinkClick r:id="rId8"/>
              </a:rPr>
              <a:t>VORuby</a:t>
            </a:r>
            <a:endParaRPr lang="en-US" altLang="ja-JP" sz="3200" dirty="0" smtClean="0"/>
          </a:p>
          <a:p>
            <a:pPr marL="1080000" lvl="1" indent="-360000">
              <a:buNone/>
            </a:pPr>
            <a:r>
              <a:rPr lang="en-US" altLang="ja-JP" sz="2600" dirty="0" smtClean="0"/>
              <a:t>RUBY language libraries for using VO Services </a:t>
            </a:r>
            <a:endParaRPr kumimoji="1" lang="ja-JP" altLang="en-US" sz="3000" dirty="0"/>
          </a:p>
        </p:txBody>
      </p:sp>
      <p:sp>
        <p:nvSpPr>
          <p:cNvPr id="4" name="正方形/長方形 3"/>
          <p:cNvSpPr/>
          <p:nvPr/>
        </p:nvSpPr>
        <p:spPr>
          <a:xfrm>
            <a:off x="1259632" y="648866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hlinkClick r:id="rId9"/>
              </a:rPr>
              <a:t>http://www.ivoa.net/cgi-bin/twiki/bin/view/IVOA/IvoaApplications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59247"/>
            <a:ext cx="7315200" cy="1154097"/>
          </a:xfrm>
        </p:spPr>
        <p:txBody>
          <a:bodyPr/>
          <a:lstStyle/>
          <a:p>
            <a:r>
              <a:rPr lang="ja-JP" altLang="en-US" dirty="0" smtClean="0"/>
              <a:t>獲得目標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12568"/>
          </a:xfrm>
        </p:spPr>
        <p:txBody>
          <a:bodyPr>
            <a:normAutofit fontScale="92500" lnSpcReduction="10000"/>
          </a:bodyPr>
          <a:lstStyle/>
          <a:p>
            <a:pPr marL="180000" indent="-360000"/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JVO </a:t>
            </a: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データ検索言語 </a:t>
            </a:r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(JVOQL) </a:t>
            </a: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の使い方</a:t>
            </a:r>
            <a:endParaRPr lang="en-US" altLang="ja-JP" sz="3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パラメータを変えながら何度も検索するのに便利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indent="-360000">
              <a:spcBef>
                <a:spcPts val="1800"/>
              </a:spcBef>
            </a:pPr>
            <a:r>
              <a:rPr lang="en-US" altLang="ja-JP" sz="32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</a:t>
            </a:r>
            <a:r>
              <a:rPr kumimoji="1" lang="en-US" altLang="ja-JP" sz="32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</a:t>
            </a:r>
            <a:r>
              <a:rPr kumimoji="1" lang="en-US" altLang="ja-JP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client </a:t>
            </a:r>
            <a:r>
              <a:rPr kumimoji="1"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によるデータ検索方法</a:t>
            </a:r>
            <a:endParaRPr kumimoji="1" lang="en-US" altLang="ja-JP" sz="3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JVO 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ポータルの検索機能をコマンドラインから利用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indent="-360000">
              <a:spcBef>
                <a:spcPts val="1800"/>
              </a:spcBef>
            </a:pP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シェルスクリプト </a:t>
            </a:r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(bash) </a:t>
            </a: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の書き方</a:t>
            </a:r>
            <a:endParaRPr lang="en-US" altLang="ja-JP" sz="3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lang="en-US" altLang="ja-JP" sz="24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jc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client 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による 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JVOQL 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検索の自動化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indent="-360000">
              <a:spcBef>
                <a:spcPts val="1800"/>
              </a:spcBef>
            </a:pPr>
            <a:r>
              <a:rPr kumimoji="1" lang="en-US" altLang="ja-JP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ROOT </a:t>
            </a:r>
            <a:r>
              <a:rPr kumimoji="1"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によるプロット、フィッティング</a:t>
            </a:r>
            <a:endParaRPr kumimoji="1" lang="en-US" altLang="ja-JP" sz="3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大量のデータを扱ううえで、データの可視化は重要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ROOT 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はコマンドラインからプロット・フィッティングが可能。しかもフリーウエアである。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使い方がちょっと覚えにくい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44624"/>
            <a:ext cx="7315200" cy="1154097"/>
          </a:xfrm>
        </p:spPr>
        <p:txBody>
          <a:bodyPr/>
          <a:lstStyle/>
          <a:p>
            <a:r>
              <a:rPr kumimoji="1" lang="en-US" altLang="ja-JP" dirty="0" smtClean="0"/>
              <a:t>ROOT</a:t>
            </a:r>
            <a:r>
              <a:rPr kumimoji="1" lang="ja-JP" altLang="en-US" dirty="0" smtClean="0"/>
              <a:t>で描けるグラフ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33123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356992"/>
            <a:ext cx="2368136" cy="18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140968"/>
            <a:ext cx="3598698" cy="167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4173" y="3318536"/>
            <a:ext cx="280511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124744"/>
            <a:ext cx="2088232" cy="202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6583" y="4892000"/>
            <a:ext cx="3164210" cy="194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1124744"/>
            <a:ext cx="216824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正方形/長方形 12"/>
          <p:cNvSpPr/>
          <p:nvPr/>
        </p:nvSpPr>
        <p:spPr>
          <a:xfrm>
            <a:off x="6804248" y="6488668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http://root.cern.ch</a:t>
            </a:r>
            <a:endParaRPr lang="ja-JP" altLang="en-US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44586" y="5216843"/>
            <a:ext cx="1800200" cy="160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17079" y="5424778"/>
            <a:ext cx="368457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229299"/>
            <a:ext cx="1260648" cy="13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44624"/>
            <a:ext cx="7920880" cy="1154097"/>
          </a:xfrm>
        </p:spPr>
        <p:txBody>
          <a:bodyPr/>
          <a:lstStyle/>
          <a:p>
            <a:r>
              <a:rPr kumimoji="1" lang="ja-JP" altLang="en-US" dirty="0" smtClean="0"/>
              <a:t>研究テーマ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5184576"/>
          </a:xfrm>
        </p:spPr>
        <p:txBody>
          <a:bodyPr>
            <a:normAutofit lnSpcReduction="10000"/>
          </a:bodyPr>
          <a:lstStyle/>
          <a:p>
            <a:pPr marL="180000" indent="-360000"/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超巨大ブラックホール </a:t>
            </a:r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(&gt;10</a:t>
            </a:r>
            <a:r>
              <a:rPr lang="en-US" altLang="ja-JP" sz="3200" baseline="30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</a:t>
            </a:r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</a:t>
            </a:r>
            <a:r>
              <a:rPr lang="en-US" altLang="ja-JP" sz="3200" baseline="-25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 2"/>
              </a:rPr>
              <a:t></a:t>
            </a:r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</a:p>
          <a:p>
            <a:pPr marL="1080000" indent="-360000">
              <a:spcBef>
                <a:spcPts val="1200"/>
              </a:spcBef>
            </a:pP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ほぼすべての銀河の中心に存在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どのようにして形成されるのかは未解決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銀河の合体がブラックホール同士の合体を誘発？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indent="-360000">
              <a:spcBef>
                <a:spcPts val="1800"/>
              </a:spcBef>
            </a:pP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活動銀河中心核 </a:t>
            </a:r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(AGN)</a:t>
            </a:r>
          </a:p>
          <a:p>
            <a:pPr marL="1080000" lvl="1" indent="-360000">
              <a:spcBef>
                <a:spcPts val="1200"/>
              </a:spcBef>
            </a:pPr>
            <a:r>
              <a:rPr kumimoji="1"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銀河中心の超巨大ブラックホールへガス降着</a:t>
            </a:r>
            <a:endParaRPr kumimoji="1"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太陽系程の領域から銀河全体を上回る放射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kumimoji="1"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大量のガスが短時間でブラックホールに落ち込む必要</a:t>
            </a:r>
            <a:endParaRPr kumimoji="1"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銀河の合体のような激しい相互作用</a:t>
            </a:r>
            <a:endParaRPr kumimoji="1"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indent="-360000">
              <a:spcBef>
                <a:spcPts val="1800"/>
              </a:spcBef>
            </a:pPr>
            <a:r>
              <a:rPr kumimoji="1" lang="en-US" altLang="ja-JP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AGN </a:t>
            </a: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は銀河が密集した場所で発生？</a:t>
            </a:r>
            <a:endParaRPr lang="en-US" altLang="ja-JP" sz="3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2" indent="-360000">
              <a:spcBef>
                <a:spcPts val="1200"/>
              </a:spcBef>
            </a:pPr>
            <a:r>
              <a:rPr kumimoji="1"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AGN </a:t>
            </a:r>
            <a:r>
              <a:rPr kumimoji="1"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と銀河のクラスタリング解析</a:t>
            </a:r>
            <a:endParaRPr kumimoji="1" lang="ja-JP" altLang="en-US" sz="2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7315200" cy="1154097"/>
          </a:xfrm>
        </p:spPr>
        <p:txBody>
          <a:bodyPr/>
          <a:lstStyle/>
          <a:p>
            <a:r>
              <a:rPr kumimoji="1" lang="en-US" altLang="ja-JP" dirty="0" smtClean="0"/>
              <a:t>AGN </a:t>
            </a:r>
            <a:r>
              <a:rPr kumimoji="1" lang="ja-JP" altLang="en-US" dirty="0" smtClean="0"/>
              <a:t>と銀河の相互相関関数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464496"/>
          </a:xfrm>
        </p:spPr>
        <p:txBody>
          <a:bodyPr>
            <a:normAutofit/>
          </a:bodyPr>
          <a:lstStyle/>
          <a:p>
            <a:pPr marL="180000" indent="-360000"/>
            <a:r>
              <a:rPr lang="ja-JP" altLang="en-US" sz="3200" dirty="0" smtClean="0"/>
              <a:t>相関関数の定義</a:t>
            </a:r>
            <a:endParaRPr lang="en-US" altLang="ja-JP" sz="3200" dirty="0" smtClean="0"/>
          </a:p>
          <a:p>
            <a:pPr marL="1080000" lvl="1" indent="-360000"/>
            <a:r>
              <a:rPr lang="ja-JP" altLang="en-US" sz="3000" dirty="0" smtClean="0"/>
              <a:t>距離 </a:t>
            </a:r>
            <a:r>
              <a:rPr lang="en-US" altLang="ja-JP" sz="3000" dirty="0" smtClean="0"/>
              <a:t>r </a:t>
            </a:r>
            <a:r>
              <a:rPr lang="ja-JP" altLang="en-US" sz="3000" dirty="0" smtClean="0"/>
              <a:t>における銀河数密度の平均数密度に対する超過比</a:t>
            </a:r>
            <a:endParaRPr lang="en-US" altLang="ja-JP" sz="3000" dirty="0" smtClean="0"/>
          </a:p>
          <a:p>
            <a:pPr marL="1080000" lvl="1" indent="-360000"/>
            <a:endParaRPr lang="en-US" altLang="ja-JP" sz="3000" dirty="0" smtClean="0"/>
          </a:p>
          <a:p>
            <a:pPr marL="180000" indent="-360000"/>
            <a:r>
              <a:rPr lang="ja-JP" altLang="en-US" sz="3200" dirty="0" smtClean="0"/>
              <a:t>視線方向に積分した射影相関関数 </a:t>
            </a:r>
            <a:r>
              <a:rPr lang="en-US" altLang="ja-JP" sz="3200" dirty="0" smtClean="0"/>
              <a:t>: </a:t>
            </a:r>
            <a:r>
              <a:rPr lang="en-US" altLang="ja-JP" sz="3200" dirty="0" smtClean="0">
                <a:latin typeface="Symbol" pitchFamily="18" charset="2"/>
              </a:rPr>
              <a:t>w</a:t>
            </a:r>
            <a:r>
              <a:rPr lang="en-US" altLang="ja-JP" sz="3200" dirty="0" smtClean="0"/>
              <a:t>(</a:t>
            </a:r>
            <a:r>
              <a:rPr lang="en-US" altLang="ja-JP" sz="3200" dirty="0" err="1" smtClean="0"/>
              <a:t>r</a:t>
            </a:r>
            <a:r>
              <a:rPr lang="en-US" altLang="ja-JP" sz="3200" baseline="-25000" dirty="0" err="1" smtClean="0"/>
              <a:t>p</a:t>
            </a:r>
            <a:r>
              <a:rPr lang="en-US" altLang="ja-JP" sz="3200" dirty="0" smtClean="0"/>
              <a:t>)</a:t>
            </a:r>
          </a:p>
          <a:p>
            <a:pPr marL="1080000" lvl="1" indent="-360000"/>
            <a:r>
              <a:rPr lang="ja-JP" altLang="en-US" sz="3000" dirty="0" smtClean="0"/>
              <a:t>銀河の距離データはないので使わない</a:t>
            </a:r>
            <a:endParaRPr lang="en-US" altLang="ja-JP" sz="3000" dirty="0" smtClean="0"/>
          </a:p>
          <a:p>
            <a:pPr marL="1080000" lvl="1" indent="-360000"/>
            <a:r>
              <a:rPr lang="ja-JP" altLang="en-US" sz="3000" dirty="0" smtClean="0"/>
              <a:t>銀河の自己相関関数は</a:t>
            </a:r>
            <a:r>
              <a:rPr lang="ja-JP" altLang="en-US" sz="3000" dirty="0" err="1" smtClean="0"/>
              <a:t>べき</a:t>
            </a:r>
            <a:r>
              <a:rPr lang="ja-JP" altLang="en-US" sz="3000" dirty="0" smtClean="0"/>
              <a:t>関数</a:t>
            </a:r>
            <a:endParaRPr kumimoji="1" lang="ja-JP" altLang="en-US" sz="30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36912"/>
            <a:ext cx="1944216" cy="64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618199"/>
            <a:ext cx="2006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グループ化 16"/>
          <p:cNvGrpSpPr/>
          <p:nvPr/>
        </p:nvGrpSpPr>
        <p:grpSpPr>
          <a:xfrm>
            <a:off x="395424" y="5208754"/>
            <a:ext cx="8506161" cy="1685922"/>
            <a:chOff x="395424" y="5208754"/>
            <a:chExt cx="8506161" cy="168592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424" y="5208754"/>
              <a:ext cx="5514286" cy="857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5536" y="6210381"/>
              <a:ext cx="4571429" cy="647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73013" y="5280762"/>
              <a:ext cx="3228572" cy="676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円/楕円 12"/>
            <p:cNvSpPr/>
            <p:nvPr/>
          </p:nvSpPr>
          <p:spPr>
            <a:xfrm>
              <a:off x="3491880" y="6165304"/>
              <a:ext cx="962952" cy="43204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5148064" y="6525344"/>
              <a:ext cx="16561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LF</a:t>
              </a: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から求める</a:t>
              </a:r>
              <a:endPara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20" name="直線矢印コネクタ 19"/>
            <p:cNvCxnSpPr>
              <a:stCxn id="18" idx="1"/>
            </p:cNvCxnSpPr>
            <p:nvPr/>
          </p:nvCxnSpPr>
          <p:spPr>
            <a:xfrm flipH="1" flipV="1">
              <a:off x="4427984" y="6669360"/>
              <a:ext cx="720080" cy="4065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正方形/長方形 20"/>
            <p:cNvSpPr/>
            <p:nvPr/>
          </p:nvSpPr>
          <p:spPr>
            <a:xfrm>
              <a:off x="5292080" y="6165304"/>
              <a:ext cx="22322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Fitting </a:t>
              </a: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で求める</a:t>
              </a:r>
              <a:endPara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 flipH="1" flipV="1">
              <a:off x="4812738" y="6346391"/>
              <a:ext cx="504056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flipH="1" flipV="1">
              <a:off x="6588224" y="5589240"/>
              <a:ext cx="144016" cy="57606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正方形/長方形 25"/>
            <p:cNvSpPr/>
            <p:nvPr/>
          </p:nvSpPr>
          <p:spPr>
            <a:xfrm>
              <a:off x="7380312" y="6165304"/>
              <a:ext cx="14401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1.8</a:t>
              </a: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に固定</a:t>
              </a:r>
              <a:endPara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27" name="直線矢印コネクタ 26"/>
            <p:cNvCxnSpPr/>
            <p:nvPr/>
          </p:nvCxnSpPr>
          <p:spPr>
            <a:xfrm flipH="1" flipV="1">
              <a:off x="6876256" y="5517232"/>
              <a:ext cx="576064" cy="72008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992888" cy="1080120"/>
          </a:xfrm>
        </p:spPr>
        <p:txBody>
          <a:bodyPr/>
          <a:lstStyle/>
          <a:p>
            <a:r>
              <a:rPr kumimoji="1" lang="ja-JP" altLang="en-US" dirty="0" smtClean="0"/>
              <a:t>先行研究のまとめ</a:t>
            </a:r>
            <a:endParaRPr kumimoji="1" lang="ja-JP" altLang="en-US" dirty="0"/>
          </a:p>
        </p:txBody>
      </p:sp>
      <p:pic>
        <p:nvPicPr>
          <p:cNvPr id="4" name="コンテンツ プレースホルダ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6978" cy="5256584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42655"/>
            <a:ext cx="7315200" cy="1154097"/>
          </a:xfrm>
        </p:spPr>
        <p:txBody>
          <a:bodyPr/>
          <a:lstStyle/>
          <a:p>
            <a:r>
              <a:rPr kumimoji="1" lang="ja-JP" altLang="en-US" dirty="0" smtClean="0"/>
              <a:t>本課題で利用するデータ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484784"/>
            <a:ext cx="9036496" cy="4968552"/>
          </a:xfrm>
        </p:spPr>
        <p:txBody>
          <a:bodyPr>
            <a:normAutofit/>
          </a:bodyPr>
          <a:lstStyle/>
          <a:p>
            <a:pPr marL="180000" indent="-360000"/>
            <a:r>
              <a:rPr kumimoji="1" lang="en-US" altLang="ja-JP" sz="2800" dirty="0" err="1" smtClean="0"/>
              <a:t>Veron-Cetty</a:t>
            </a:r>
            <a:r>
              <a:rPr kumimoji="1" lang="en-US" altLang="ja-JP" sz="2800" dirty="0" smtClean="0"/>
              <a:t> and </a:t>
            </a:r>
            <a:r>
              <a:rPr kumimoji="1" lang="en-US" altLang="ja-JP" sz="2800" dirty="0" err="1" smtClean="0"/>
              <a:t>Veron</a:t>
            </a:r>
            <a:r>
              <a:rPr kumimoji="1" lang="en-US" altLang="ja-JP" sz="2800" dirty="0" smtClean="0"/>
              <a:t> AGN/QSO catalog  (Ed.13)</a:t>
            </a:r>
          </a:p>
          <a:p>
            <a:pPr marL="1080000" lvl="1" indent="-360000">
              <a:spcBef>
                <a:spcPts val="1200"/>
              </a:spcBef>
            </a:pPr>
            <a:r>
              <a:rPr lang="en-US" altLang="ja-JP" sz="2600" dirty="0"/>
              <a:t>i</a:t>
            </a:r>
            <a:r>
              <a:rPr lang="en-US" altLang="ja-JP" sz="2600" dirty="0" smtClean="0"/>
              <a:t>vo://jvo/agn</a:t>
            </a:r>
            <a:endParaRPr kumimoji="1" lang="en-US" altLang="ja-JP" sz="2600" dirty="0" smtClean="0"/>
          </a:p>
          <a:p>
            <a:pPr marL="180000" indent="-360000">
              <a:spcBef>
                <a:spcPts val="1800"/>
              </a:spcBef>
            </a:pPr>
            <a:r>
              <a:rPr lang="en-US" altLang="ja-JP" sz="2800" dirty="0" smtClean="0"/>
              <a:t>UKIDSS DR8 </a:t>
            </a:r>
            <a:r>
              <a:rPr lang="ja-JP" altLang="en-US" sz="2800" dirty="0" smtClean="0"/>
              <a:t>カタログ </a:t>
            </a:r>
            <a:r>
              <a:rPr lang="en-US" altLang="ja-JP" sz="2800" dirty="0" smtClean="0"/>
              <a:t>(LAS </a:t>
            </a:r>
            <a:r>
              <a:rPr lang="ja-JP" altLang="en-US" sz="2800" dirty="0" smtClean="0"/>
              <a:t>サーベイ</a:t>
            </a:r>
            <a:r>
              <a:rPr lang="en-US" altLang="ja-JP" sz="2800" dirty="0" smtClean="0"/>
              <a:t>)</a:t>
            </a:r>
          </a:p>
          <a:p>
            <a:pPr marL="1080000" lvl="1" indent="-360000">
              <a:spcBef>
                <a:spcPts val="1200"/>
              </a:spcBef>
            </a:pPr>
            <a:r>
              <a:rPr lang="en-US" altLang="ja-JP" sz="2600" dirty="0"/>
              <a:t>i</a:t>
            </a:r>
            <a:r>
              <a:rPr lang="en-US" altLang="ja-JP" sz="2600" dirty="0" smtClean="0"/>
              <a:t>vo://jvo/ukidss</a:t>
            </a:r>
          </a:p>
          <a:p>
            <a:pPr marL="180000" indent="-360000">
              <a:spcBef>
                <a:spcPts val="1800"/>
              </a:spcBef>
            </a:pPr>
            <a:r>
              <a:rPr kumimoji="1" lang="en-US" altLang="ja-JP" sz="2800" dirty="0" smtClean="0"/>
              <a:t>JVO </a:t>
            </a:r>
            <a:r>
              <a:rPr lang="ja-JP" altLang="en-US" sz="2800" dirty="0" smtClean="0"/>
              <a:t>のデータサービスを利用する</a:t>
            </a:r>
            <a:endParaRPr lang="en-US" altLang="ja-JP" sz="2800" dirty="0" smtClean="0"/>
          </a:p>
          <a:p>
            <a:pPr marL="1080000" lvl="1" indent="-360000">
              <a:spcBef>
                <a:spcPts val="1200"/>
              </a:spcBef>
            </a:pPr>
            <a:r>
              <a:rPr kumimoji="1" lang="ja-JP" altLang="en-US" sz="2600" dirty="0" smtClean="0"/>
              <a:t>テーブルアップロード機能があり、 </a:t>
            </a:r>
            <a:r>
              <a:rPr lang="en-US" altLang="ja-JP" sz="2600" dirty="0" smtClean="0"/>
              <a:t>AGN </a:t>
            </a:r>
            <a:r>
              <a:rPr lang="ja-JP" altLang="en-US" sz="2600" dirty="0" smtClean="0"/>
              <a:t>カタログと </a:t>
            </a:r>
            <a:r>
              <a:rPr lang="en-US" altLang="ja-JP" sz="2600" dirty="0" smtClean="0"/>
              <a:t>UKIDSS </a:t>
            </a:r>
            <a:r>
              <a:rPr lang="ja-JP" altLang="en-US" sz="2600" dirty="0" smtClean="0"/>
              <a:t>のカタログとのクロスマッチ検索が可能</a:t>
            </a:r>
            <a:endParaRPr lang="en-US" altLang="ja-JP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パースペクティブ">
  <a:themeElements>
    <a:clrScheme name="ユーザー定義 6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B4B4EA"/>
      </a:hlink>
      <a:folHlink>
        <a:srgbClr val="7B8EB8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パースペ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6688</TotalTime>
  <Words>1117</Words>
  <Application>Microsoft Office PowerPoint</Application>
  <PresentationFormat>画面に合わせる (4:3)</PresentationFormat>
  <Paragraphs>159</Paragraphs>
  <Slides>20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0" baseType="lpstr">
      <vt:lpstr>Arial</vt:lpstr>
      <vt:lpstr>ＭＳ Ｐゴシック</vt:lpstr>
      <vt:lpstr>Consolas</vt:lpstr>
      <vt:lpstr>Miriam Fixed</vt:lpstr>
      <vt:lpstr>Wingdings</vt:lpstr>
      <vt:lpstr>Wingdings 2</vt:lpstr>
      <vt:lpstr>Calibri</vt:lpstr>
      <vt:lpstr>メイリオ</vt:lpstr>
      <vt:lpstr>Symbol</vt:lpstr>
      <vt:lpstr>パースペクティブ</vt:lpstr>
      <vt:lpstr>VO2015 (如月) 講習会 AGNと銀河のクラスタリング解析</vt:lpstr>
      <vt:lpstr>本課題の目的</vt:lpstr>
      <vt:lpstr>プログラミング向け VO ツール</vt:lpstr>
      <vt:lpstr>獲得目標</vt:lpstr>
      <vt:lpstr>ROOTで描けるグラフ</vt:lpstr>
      <vt:lpstr>研究テーマ</vt:lpstr>
      <vt:lpstr>AGN と銀河の相互相関関数</vt:lpstr>
      <vt:lpstr>先行研究のまとめ</vt:lpstr>
      <vt:lpstr>本課題で利用するデータ</vt:lpstr>
      <vt:lpstr>ソフトウエアのインストール</vt:lpstr>
      <vt:lpstr>環境設定とサンプルファイル</vt:lpstr>
      <vt:lpstr>ｊc client の使い方</vt:lpstr>
      <vt:lpstr>実習方法</vt:lpstr>
      <vt:lpstr>課題１ (AGNと銀河データを取得)</vt:lpstr>
      <vt:lpstr>課題1 (続き)</vt:lpstr>
      <vt:lpstr>課題２ (データ欠損がないかを確認)</vt:lpstr>
      <vt:lpstr>課題2 (続き)</vt:lpstr>
      <vt:lpstr>課題３ (AGN毎に銀河分布を計算する）</vt:lpstr>
      <vt:lpstr>課題４　（平均化された銀河分布を求める）</vt:lpstr>
      <vt:lpstr>課題5　（相関距離を求める）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 Virtual Observatory (JVO) の研究開発 2011年度全体進捗</dc:title>
  <dc:creator>Windows ユーザー</dc:creator>
  <cp:lastModifiedBy>Yuji Shirasaki</cp:lastModifiedBy>
  <cp:revision>109</cp:revision>
  <dcterms:created xsi:type="dcterms:W3CDTF">2012-03-15T05:37:29Z</dcterms:created>
  <dcterms:modified xsi:type="dcterms:W3CDTF">2015-02-25T05:11:30Z</dcterms:modified>
</cp:coreProperties>
</file>