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72" r:id="rId1"/>
  </p:sldMasterIdLst>
  <p:notesMasterIdLst>
    <p:notesMasterId r:id="rId35"/>
  </p:notesMasterIdLst>
  <p:handoutMasterIdLst>
    <p:handoutMasterId r:id="rId36"/>
  </p:handoutMasterIdLst>
  <p:sldIdLst>
    <p:sldId id="256" r:id="rId2"/>
    <p:sldId id="328" r:id="rId3"/>
    <p:sldId id="330" r:id="rId4"/>
    <p:sldId id="288" r:id="rId5"/>
    <p:sldId id="331" r:id="rId6"/>
    <p:sldId id="295" r:id="rId7"/>
    <p:sldId id="260" r:id="rId8"/>
    <p:sldId id="261" r:id="rId9"/>
    <p:sldId id="298" r:id="rId10"/>
    <p:sldId id="305" r:id="rId11"/>
    <p:sldId id="306" r:id="rId12"/>
    <p:sldId id="335" r:id="rId13"/>
    <p:sldId id="270" r:id="rId14"/>
    <p:sldId id="297" r:id="rId15"/>
    <p:sldId id="354" r:id="rId16"/>
    <p:sldId id="302" r:id="rId17"/>
    <p:sldId id="313" r:id="rId18"/>
    <p:sldId id="350" r:id="rId19"/>
    <p:sldId id="348" r:id="rId20"/>
    <p:sldId id="351" r:id="rId21"/>
    <p:sldId id="352" r:id="rId22"/>
    <p:sldId id="353" r:id="rId23"/>
    <p:sldId id="341" r:id="rId24"/>
    <p:sldId id="273" r:id="rId25"/>
    <p:sldId id="312" r:id="rId26"/>
    <p:sldId id="311" r:id="rId27"/>
    <p:sldId id="336" r:id="rId28"/>
    <p:sldId id="357" r:id="rId29"/>
    <p:sldId id="360" r:id="rId30"/>
    <p:sldId id="358" r:id="rId31"/>
    <p:sldId id="337" r:id="rId32"/>
    <p:sldId id="339" r:id="rId33"/>
    <p:sldId id="344" r:id="rId34"/>
  </p:sldIdLst>
  <p:sldSz cx="9144000" cy="6858000" type="screen4x3"/>
  <p:notesSz cx="9866313" cy="6735763"/>
  <p:embeddedFontLst>
    <p:embeddedFont>
      <p:font typeface="メイリオ" pitchFamily="50" charset="-128"/>
      <p:regular r:id="rId37"/>
      <p:bold r:id="rId38"/>
      <p:italic r:id="rId39"/>
      <p:boldItalic r:id="rId40"/>
    </p:embeddedFont>
    <p:embeddedFont>
      <p:font typeface="Wingdings 2" pitchFamily="18" charset="2"/>
      <p:regular r:id="rId41"/>
    </p:embeddedFont>
    <p:embeddedFont>
      <p:font typeface="HGｺﾞｼｯｸM" pitchFamily="49" charset="-128"/>
      <p:regular r:id="rId42"/>
    </p:embeddedFont>
    <p:embeddedFont>
      <p:font typeface="微軟正黑體" pitchFamily="34" charset="-120"/>
      <p:regular r:id="rId43"/>
      <p:bold r:id="rId44"/>
    </p:embeddedFont>
    <p:embeddedFont>
      <p:font typeface="Calibri" pitchFamily="34" charset="0"/>
      <p:regular r:id="rId45"/>
      <p:bold r:id="rId46"/>
      <p:italic r:id="rId47"/>
      <p:boldItalic r:id="rId48"/>
    </p:embeddedFont>
    <p:embeddedFont>
      <p:font typeface="Comic Sans MS" pitchFamily="66" charset="0"/>
      <p:regular r:id="rId49"/>
      <p:bold r:id="rId50"/>
    </p:embeddedFont>
    <p:embeddedFont>
      <p:font typeface="HGPｺﾞｼｯｸM" pitchFamily="50" charset="-128"/>
      <p:regular r:id="rId51"/>
    </p:embeddedFont>
    <p:embeddedFont>
      <p:font typeface="Consolas" pitchFamily="49" charset="0"/>
      <p:regular r:id="rId52"/>
      <p:bold r:id="rId53"/>
      <p:italic r:id="rId54"/>
      <p:boldItalic r:id="rId55"/>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7480"/>
    <a:srgbClr val="083A29"/>
    <a:srgbClr val="FBCAC9"/>
    <a:srgbClr val="FF818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46" autoAdjust="0"/>
    <p:restoredTop sz="97743" autoAdjust="0"/>
  </p:normalViewPr>
  <p:slideViewPr>
    <p:cSldViewPr>
      <p:cViewPr>
        <p:scale>
          <a:sx n="100" d="100"/>
          <a:sy n="100" d="100"/>
        </p:scale>
        <p:origin x="-72" y="-72"/>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54"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49" Type="http://schemas.openxmlformats.org/officeDocument/2006/relationships/font" Target="fonts/font13.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1"/>
            <a:ext cx="4275508" cy="336788"/>
          </a:xfrm>
          <a:prstGeom prst="rect">
            <a:avLst/>
          </a:prstGeom>
        </p:spPr>
        <p:txBody>
          <a:bodyPr vert="horz" lIns="90754" tIns="45377" rIns="90754" bIns="45377"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5589229" y="1"/>
            <a:ext cx="4275508" cy="336788"/>
          </a:xfrm>
          <a:prstGeom prst="rect">
            <a:avLst/>
          </a:prstGeom>
        </p:spPr>
        <p:txBody>
          <a:bodyPr vert="horz" lIns="90754" tIns="45377" rIns="90754" bIns="45377" rtlCol="0"/>
          <a:lstStyle>
            <a:lvl1pPr algn="r">
              <a:defRPr sz="1200"/>
            </a:lvl1pPr>
          </a:lstStyle>
          <a:p>
            <a:fld id="{EFBFCD8D-DD42-4766-9F31-91601037620A}" type="datetimeFigureOut">
              <a:rPr kumimoji="1" lang="ja-JP" altLang="en-US" smtClean="0"/>
              <a:pPr/>
              <a:t>2014/1/26</a:t>
            </a:fld>
            <a:endParaRPr kumimoji="1" lang="ja-JP" altLang="en-US"/>
          </a:p>
        </p:txBody>
      </p:sp>
      <p:sp>
        <p:nvSpPr>
          <p:cNvPr id="4" name="フッター プレースホルダ 3"/>
          <p:cNvSpPr>
            <a:spLocks noGrp="1"/>
          </p:cNvSpPr>
          <p:nvPr>
            <p:ph type="ftr" sz="quarter" idx="2"/>
          </p:nvPr>
        </p:nvSpPr>
        <p:spPr>
          <a:xfrm>
            <a:off x="0" y="6397402"/>
            <a:ext cx="4275508" cy="336788"/>
          </a:xfrm>
          <a:prstGeom prst="rect">
            <a:avLst/>
          </a:prstGeom>
        </p:spPr>
        <p:txBody>
          <a:bodyPr vert="horz" lIns="90754" tIns="45377" rIns="90754" bIns="45377"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5589229" y="6397402"/>
            <a:ext cx="4275508" cy="336788"/>
          </a:xfrm>
          <a:prstGeom prst="rect">
            <a:avLst/>
          </a:prstGeom>
        </p:spPr>
        <p:txBody>
          <a:bodyPr vert="horz" lIns="90754" tIns="45377" rIns="90754" bIns="45377" rtlCol="0" anchor="b"/>
          <a:lstStyle>
            <a:lvl1pPr algn="r">
              <a:defRPr sz="1200"/>
            </a:lvl1pPr>
          </a:lstStyle>
          <a:p>
            <a:fld id="{16CE3EB0-B7FE-486D-92C6-DE4F2EC8926E}" type="slidenum">
              <a:rPr kumimoji="1" lang="ja-JP" altLang="en-US" smtClean="0"/>
              <a:pPr/>
              <a:t>&lt;#&gt;</a:t>
            </a:fld>
            <a:endParaRPr kumimoji="1" lang="ja-JP" altLang="en-US"/>
          </a:p>
        </p:txBody>
      </p:sp>
    </p:spTree>
    <p:extLst>
      <p:ext uri="{BB962C8B-B14F-4D97-AF65-F5344CB8AC3E}">
        <p14:creationId xmlns:p14="http://schemas.microsoft.com/office/powerpoint/2010/main" xmlns="" val="1924428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1"/>
            <a:ext cx="4275403" cy="336788"/>
          </a:xfrm>
          <a:prstGeom prst="rect">
            <a:avLst/>
          </a:prstGeom>
        </p:spPr>
        <p:txBody>
          <a:bodyPr vert="horz" lIns="90754" tIns="45377" rIns="90754" bIns="45377" rtlCol="0"/>
          <a:lstStyle>
            <a:lvl1pPr algn="l">
              <a:defRPr sz="1200"/>
            </a:lvl1pPr>
          </a:lstStyle>
          <a:p>
            <a:endParaRPr kumimoji="1" lang="ja-JP" altLang="en-US"/>
          </a:p>
        </p:txBody>
      </p:sp>
      <p:sp>
        <p:nvSpPr>
          <p:cNvPr id="3" name="日付プレースホルダ 2"/>
          <p:cNvSpPr>
            <a:spLocks noGrp="1"/>
          </p:cNvSpPr>
          <p:nvPr>
            <p:ph type="dt" idx="1"/>
          </p:nvPr>
        </p:nvSpPr>
        <p:spPr>
          <a:xfrm>
            <a:off x="5588628" y="1"/>
            <a:ext cx="4275403" cy="336788"/>
          </a:xfrm>
          <a:prstGeom prst="rect">
            <a:avLst/>
          </a:prstGeom>
        </p:spPr>
        <p:txBody>
          <a:bodyPr vert="horz" lIns="90754" tIns="45377" rIns="90754" bIns="45377" rtlCol="0"/>
          <a:lstStyle>
            <a:lvl1pPr algn="r">
              <a:defRPr sz="1200"/>
            </a:lvl1pPr>
          </a:lstStyle>
          <a:p>
            <a:fld id="{8DC662A6-DB12-40E3-9E2D-6A8B787812B0}" type="datetimeFigureOut">
              <a:rPr kumimoji="1" lang="ja-JP" altLang="en-US" smtClean="0"/>
              <a:pPr/>
              <a:t>2014/1/26</a:t>
            </a:fld>
            <a:endParaRPr kumimoji="1" lang="ja-JP" altLang="en-US"/>
          </a:p>
        </p:txBody>
      </p:sp>
      <p:sp>
        <p:nvSpPr>
          <p:cNvPr id="4" name="スライド イメージ プレースホルダ 3"/>
          <p:cNvSpPr>
            <a:spLocks noGrp="1" noRot="1" noChangeAspect="1"/>
          </p:cNvSpPr>
          <p:nvPr>
            <p:ph type="sldImg" idx="2"/>
          </p:nvPr>
        </p:nvSpPr>
        <p:spPr>
          <a:xfrm>
            <a:off x="3249613" y="504825"/>
            <a:ext cx="3367087" cy="2525713"/>
          </a:xfrm>
          <a:prstGeom prst="rect">
            <a:avLst/>
          </a:prstGeom>
          <a:noFill/>
          <a:ln w="12700">
            <a:solidFill>
              <a:prstClr val="black"/>
            </a:solidFill>
          </a:ln>
        </p:spPr>
        <p:txBody>
          <a:bodyPr vert="horz" lIns="90754" tIns="45377" rIns="90754" bIns="45377" rtlCol="0" anchor="ctr"/>
          <a:lstStyle/>
          <a:p>
            <a:endParaRPr lang="ja-JP" altLang="en-US"/>
          </a:p>
        </p:txBody>
      </p:sp>
      <p:sp>
        <p:nvSpPr>
          <p:cNvPr id="5" name="ノート プレースホルダ 4"/>
          <p:cNvSpPr>
            <a:spLocks noGrp="1"/>
          </p:cNvSpPr>
          <p:nvPr>
            <p:ph type="body" sz="quarter" idx="3"/>
          </p:nvPr>
        </p:nvSpPr>
        <p:spPr>
          <a:xfrm>
            <a:off x="986632" y="3199489"/>
            <a:ext cx="7893050" cy="3031093"/>
          </a:xfrm>
          <a:prstGeom prst="rect">
            <a:avLst/>
          </a:prstGeom>
        </p:spPr>
        <p:txBody>
          <a:bodyPr vert="horz" lIns="90754" tIns="45377" rIns="90754" bIns="45377"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6397807"/>
            <a:ext cx="4275403" cy="336788"/>
          </a:xfrm>
          <a:prstGeom prst="rect">
            <a:avLst/>
          </a:prstGeom>
        </p:spPr>
        <p:txBody>
          <a:bodyPr vert="horz" lIns="90754" tIns="45377" rIns="90754" bIns="45377"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5588628" y="6397807"/>
            <a:ext cx="4275403" cy="336788"/>
          </a:xfrm>
          <a:prstGeom prst="rect">
            <a:avLst/>
          </a:prstGeom>
        </p:spPr>
        <p:txBody>
          <a:bodyPr vert="horz" lIns="90754" tIns="45377" rIns="90754" bIns="45377" rtlCol="0" anchor="b"/>
          <a:lstStyle>
            <a:lvl1pPr algn="r">
              <a:defRPr sz="1200"/>
            </a:lvl1pPr>
          </a:lstStyle>
          <a:p>
            <a:fld id="{E8561E48-3660-4D0F-B46C-36AC50DD8DDD}" type="slidenum">
              <a:rPr kumimoji="1" lang="ja-JP" altLang="en-US" smtClean="0"/>
              <a:pPr/>
              <a:t>&lt;#&gt;</a:t>
            </a:fld>
            <a:endParaRPr kumimoji="1" lang="ja-JP" altLang="en-US"/>
          </a:p>
        </p:txBody>
      </p:sp>
    </p:spTree>
    <p:extLst>
      <p:ext uri="{BB962C8B-B14F-4D97-AF65-F5344CB8AC3E}">
        <p14:creationId xmlns:p14="http://schemas.microsoft.com/office/powerpoint/2010/main" xmlns="" val="166276744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89D996CA-9751-42E9-8DA8-106831623FC2}" type="slidenum">
              <a:rPr lang="en-US" altLang="ja-JP" smtClean="0"/>
              <a:pPr>
                <a:defRPr/>
              </a:pPr>
              <a:t>17</a:t>
            </a:fld>
            <a:endParaRPr lang="en-US" altLang="ja-JP"/>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DA2345C-D7E5-432D-B165-9E1E85A879E3}" type="slidenum">
              <a:rPr kumimoji="1" lang="ja-JP" altLang="en-US" smtClean="0"/>
              <a:pPr/>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DA2345C-D7E5-432D-B165-9E1E85A879E3}" type="slidenum">
              <a:rPr kumimoji="1" lang="ja-JP" altLang="en-US" smtClean="0"/>
              <a:pPr/>
              <a:t>21</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22</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23</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DA2345C-D7E5-432D-B165-9E1E85A879E3}" type="slidenum">
              <a:rPr kumimoji="1" lang="ja-JP" altLang="en-US" smtClean="0"/>
              <a:pPr/>
              <a:t>24</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89D996CA-9751-42E9-8DA8-106831623FC2}" type="slidenum">
              <a:rPr lang="en-US" altLang="ja-JP" smtClean="0"/>
              <a:pPr>
                <a:defRPr/>
              </a:pPr>
              <a:t>25</a:t>
            </a:fld>
            <a:endParaRPr lang="en-US" altLang="ja-JP"/>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89D996CA-9751-42E9-8DA8-106831623FC2}" type="slidenum">
              <a:rPr lang="en-US" altLang="ja-JP" smtClean="0"/>
              <a:pPr>
                <a:defRPr/>
              </a:pPr>
              <a:t>26</a:t>
            </a:fld>
            <a:endParaRPr lang="en-US" altLang="ja-JP"/>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27</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28</a:t>
            </a:fld>
            <a:endParaRPr kumimoji="1"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DA2345C-D7E5-432D-B165-9E1E85A879E3}" type="slidenum">
              <a:rPr kumimoji="1" lang="ja-JP" altLang="en-US" smtClean="0"/>
              <a:pPr/>
              <a:t>29</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3</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DA2345C-D7E5-432D-B165-9E1E85A879E3}" type="slidenum">
              <a:rPr kumimoji="1" lang="ja-JP" altLang="en-US" smtClean="0"/>
              <a:pPr/>
              <a:t>30</a:t>
            </a:fld>
            <a:endParaRPr kumimoji="1"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31</a:t>
            </a:fld>
            <a:endParaRPr kumimoji="1"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DA2345C-D7E5-432D-B165-9E1E85A879E3}" type="slidenum">
              <a:rPr kumimoji="1" lang="ja-JP" altLang="en-US" smtClean="0"/>
              <a:pPr/>
              <a:t>32</a:t>
            </a:fld>
            <a:endParaRPr kumimoji="1"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33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http://ja.wikipedia.org/wiki"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2">
        <a:schemeClr val="bg2"/>
      </p:bgRef>
    </p:bg>
    <p:spTree>
      <p:nvGrpSpPr>
        <p:cNvPr id="1" name=""/>
        <p:cNvGrpSpPr/>
        <p:nvPr/>
      </p:nvGrpSpPr>
      <p:grpSpPr>
        <a:xfrm>
          <a:off x="0" y="0"/>
          <a:ext cx="0" cy="0"/>
          <a:chOff x="0" y="0"/>
          <a:chExt cx="0" cy="0"/>
        </a:xfrm>
      </p:grpSpPr>
      <p:sp>
        <p:nvSpPr>
          <p:cNvPr id="7" name="フリーフォーム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フリーフォーム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タイトル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ja-JP" altLang="en-US" smtClean="0"/>
              <a:t>マスタ タイトルの書式設定</a:t>
            </a:r>
            <a:endParaRPr kumimoji="0" lang="en-US"/>
          </a:p>
        </p:txBody>
      </p:sp>
      <p:sp>
        <p:nvSpPr>
          <p:cNvPr id="17" name="サブタイトル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30" name="日付プレースホルダ 29"/>
          <p:cNvSpPr>
            <a:spLocks noGrp="1"/>
          </p:cNvSpPr>
          <p:nvPr>
            <p:ph type="dt" sz="half" idx="10"/>
          </p:nvPr>
        </p:nvSpPr>
        <p:spPr/>
        <p:txBody>
          <a:bodyPr/>
          <a:lstStyle/>
          <a:p>
            <a:r>
              <a:rPr kumimoji="1" lang="en-US" altLang="ja-JP" smtClean="0"/>
              <a:t>2014/1/26</a:t>
            </a:r>
            <a:endParaRPr kumimoji="1" lang="ja-JP" altLang="en-US"/>
          </a:p>
        </p:txBody>
      </p:sp>
      <p:sp>
        <p:nvSpPr>
          <p:cNvPr id="19" name="フッター プレースホルダ 18"/>
          <p:cNvSpPr>
            <a:spLocks noGrp="1"/>
          </p:cNvSpPr>
          <p:nvPr>
            <p:ph type="ftr" sz="quarter" idx="11"/>
          </p:nvPr>
        </p:nvSpPr>
        <p:spPr/>
        <p:txBody>
          <a:bodyPr/>
          <a:lstStyle/>
          <a:p>
            <a:r>
              <a:rPr kumimoji="1" lang="en-US" altLang="zh-TW" smtClean="0"/>
              <a:t>VO</a:t>
            </a:r>
            <a:r>
              <a:rPr kumimoji="1" lang="zh-TW" altLang="en-US" smtClean="0"/>
              <a:t>講習会２０１４睦月</a:t>
            </a:r>
            <a:endParaRPr kumimoji="1" lang="ja-JP" altLang="en-US"/>
          </a:p>
        </p:txBody>
      </p:sp>
      <p:sp>
        <p:nvSpPr>
          <p:cNvPr id="27" name="スライド番号プレースホルダ 26"/>
          <p:cNvSpPr>
            <a:spLocks noGrp="1"/>
          </p:cNvSpPr>
          <p:nvPr>
            <p:ph type="sldNum" sz="quarter" idx="12"/>
          </p:nvPr>
        </p:nvSpPr>
        <p:spPr/>
        <p:txBody>
          <a:bodyPr/>
          <a:lstStyle/>
          <a:p>
            <a:fld id="{69D0420D-7E6B-4B7A-A1BC-5F5E3100B77F}" type="slidenum">
              <a:rPr kumimoji="1" lang="ja-JP" altLang="en-US" smtClean="0"/>
              <a:pPr/>
              <a:t>&lt;#&gt;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r>
              <a:rPr kumimoji="1" lang="en-US" altLang="ja-JP" smtClean="0"/>
              <a:t>2014/1/26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zh-TW" smtClean="0"/>
              <a:t>VO</a:t>
            </a:r>
            <a:r>
              <a:rPr kumimoji="1" lang="zh-TW" altLang="en-US" smtClean="0"/>
              <a:t>講習会２０１４睦月</a:t>
            </a:r>
            <a:endParaRPr kumimoji="1" lang="ja-JP" altLang="en-US"/>
          </a:p>
        </p:txBody>
      </p:sp>
      <p:sp>
        <p:nvSpPr>
          <p:cNvPr id="6" name="スライド番号プレースホルダ 5"/>
          <p:cNvSpPr>
            <a:spLocks noGrp="1"/>
          </p:cNvSpPr>
          <p:nvPr>
            <p:ph type="sldNum" sz="quarter" idx="12"/>
          </p:nvPr>
        </p:nvSpPr>
        <p:spPr/>
        <p:txBody>
          <a:bodyPr/>
          <a:lstStyle/>
          <a:p>
            <a:fld id="{69D0420D-7E6B-4B7A-A1BC-5F5E3100B77F}"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r>
              <a:rPr kumimoji="1" lang="en-US" altLang="ja-JP" smtClean="0"/>
              <a:t>2014/1/26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zh-TW" smtClean="0"/>
              <a:t>VO</a:t>
            </a:r>
            <a:r>
              <a:rPr kumimoji="1" lang="zh-TW" altLang="en-US" smtClean="0"/>
              <a:t>講習会２０１４睦月</a:t>
            </a:r>
            <a:endParaRPr kumimoji="1" lang="ja-JP" altLang="en-US"/>
          </a:p>
        </p:txBody>
      </p:sp>
      <p:sp>
        <p:nvSpPr>
          <p:cNvPr id="6" name="スライド番号プレースホルダ 5"/>
          <p:cNvSpPr>
            <a:spLocks noGrp="1"/>
          </p:cNvSpPr>
          <p:nvPr>
            <p:ph type="sldNum" sz="quarter" idx="12"/>
          </p:nvPr>
        </p:nvSpPr>
        <p:spPr/>
        <p:txBody>
          <a:bodyPr/>
          <a:lstStyle/>
          <a:p>
            <a:fld id="{69D0420D-7E6B-4B7A-A1BC-5F5E3100B77F}" type="slidenum">
              <a:rPr kumimoji="1" lang="ja-JP" altLang="en-US" smtClean="0"/>
              <a:pPr/>
              <a:t>&lt;#&gt;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pic>
        <p:nvPicPr>
          <p:cNvPr id="20" name="図 19" descr="spectrum.png"/>
          <p:cNvPicPr>
            <a:picLocks noChangeAspect="1"/>
          </p:cNvPicPr>
          <p:nvPr userDrawn="1"/>
        </p:nvPicPr>
        <p:blipFill>
          <a:blip r:embed="rId2" cstate="print"/>
          <a:stretch>
            <a:fillRect/>
          </a:stretch>
        </p:blipFill>
        <p:spPr>
          <a:xfrm>
            <a:off x="181090" y="1412776"/>
            <a:ext cx="8633249" cy="346443"/>
          </a:xfrm>
          <a:prstGeom prst="rect">
            <a:avLst/>
          </a:prstGeom>
        </p:spPr>
      </p:pic>
      <p:sp>
        <p:nvSpPr>
          <p:cNvPr id="2" name="タイトル 1"/>
          <p:cNvSpPr>
            <a:spLocks noGrp="1"/>
          </p:cNvSpPr>
          <p:nvPr>
            <p:ph type="title"/>
          </p:nvPr>
        </p:nvSpPr>
        <p:spPr>
          <a:xfrm>
            <a:off x="35496" y="-27384"/>
            <a:ext cx="7467600" cy="936104"/>
          </a:xfrm>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r>
              <a:rPr kumimoji="1" lang="en-US" altLang="ja-JP" smtClean="0"/>
              <a:t>2014/1/26</a:t>
            </a:r>
            <a:endParaRPr kumimoji="1" lang="ja-JP" altLang="en-US"/>
          </a:p>
        </p:txBody>
      </p:sp>
      <p:sp>
        <p:nvSpPr>
          <p:cNvPr id="4" name="フッター プレースホルダ 3"/>
          <p:cNvSpPr>
            <a:spLocks noGrp="1"/>
          </p:cNvSpPr>
          <p:nvPr>
            <p:ph type="ftr" sz="quarter" idx="11"/>
          </p:nvPr>
        </p:nvSpPr>
        <p:spPr/>
        <p:txBody>
          <a:bodyPr/>
          <a:lstStyle/>
          <a:p>
            <a:r>
              <a:rPr kumimoji="1" lang="en-US" altLang="zh-TW" smtClean="0"/>
              <a:t>VO</a:t>
            </a:r>
            <a:r>
              <a:rPr kumimoji="1" lang="zh-TW" altLang="en-US" smtClean="0"/>
              <a:t>講習会２０１４睦月</a:t>
            </a:r>
            <a:endParaRPr kumimoji="1" lang="ja-JP" altLang="en-US"/>
          </a:p>
        </p:txBody>
      </p:sp>
      <p:sp>
        <p:nvSpPr>
          <p:cNvPr id="5" name="スライド番号プレースホルダ 4"/>
          <p:cNvSpPr>
            <a:spLocks noGrp="1"/>
          </p:cNvSpPr>
          <p:nvPr>
            <p:ph type="sldNum" sz="quarter" idx="12"/>
          </p:nvPr>
        </p:nvSpPr>
        <p:spPr/>
        <p:txBody>
          <a:bodyPr/>
          <a:lstStyle/>
          <a:p>
            <a:fld id="{69D0420D-7E6B-4B7A-A1BC-5F5E3100B77F}" type="slidenum">
              <a:rPr kumimoji="1" lang="ja-JP" altLang="en-US" smtClean="0"/>
              <a:pPr/>
              <a:t>&lt;#&gt;</a:t>
            </a:fld>
            <a:endParaRPr kumimoji="1" lang="ja-JP" altLang="en-US"/>
          </a:p>
        </p:txBody>
      </p:sp>
      <p:sp>
        <p:nvSpPr>
          <p:cNvPr id="6" name="テキスト ボックス 5"/>
          <p:cNvSpPr txBox="1"/>
          <p:nvPr userDrawn="1"/>
        </p:nvSpPr>
        <p:spPr>
          <a:xfrm>
            <a:off x="755576" y="944724"/>
            <a:ext cx="1296144" cy="369332"/>
          </a:xfrm>
          <a:prstGeom prst="rect">
            <a:avLst/>
          </a:prstGeom>
          <a:noFill/>
        </p:spPr>
        <p:txBody>
          <a:bodyPr wrap="square" rtlCol="0">
            <a:spAutoFit/>
          </a:bodyPr>
          <a:lstStyle/>
          <a:p>
            <a:r>
              <a:rPr kumimoji="1" lang="ja-JP" altLang="en-US" dirty="0" smtClean="0"/>
              <a:t>ガンマ線</a:t>
            </a:r>
            <a:endParaRPr kumimoji="1" lang="ja-JP" altLang="en-US" dirty="0"/>
          </a:p>
        </p:txBody>
      </p:sp>
      <p:sp>
        <p:nvSpPr>
          <p:cNvPr id="7" name="テキスト ボックス 6"/>
          <p:cNvSpPr txBox="1"/>
          <p:nvPr userDrawn="1"/>
        </p:nvSpPr>
        <p:spPr>
          <a:xfrm>
            <a:off x="3059832" y="944724"/>
            <a:ext cx="936104" cy="369332"/>
          </a:xfrm>
          <a:prstGeom prst="rect">
            <a:avLst/>
          </a:prstGeom>
          <a:noFill/>
        </p:spPr>
        <p:txBody>
          <a:bodyPr wrap="square" rtlCol="0">
            <a:spAutoFit/>
          </a:bodyPr>
          <a:lstStyle/>
          <a:p>
            <a:r>
              <a:rPr kumimoji="1" lang="ja-JP" altLang="en-US" dirty="0" smtClean="0"/>
              <a:t>紫外線</a:t>
            </a:r>
            <a:endParaRPr kumimoji="1" lang="ja-JP" altLang="en-US" dirty="0"/>
          </a:p>
        </p:txBody>
      </p:sp>
      <p:sp>
        <p:nvSpPr>
          <p:cNvPr id="8" name="テキスト ボックス 7"/>
          <p:cNvSpPr txBox="1"/>
          <p:nvPr userDrawn="1"/>
        </p:nvSpPr>
        <p:spPr>
          <a:xfrm>
            <a:off x="4067944" y="944724"/>
            <a:ext cx="1008112" cy="369332"/>
          </a:xfrm>
          <a:prstGeom prst="rect">
            <a:avLst/>
          </a:prstGeom>
          <a:noFill/>
        </p:spPr>
        <p:txBody>
          <a:bodyPr wrap="square" rtlCol="0">
            <a:spAutoFit/>
          </a:bodyPr>
          <a:lstStyle/>
          <a:p>
            <a:pPr algn="ctr"/>
            <a:r>
              <a:rPr lang="ja-JP" altLang="en-US" dirty="0"/>
              <a:t>可視光</a:t>
            </a:r>
            <a:endParaRPr kumimoji="1" lang="ja-JP" altLang="en-US" dirty="0"/>
          </a:p>
        </p:txBody>
      </p:sp>
      <p:sp>
        <p:nvSpPr>
          <p:cNvPr id="9" name="テキスト ボックス 8"/>
          <p:cNvSpPr txBox="1"/>
          <p:nvPr userDrawn="1"/>
        </p:nvSpPr>
        <p:spPr>
          <a:xfrm>
            <a:off x="5364088" y="944724"/>
            <a:ext cx="1008112" cy="369332"/>
          </a:xfrm>
          <a:prstGeom prst="rect">
            <a:avLst/>
          </a:prstGeom>
          <a:noFill/>
        </p:spPr>
        <p:txBody>
          <a:bodyPr wrap="square" rtlCol="0">
            <a:spAutoFit/>
          </a:bodyPr>
          <a:lstStyle/>
          <a:p>
            <a:pPr algn="ctr"/>
            <a:r>
              <a:rPr kumimoji="1" lang="ja-JP" altLang="en-US" dirty="0" smtClean="0"/>
              <a:t>赤外線</a:t>
            </a:r>
            <a:endParaRPr kumimoji="1" lang="ja-JP" altLang="en-US" dirty="0"/>
          </a:p>
        </p:txBody>
      </p:sp>
      <p:sp>
        <p:nvSpPr>
          <p:cNvPr id="10" name="テキスト ボックス 9"/>
          <p:cNvSpPr txBox="1"/>
          <p:nvPr userDrawn="1"/>
        </p:nvSpPr>
        <p:spPr>
          <a:xfrm>
            <a:off x="6948264" y="944724"/>
            <a:ext cx="1008112" cy="369332"/>
          </a:xfrm>
          <a:prstGeom prst="rect">
            <a:avLst/>
          </a:prstGeom>
          <a:noFill/>
        </p:spPr>
        <p:txBody>
          <a:bodyPr wrap="square" rtlCol="0">
            <a:spAutoFit/>
          </a:bodyPr>
          <a:lstStyle/>
          <a:p>
            <a:pPr algn="ctr"/>
            <a:r>
              <a:rPr kumimoji="1" lang="ja-JP" altLang="en-US" dirty="0" smtClean="0"/>
              <a:t>電波</a:t>
            </a:r>
            <a:endParaRPr kumimoji="1" lang="ja-JP" altLang="en-US" dirty="0"/>
          </a:p>
        </p:txBody>
      </p:sp>
      <p:sp>
        <p:nvSpPr>
          <p:cNvPr id="11" name="テキスト ボックス 10"/>
          <p:cNvSpPr txBox="1"/>
          <p:nvPr userDrawn="1"/>
        </p:nvSpPr>
        <p:spPr>
          <a:xfrm>
            <a:off x="1907704" y="944724"/>
            <a:ext cx="936104" cy="369332"/>
          </a:xfrm>
          <a:prstGeom prst="rect">
            <a:avLst/>
          </a:prstGeom>
          <a:noFill/>
        </p:spPr>
        <p:txBody>
          <a:bodyPr wrap="square" rtlCol="0">
            <a:spAutoFit/>
          </a:bodyPr>
          <a:lstStyle/>
          <a:p>
            <a:pPr algn="ctr"/>
            <a:r>
              <a:rPr kumimoji="1" lang="en-US" altLang="ja-JP" dirty="0" smtClean="0"/>
              <a:t>X </a:t>
            </a:r>
            <a:r>
              <a:rPr kumimoji="1" lang="ja-JP" altLang="en-US" dirty="0" smtClean="0"/>
              <a:t>線</a:t>
            </a:r>
            <a:endParaRPr kumimoji="1" lang="ja-JP" altLang="en-US" dirty="0"/>
          </a:p>
        </p:txBody>
      </p:sp>
      <p:pic>
        <p:nvPicPr>
          <p:cNvPr id="12" name="Picture 2"/>
          <p:cNvPicPr>
            <a:picLocks noChangeAspect="1" noChangeArrowheads="1"/>
          </p:cNvPicPr>
          <p:nvPr userDrawn="1"/>
        </p:nvPicPr>
        <p:blipFill>
          <a:blip r:embed="rId3" cstate="print"/>
          <a:srcRect/>
          <a:stretch>
            <a:fillRect/>
          </a:stretch>
        </p:blipFill>
        <p:spPr bwMode="auto">
          <a:xfrm>
            <a:off x="1043608" y="1305469"/>
            <a:ext cx="435021" cy="576000"/>
          </a:xfrm>
          <a:prstGeom prst="rect">
            <a:avLst/>
          </a:prstGeom>
          <a:noFill/>
          <a:ln w="9525">
            <a:noFill/>
            <a:miter lim="800000"/>
            <a:headEnd/>
            <a:tailEnd/>
          </a:ln>
        </p:spPr>
      </p:pic>
      <p:pic>
        <p:nvPicPr>
          <p:cNvPr id="13" name="Picture 3"/>
          <p:cNvPicPr>
            <a:picLocks noChangeAspect="1" noChangeArrowheads="1"/>
          </p:cNvPicPr>
          <p:nvPr userDrawn="1"/>
        </p:nvPicPr>
        <p:blipFill>
          <a:blip r:embed="rId4" cstate="print"/>
          <a:srcRect/>
          <a:stretch>
            <a:fillRect/>
          </a:stretch>
        </p:blipFill>
        <p:spPr bwMode="auto">
          <a:xfrm>
            <a:off x="2195736" y="1304764"/>
            <a:ext cx="432048" cy="577410"/>
          </a:xfrm>
          <a:prstGeom prst="rect">
            <a:avLst/>
          </a:prstGeom>
          <a:noFill/>
          <a:ln w="9525">
            <a:noFill/>
            <a:miter lim="800000"/>
            <a:headEnd/>
            <a:tailEnd/>
          </a:ln>
        </p:spPr>
      </p:pic>
      <p:pic>
        <p:nvPicPr>
          <p:cNvPr id="14" name="Picture 4"/>
          <p:cNvPicPr>
            <a:picLocks noChangeAspect="1" noChangeArrowheads="1"/>
          </p:cNvPicPr>
          <p:nvPr userDrawn="1"/>
        </p:nvPicPr>
        <p:blipFill>
          <a:blip r:embed="rId5" cstate="print"/>
          <a:srcRect/>
          <a:stretch>
            <a:fillRect/>
          </a:stretch>
        </p:blipFill>
        <p:spPr bwMode="auto">
          <a:xfrm>
            <a:off x="3275856" y="1305469"/>
            <a:ext cx="439784" cy="576000"/>
          </a:xfrm>
          <a:prstGeom prst="rect">
            <a:avLst/>
          </a:prstGeom>
          <a:noFill/>
          <a:ln w="9525">
            <a:noFill/>
            <a:miter lim="800000"/>
            <a:headEnd/>
            <a:tailEnd/>
          </a:ln>
        </p:spPr>
      </p:pic>
      <p:pic>
        <p:nvPicPr>
          <p:cNvPr id="15" name="Picture 5"/>
          <p:cNvPicPr>
            <a:picLocks noChangeAspect="1" noChangeArrowheads="1"/>
          </p:cNvPicPr>
          <p:nvPr userDrawn="1"/>
        </p:nvPicPr>
        <p:blipFill>
          <a:blip r:embed="rId6" cstate="print"/>
          <a:srcRect/>
          <a:stretch>
            <a:fillRect/>
          </a:stretch>
        </p:blipFill>
        <p:spPr bwMode="auto">
          <a:xfrm>
            <a:off x="4355976" y="1305469"/>
            <a:ext cx="384000" cy="576000"/>
          </a:xfrm>
          <a:prstGeom prst="rect">
            <a:avLst/>
          </a:prstGeom>
          <a:noFill/>
          <a:ln w="9525">
            <a:noFill/>
            <a:miter lim="800000"/>
            <a:headEnd/>
            <a:tailEnd/>
          </a:ln>
        </p:spPr>
      </p:pic>
      <p:pic>
        <p:nvPicPr>
          <p:cNvPr id="16" name="Picture 6"/>
          <p:cNvPicPr>
            <a:picLocks noChangeAspect="1" noChangeArrowheads="1"/>
          </p:cNvPicPr>
          <p:nvPr userDrawn="1"/>
        </p:nvPicPr>
        <p:blipFill>
          <a:blip r:embed="rId7" cstate="print"/>
          <a:srcRect/>
          <a:stretch>
            <a:fillRect/>
          </a:stretch>
        </p:blipFill>
        <p:spPr bwMode="auto">
          <a:xfrm>
            <a:off x="5508104" y="1305469"/>
            <a:ext cx="646530" cy="576000"/>
          </a:xfrm>
          <a:prstGeom prst="rect">
            <a:avLst/>
          </a:prstGeom>
          <a:noFill/>
          <a:ln w="9525">
            <a:noFill/>
            <a:miter lim="800000"/>
            <a:headEnd/>
            <a:tailEnd/>
          </a:ln>
        </p:spPr>
      </p:pic>
      <p:pic>
        <p:nvPicPr>
          <p:cNvPr id="17" name="Picture 7"/>
          <p:cNvPicPr>
            <a:picLocks noChangeAspect="1" noChangeArrowheads="1"/>
          </p:cNvPicPr>
          <p:nvPr userDrawn="1"/>
        </p:nvPicPr>
        <p:blipFill>
          <a:blip r:embed="rId8" cstate="print"/>
          <a:srcRect/>
          <a:stretch>
            <a:fillRect/>
          </a:stretch>
        </p:blipFill>
        <p:spPr bwMode="auto">
          <a:xfrm>
            <a:off x="7164288" y="1305216"/>
            <a:ext cx="648072" cy="576506"/>
          </a:xfrm>
          <a:prstGeom prst="rect">
            <a:avLst/>
          </a:prstGeom>
          <a:noFill/>
          <a:ln w="9525">
            <a:noFill/>
            <a:miter lim="800000"/>
            <a:headEnd/>
            <a:tailEnd/>
          </a:ln>
        </p:spPr>
      </p:pic>
      <p:sp>
        <p:nvSpPr>
          <p:cNvPr id="18" name="角丸四角形 17"/>
          <p:cNvSpPr/>
          <p:nvPr userDrawn="1"/>
        </p:nvSpPr>
        <p:spPr>
          <a:xfrm>
            <a:off x="323528" y="1988840"/>
            <a:ext cx="8424936" cy="4392488"/>
          </a:xfrm>
          <a:prstGeom prst="roundRect">
            <a:avLst>
              <a:gd name="adj" fmla="val 402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userDrawn="1"/>
        </p:nvSpPr>
        <p:spPr>
          <a:xfrm>
            <a:off x="7740352" y="-27384"/>
            <a:ext cx="1440160" cy="507831"/>
          </a:xfrm>
          <a:prstGeom prst="rect">
            <a:avLst/>
          </a:prstGeom>
        </p:spPr>
        <p:txBody>
          <a:bodyPr wrap="square">
            <a:spAutoFit/>
          </a:bodyPr>
          <a:lstStyle/>
          <a:p>
            <a:r>
              <a:rPr lang="en-US" altLang="ja-JP" sz="900" dirty="0" smtClean="0">
                <a:hlinkClick r:id="rId9"/>
              </a:rPr>
              <a:t>http://ja.wikipedia.org/wiki</a:t>
            </a:r>
            <a:r>
              <a:rPr lang="en-US" altLang="ja-JP" sz="900" dirty="0" smtClean="0"/>
              <a:t>/</a:t>
            </a:r>
            <a:r>
              <a:rPr lang="ja-JP" altLang="en-US" sz="900" dirty="0" smtClean="0"/>
              <a:t>ファイル</a:t>
            </a:r>
            <a:r>
              <a:rPr lang="en-US" altLang="ja-JP" sz="900" dirty="0" smtClean="0"/>
              <a:t>:Spectre.svg  </a:t>
            </a:r>
            <a:r>
              <a:rPr lang="ja-JP" altLang="en-US" sz="900" dirty="0" smtClean="0"/>
              <a:t>を改変</a:t>
            </a:r>
            <a:endParaRPr lang="ja-JP" altLang="en-US" sz="9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lgn="l">
              <a:defRPr/>
            </a:lvl1pPr>
          </a:lstStyle>
          <a:p>
            <a:r>
              <a:rPr kumimoji="0" lang="ja-JP" altLang="en-US" smtClean="0"/>
              <a:t>マスタ タイトルの書式設定</a:t>
            </a:r>
            <a:endParaRPr kumimoji="0" lang="en-US"/>
          </a:p>
        </p:txBody>
      </p:sp>
      <p:sp>
        <p:nvSpPr>
          <p:cNvPr id="3" name="コンテンツ プレースホルダ 2"/>
          <p:cNvSpPr>
            <a:spLocks noGrp="1"/>
          </p:cNvSpPr>
          <p:nvPr>
            <p:ph idx="1"/>
          </p:nvPr>
        </p:nvSpPr>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r>
              <a:rPr kumimoji="1" lang="en-US" altLang="ja-JP" smtClean="0"/>
              <a:t>2014/1/26</a:t>
            </a:r>
            <a:endParaRPr kumimoji="1" lang="ja-JP" altLang="en-US" dirty="0"/>
          </a:p>
        </p:txBody>
      </p:sp>
      <p:sp>
        <p:nvSpPr>
          <p:cNvPr id="5" name="フッター プレースホルダ 4"/>
          <p:cNvSpPr>
            <a:spLocks noGrp="1"/>
          </p:cNvSpPr>
          <p:nvPr>
            <p:ph type="ftr" sz="quarter" idx="11"/>
          </p:nvPr>
        </p:nvSpPr>
        <p:spPr/>
        <p:txBody>
          <a:bodyPr/>
          <a:lstStyle/>
          <a:p>
            <a:r>
              <a:rPr kumimoji="1" lang="en-US" altLang="zh-TW" smtClean="0"/>
              <a:t>VO</a:t>
            </a:r>
            <a:r>
              <a:rPr kumimoji="1" lang="zh-TW" altLang="en-US" smtClean="0"/>
              <a:t>講習会２０１４睦月</a:t>
            </a:r>
            <a:endParaRPr kumimoji="1" lang="ja-JP" altLang="en-US"/>
          </a:p>
        </p:txBody>
      </p:sp>
      <p:sp>
        <p:nvSpPr>
          <p:cNvPr id="6" name="スライド番号プレースホルダ 5"/>
          <p:cNvSpPr>
            <a:spLocks noGrp="1"/>
          </p:cNvSpPr>
          <p:nvPr>
            <p:ph type="sldNum" sz="quarter" idx="12"/>
          </p:nvPr>
        </p:nvSpPr>
        <p:spPr/>
        <p:txBody>
          <a:bodyPr/>
          <a:lstStyle/>
          <a:p>
            <a:fld id="{69D0420D-7E6B-4B7A-A1BC-5F5E3100B77F}"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2">
        <a:schemeClr val="bg2"/>
      </p:bgRef>
    </p:bg>
    <p:spTree>
      <p:nvGrpSpPr>
        <p:cNvPr id="1" name=""/>
        <p:cNvGrpSpPr/>
        <p:nvPr/>
      </p:nvGrpSpPr>
      <p:grpSpPr>
        <a:xfrm>
          <a:off x="0" y="0"/>
          <a:ext cx="0" cy="0"/>
          <a:chOff x="0" y="0"/>
          <a:chExt cx="0" cy="0"/>
        </a:xfrm>
      </p:grpSpPr>
      <p:sp>
        <p:nvSpPr>
          <p:cNvPr id="7" name="フリーフォーム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フリーフォーム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タイトル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p:txBody>
          <a:bodyPr/>
          <a:lstStyle/>
          <a:p>
            <a:r>
              <a:rPr kumimoji="1" lang="en-US" altLang="ja-JP" smtClean="0"/>
              <a:t>2014/1/26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zh-TW" smtClean="0"/>
              <a:t>VO</a:t>
            </a:r>
            <a:r>
              <a:rPr kumimoji="1" lang="zh-TW" altLang="en-US" smtClean="0"/>
              <a:t>講習会２０１４睦月</a:t>
            </a:r>
            <a:endParaRPr kumimoji="1" lang="ja-JP" altLang="en-US"/>
          </a:p>
        </p:txBody>
      </p:sp>
      <p:sp>
        <p:nvSpPr>
          <p:cNvPr id="6" name="スライド番号プレースホルダ 5"/>
          <p:cNvSpPr>
            <a:spLocks noGrp="1"/>
          </p:cNvSpPr>
          <p:nvPr>
            <p:ph type="sldNum" sz="quarter" idx="12"/>
          </p:nvPr>
        </p:nvSpPr>
        <p:spPr/>
        <p:txBody>
          <a:bodyPr/>
          <a:lstStyle/>
          <a:p>
            <a:fld id="{69D0420D-7E6B-4B7A-A1BC-5F5E3100B77F}" type="slidenum">
              <a:rPr kumimoji="1" lang="ja-JP" altLang="en-US" smtClean="0"/>
              <a:pPr/>
              <a:t>&lt;#&gt;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7467600" cy="1143000"/>
          </a:xfrm>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r>
              <a:rPr kumimoji="1" lang="en-US" altLang="ja-JP" smtClean="0"/>
              <a:t>2014/1/26</a:t>
            </a:r>
            <a:endParaRPr kumimoji="1" lang="ja-JP" altLang="en-US"/>
          </a:p>
        </p:txBody>
      </p:sp>
      <p:sp>
        <p:nvSpPr>
          <p:cNvPr id="6" name="フッター プレースホルダ 5"/>
          <p:cNvSpPr>
            <a:spLocks noGrp="1"/>
          </p:cNvSpPr>
          <p:nvPr>
            <p:ph type="ftr" sz="quarter" idx="11"/>
          </p:nvPr>
        </p:nvSpPr>
        <p:spPr/>
        <p:txBody>
          <a:bodyPr/>
          <a:lstStyle/>
          <a:p>
            <a:r>
              <a:rPr kumimoji="1" lang="en-US" altLang="zh-TW" smtClean="0"/>
              <a:t>VO</a:t>
            </a:r>
            <a:r>
              <a:rPr kumimoji="1" lang="zh-TW" altLang="en-US" smtClean="0"/>
              <a:t>講習会２０１４睦月</a:t>
            </a:r>
            <a:endParaRPr kumimoji="1" lang="ja-JP" altLang="en-US"/>
          </a:p>
        </p:txBody>
      </p:sp>
      <p:sp>
        <p:nvSpPr>
          <p:cNvPr id="7" name="スライド番号プレースホルダ 6"/>
          <p:cNvSpPr>
            <a:spLocks noGrp="1"/>
          </p:cNvSpPr>
          <p:nvPr>
            <p:ph type="sldNum" sz="quarter" idx="12"/>
          </p:nvPr>
        </p:nvSpPr>
        <p:spPr/>
        <p:txBody>
          <a:bodyPr/>
          <a:lstStyle/>
          <a:p>
            <a:fld id="{69D0420D-7E6B-4B7A-A1BC-5F5E3100B77F}"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8229600" cy="1143000"/>
          </a:xfrm>
        </p:spPr>
        <p:txBody>
          <a:bodyPr anchor="ctr"/>
          <a:lstStyle>
            <a:lvl1pPr>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4" name="テキスト プレースホルダ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5" name="コンテンツ プレースホルダ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0"/>
          </p:nvPr>
        </p:nvSpPr>
        <p:spPr/>
        <p:txBody>
          <a:bodyPr/>
          <a:lstStyle/>
          <a:p>
            <a:r>
              <a:rPr kumimoji="1" lang="en-US" altLang="ja-JP" smtClean="0"/>
              <a:t>2014/1/26</a:t>
            </a:r>
            <a:endParaRPr kumimoji="1" lang="ja-JP" altLang="en-US"/>
          </a:p>
        </p:txBody>
      </p:sp>
      <p:sp>
        <p:nvSpPr>
          <p:cNvPr id="8" name="フッター プレースホルダ 7"/>
          <p:cNvSpPr>
            <a:spLocks noGrp="1"/>
          </p:cNvSpPr>
          <p:nvPr>
            <p:ph type="ftr" sz="quarter" idx="11"/>
          </p:nvPr>
        </p:nvSpPr>
        <p:spPr/>
        <p:txBody>
          <a:bodyPr/>
          <a:lstStyle/>
          <a:p>
            <a:r>
              <a:rPr kumimoji="1" lang="en-US" altLang="zh-TW" smtClean="0"/>
              <a:t>VO</a:t>
            </a:r>
            <a:r>
              <a:rPr kumimoji="1" lang="zh-TW" altLang="en-US" smtClean="0"/>
              <a:t>講習会２０１４睦月</a:t>
            </a:r>
            <a:endParaRPr kumimoji="1" lang="ja-JP" altLang="en-US"/>
          </a:p>
        </p:txBody>
      </p:sp>
      <p:sp>
        <p:nvSpPr>
          <p:cNvPr id="9" name="スライド番号プレースホルダ 8"/>
          <p:cNvSpPr>
            <a:spLocks noGrp="1"/>
          </p:cNvSpPr>
          <p:nvPr>
            <p:ph type="sldNum" sz="quarter" idx="12"/>
          </p:nvPr>
        </p:nvSpPr>
        <p:spPr/>
        <p:txBody>
          <a:bodyPr/>
          <a:lstStyle/>
          <a:p>
            <a:fld id="{69D0420D-7E6B-4B7A-A1BC-5F5E3100B77F}"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320"/>
            <a:ext cx="7470648" cy="1143000"/>
          </a:xfrm>
        </p:spPr>
        <p:txBody>
          <a:bodyPr anchor="ctr"/>
          <a:lstStyle>
            <a:lvl1pPr algn="l">
              <a:defRPr sz="4600"/>
            </a:lvl1pPr>
          </a:lstStyle>
          <a:p>
            <a:r>
              <a:rPr kumimoji="0" lang="ja-JP" altLang="en-US" smtClean="0"/>
              <a:t>マスタ タイトルの書式設定</a:t>
            </a:r>
            <a:endParaRPr kumimoji="0" lang="en-US"/>
          </a:p>
        </p:txBody>
      </p:sp>
      <p:sp>
        <p:nvSpPr>
          <p:cNvPr id="7" name="日付プレースホルダ 6"/>
          <p:cNvSpPr>
            <a:spLocks noGrp="1"/>
          </p:cNvSpPr>
          <p:nvPr>
            <p:ph type="dt" sz="half" idx="10"/>
          </p:nvPr>
        </p:nvSpPr>
        <p:spPr/>
        <p:txBody>
          <a:bodyPr/>
          <a:lstStyle/>
          <a:p>
            <a:r>
              <a:rPr kumimoji="1" lang="en-US" altLang="ja-JP" smtClean="0"/>
              <a:t>2014/1/26</a:t>
            </a:r>
            <a:endParaRPr kumimoji="1" lang="ja-JP" altLang="en-US"/>
          </a:p>
        </p:txBody>
      </p:sp>
      <p:sp>
        <p:nvSpPr>
          <p:cNvPr id="8" name="スライド番号プレースホルダ 7"/>
          <p:cNvSpPr>
            <a:spLocks noGrp="1"/>
          </p:cNvSpPr>
          <p:nvPr>
            <p:ph type="sldNum" sz="quarter" idx="11"/>
          </p:nvPr>
        </p:nvSpPr>
        <p:spPr/>
        <p:txBody>
          <a:bodyPr/>
          <a:lstStyle/>
          <a:p>
            <a:fld id="{69D0420D-7E6B-4B7A-A1BC-5F5E3100B77F}" type="slidenum">
              <a:rPr kumimoji="1" lang="ja-JP" altLang="en-US" smtClean="0"/>
              <a:pPr/>
              <a:t>&lt;#&gt;</a:t>
            </a:fld>
            <a:endParaRPr kumimoji="1" lang="ja-JP" altLang="en-US"/>
          </a:p>
        </p:txBody>
      </p:sp>
      <p:sp>
        <p:nvSpPr>
          <p:cNvPr id="9" name="フッター プレースホルダ 8"/>
          <p:cNvSpPr>
            <a:spLocks noGrp="1"/>
          </p:cNvSpPr>
          <p:nvPr>
            <p:ph type="ftr" sz="quarter" idx="12"/>
          </p:nvPr>
        </p:nvSpPr>
        <p:spPr/>
        <p:txBody>
          <a:bodyPr/>
          <a:lstStyle/>
          <a:p>
            <a:r>
              <a:rPr kumimoji="1" lang="en-US" altLang="zh-TW" smtClean="0"/>
              <a:t>VO</a:t>
            </a:r>
            <a:r>
              <a:rPr kumimoji="1" lang="zh-TW" altLang="en-US" smtClean="0"/>
              <a:t>講習会２０１４睦月</a:t>
            </a:r>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r>
              <a:rPr kumimoji="1" lang="en-US" altLang="ja-JP" smtClean="0"/>
              <a:t>2014/1/26</a:t>
            </a:r>
            <a:endParaRPr kumimoji="1" lang="ja-JP" altLang="en-US"/>
          </a:p>
        </p:txBody>
      </p:sp>
      <p:sp>
        <p:nvSpPr>
          <p:cNvPr id="3" name="フッター プレースホルダ 2"/>
          <p:cNvSpPr>
            <a:spLocks noGrp="1"/>
          </p:cNvSpPr>
          <p:nvPr>
            <p:ph type="ftr" sz="quarter" idx="11"/>
          </p:nvPr>
        </p:nvSpPr>
        <p:spPr/>
        <p:txBody>
          <a:bodyPr/>
          <a:lstStyle/>
          <a:p>
            <a:r>
              <a:rPr kumimoji="1" lang="en-US" altLang="zh-TW" smtClean="0"/>
              <a:t>VO</a:t>
            </a:r>
            <a:r>
              <a:rPr kumimoji="1" lang="zh-TW" altLang="en-US" smtClean="0"/>
              <a:t>講習会２０１４睦月</a:t>
            </a:r>
            <a:endParaRPr kumimoji="1" lang="ja-JP" altLang="en-US"/>
          </a:p>
        </p:txBody>
      </p:sp>
      <p:sp>
        <p:nvSpPr>
          <p:cNvPr id="4" name="スライド番号プレースホルダ 3"/>
          <p:cNvSpPr>
            <a:spLocks noGrp="1"/>
          </p:cNvSpPr>
          <p:nvPr>
            <p:ph type="sldNum" sz="quarter" idx="12"/>
          </p:nvPr>
        </p:nvSpPr>
        <p:spPr/>
        <p:txBody>
          <a:bodyPr/>
          <a:lstStyle/>
          <a:p>
            <a:fld id="{69D0420D-7E6B-4B7A-A1BC-5F5E3100B77F}"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 テキストの書式設定</a:t>
            </a:r>
          </a:p>
        </p:txBody>
      </p:sp>
      <p:sp>
        <p:nvSpPr>
          <p:cNvPr id="4" name="コンテンツ プレースホルダ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r>
              <a:rPr kumimoji="1" lang="en-US" altLang="ja-JP" smtClean="0"/>
              <a:t>2014/1/26</a:t>
            </a:r>
            <a:endParaRPr kumimoji="1" lang="ja-JP" altLang="en-US"/>
          </a:p>
        </p:txBody>
      </p:sp>
      <p:sp>
        <p:nvSpPr>
          <p:cNvPr id="6" name="フッター プレースホルダ 5"/>
          <p:cNvSpPr>
            <a:spLocks noGrp="1"/>
          </p:cNvSpPr>
          <p:nvPr>
            <p:ph type="ftr" sz="quarter" idx="11"/>
          </p:nvPr>
        </p:nvSpPr>
        <p:spPr/>
        <p:txBody>
          <a:bodyPr/>
          <a:lstStyle/>
          <a:p>
            <a:r>
              <a:rPr kumimoji="1" lang="en-US" altLang="zh-TW" smtClean="0"/>
              <a:t>VO</a:t>
            </a:r>
            <a:r>
              <a:rPr kumimoji="1" lang="zh-TW" altLang="en-US" smtClean="0"/>
              <a:t>講習会２０１４睦月</a:t>
            </a:r>
            <a:endParaRPr kumimoji="1" lang="ja-JP" altLang="en-US"/>
          </a:p>
        </p:txBody>
      </p:sp>
      <p:sp>
        <p:nvSpPr>
          <p:cNvPr id="7" name="スライド番号プレースホルダ 6"/>
          <p:cNvSpPr>
            <a:spLocks noGrp="1"/>
          </p:cNvSpPr>
          <p:nvPr>
            <p:ph type="sldNum" sz="quarter" idx="12"/>
          </p:nvPr>
        </p:nvSpPr>
        <p:spPr>
          <a:xfrm>
            <a:off x="8156448" y="6422064"/>
            <a:ext cx="762000" cy="365125"/>
          </a:xfrm>
        </p:spPr>
        <p:txBody>
          <a:bodyPr/>
          <a:lstStyle/>
          <a:p>
            <a:fld id="{69D0420D-7E6B-4B7A-A1BC-5F5E3100B77F}"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ja-JP" altLang="en-US" smtClean="0"/>
              <a:t>マスタ タイトルの書式設定</a:t>
            </a:r>
            <a:endParaRPr kumimoji="0" lang="en-US"/>
          </a:p>
        </p:txBody>
      </p:sp>
      <p:sp>
        <p:nvSpPr>
          <p:cNvPr id="3" name="図プレースホルダ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ja-JP" altLang="en-US" smtClean="0"/>
              <a:t>アイコンをクリックして図を追加</a:t>
            </a:r>
            <a:endParaRPr kumimoji="0" lang="en-US" dirty="0"/>
          </a:p>
        </p:txBody>
      </p:sp>
      <p:sp>
        <p:nvSpPr>
          <p:cNvPr id="4" name="テキスト プレースホルダ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ja-JP" altLang="en-US" smtClean="0"/>
              <a:t>マスタ テキストの書式設定</a:t>
            </a:r>
          </a:p>
        </p:txBody>
      </p:sp>
      <p:sp>
        <p:nvSpPr>
          <p:cNvPr id="5" name="日付プレースホルダ 4"/>
          <p:cNvSpPr>
            <a:spLocks noGrp="1"/>
          </p:cNvSpPr>
          <p:nvPr>
            <p:ph type="dt" sz="half" idx="10"/>
          </p:nvPr>
        </p:nvSpPr>
        <p:spPr>
          <a:xfrm>
            <a:off x="457200" y="6422064"/>
            <a:ext cx="2133600" cy="365125"/>
          </a:xfrm>
        </p:spPr>
        <p:txBody>
          <a:bodyPr/>
          <a:lstStyle/>
          <a:p>
            <a:r>
              <a:rPr kumimoji="1" lang="en-US" altLang="ja-JP" smtClean="0"/>
              <a:t>2014/1/26</a:t>
            </a:r>
            <a:endParaRPr kumimoji="1" lang="ja-JP" altLang="en-US"/>
          </a:p>
        </p:txBody>
      </p:sp>
      <p:sp>
        <p:nvSpPr>
          <p:cNvPr id="6" name="フッター プレースホルダ 5"/>
          <p:cNvSpPr>
            <a:spLocks noGrp="1"/>
          </p:cNvSpPr>
          <p:nvPr>
            <p:ph type="ftr" sz="quarter" idx="11"/>
          </p:nvPr>
        </p:nvSpPr>
        <p:spPr/>
        <p:txBody>
          <a:bodyPr/>
          <a:lstStyle/>
          <a:p>
            <a:r>
              <a:rPr kumimoji="1" lang="en-US" altLang="zh-TW" smtClean="0"/>
              <a:t>VO</a:t>
            </a:r>
            <a:r>
              <a:rPr kumimoji="1" lang="zh-TW" altLang="en-US" smtClean="0"/>
              <a:t>講習会２０１４睦月</a:t>
            </a:r>
            <a:endParaRPr kumimoji="1" lang="ja-JP" altLang="en-US"/>
          </a:p>
        </p:txBody>
      </p:sp>
      <p:sp>
        <p:nvSpPr>
          <p:cNvPr id="7" name="スライド番号プレースホルダ 6"/>
          <p:cNvSpPr>
            <a:spLocks noGrp="1"/>
          </p:cNvSpPr>
          <p:nvPr>
            <p:ph type="sldNum" sz="quarter" idx="12"/>
          </p:nvPr>
        </p:nvSpPr>
        <p:spPr/>
        <p:txBody>
          <a:bodyPr/>
          <a:lstStyle/>
          <a:p>
            <a:fld id="{69D0420D-7E6B-4B7A-A1BC-5F5E3100B77F}"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フリーフォーム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フリーフォーム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タイトル プレースホルダ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ja-JP" altLang="en-US" smtClean="0"/>
              <a:t>マスタ タイトルの書式設定</a:t>
            </a:r>
            <a:endParaRPr kumimoji="0" lang="en-US"/>
          </a:p>
        </p:txBody>
      </p:sp>
      <p:sp>
        <p:nvSpPr>
          <p:cNvPr id="30" name="テキスト プレースホルダ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0" name="日付プレースホルダ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r>
              <a:rPr kumimoji="1" lang="en-US" altLang="ja-JP" smtClean="0"/>
              <a:t>2014/1/26</a:t>
            </a:r>
            <a:endParaRPr kumimoji="1" lang="ja-JP" altLang="en-US" dirty="0"/>
          </a:p>
        </p:txBody>
      </p:sp>
      <p:sp>
        <p:nvSpPr>
          <p:cNvPr id="22" name="フッター プレースホルダ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r>
              <a:rPr kumimoji="1" lang="en-US" altLang="zh-TW" smtClean="0"/>
              <a:t>VO</a:t>
            </a:r>
            <a:r>
              <a:rPr kumimoji="1" lang="zh-TW" altLang="en-US" smtClean="0"/>
              <a:t>講習会２０１４睦月</a:t>
            </a:r>
            <a:endParaRPr kumimoji="1" lang="ja-JP" altLang="en-US" dirty="0"/>
          </a:p>
        </p:txBody>
      </p:sp>
      <p:sp>
        <p:nvSpPr>
          <p:cNvPr id="18" name="スライド番号プレースホルダ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69D0420D-7E6B-4B7A-A1BC-5F5E3100B77F}" type="slidenum">
              <a:rPr kumimoji="1" lang="ja-JP" altLang="en-US" smtClean="0"/>
              <a:pPr/>
              <a:t>&lt;#&gt;</a:t>
            </a:fld>
            <a:endParaRPr kumimoji="1" lang="ja-JP" alt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p:txStyles>
    <p:titleStyle>
      <a:lvl1pPr algn="l" rtl="0" eaLnBrk="1" latinLnBrk="0" hangingPunct="1">
        <a:spcBef>
          <a:spcPct val="0"/>
        </a:spcBef>
        <a:buNone/>
        <a:defRPr kumimoji="1"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1"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1"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1"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1"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1"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1"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1"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1"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1" sz="1600" kern="120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1.png"/><Relationship Id="rId7"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hyperlink" Target="http://www.ivoa.ne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image" Target="../media/image53.wmf"/><Relationship Id="rId7" Type="http://schemas.openxmlformats.org/officeDocument/2006/relationships/image" Target="../media/image57.wmf"/><Relationship Id="rId12" Type="http://schemas.openxmlformats.org/officeDocument/2006/relationships/image" Target="../media/image6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6.gif"/><Relationship Id="rId11" Type="http://schemas.openxmlformats.org/officeDocument/2006/relationships/image" Target="../media/image60.png"/><Relationship Id="rId5" Type="http://schemas.openxmlformats.org/officeDocument/2006/relationships/image" Target="../media/image55.wmf"/><Relationship Id="rId10" Type="http://schemas.openxmlformats.org/officeDocument/2006/relationships/image" Target="../media/image59.wmf"/><Relationship Id="rId4" Type="http://schemas.openxmlformats.org/officeDocument/2006/relationships/image" Target="../media/image54.wmf"/><Relationship Id="rId9"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gif"/><Relationship Id="rId7" Type="http://schemas.openxmlformats.org/officeDocument/2006/relationships/image" Target="../media/image67.gi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6.gif"/><Relationship Id="rId11" Type="http://schemas.openxmlformats.org/officeDocument/2006/relationships/hyperlink" Target="http://www.euro-vo.org/pub/fc/software.html" TargetMode="External"/><Relationship Id="rId5" Type="http://schemas.openxmlformats.org/officeDocument/2006/relationships/image" Target="../media/image65.gif"/><Relationship Id="rId10" Type="http://schemas.openxmlformats.org/officeDocument/2006/relationships/hyperlink" Target="http://wiki.ivoa.net/twiki/bin/view/IVOA/IvoaApplications" TargetMode="External"/><Relationship Id="rId4" Type="http://schemas.openxmlformats.org/officeDocument/2006/relationships/image" Target="../media/image64.gif"/><Relationship Id="rId9" Type="http://schemas.openxmlformats.org/officeDocument/2006/relationships/image" Target="../media/image69.gif"/></Relationships>
</file>

<file path=ppt/slides/_rels/slide1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usvao.org/science-tools-services/vao-tools-services-data-discovery-too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aladin.u-strasbg.fr/aladin.gml" TargetMode="External"/><Relationship Id="rId4" Type="http://schemas.openxmlformats.org/officeDocument/2006/relationships/image" Target="../media/image71.gif"/></Relationships>
</file>

<file path=ppt/slides/_rels/slide21.xml.rels><?xml version="1.0" encoding="UTF-8" standalone="yes"?>
<Relationships xmlns="http://schemas.openxmlformats.org/package/2006/relationships"><Relationship Id="rId3" Type="http://schemas.openxmlformats.org/officeDocument/2006/relationships/image" Target="../media/image72.gi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www.starlink.ac.uk/topcat/" TargetMode="External"/><Relationship Id="rId4" Type="http://schemas.openxmlformats.org/officeDocument/2006/relationships/image" Target="../media/image73.gif"/></Relationships>
</file>

<file path=ppt/slides/_rels/slide22.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4.gif"/><Relationship Id="rId7" Type="http://schemas.openxmlformats.org/officeDocument/2006/relationships/image" Target="../media/image7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2.gif"/><Relationship Id="rId4" Type="http://schemas.openxmlformats.org/officeDocument/2006/relationships/image" Target="../media/image71.gif"/></Relationships>
</file>

<file path=ppt/slides/_rels/slide23.xml.rels><?xml version="1.0" encoding="UTF-8" standalone="yes"?>
<Relationships xmlns="http://schemas.openxmlformats.org/package/2006/relationships"><Relationship Id="rId3" Type="http://schemas.openxmlformats.org/officeDocument/2006/relationships/hyperlink" Target="http://jvo.nao.ac.jp/porta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8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euro-vo.org/?q=science/scientific-paper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jpe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jpe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wmf"/><Relationship Id="rId5" Type="http://schemas.openxmlformats.org/officeDocument/2006/relationships/image" Target="../media/image33.png"/><Relationship Id="rId15" Type="http://schemas.openxmlformats.org/officeDocument/2006/relationships/image" Target="../media/image43.wmf"/><Relationship Id="rId10" Type="http://schemas.openxmlformats.org/officeDocument/2006/relationships/image" Target="../media/image38.wmf"/><Relationship Id="rId4" Type="http://schemas.openxmlformats.org/officeDocument/2006/relationships/image" Target="../media/image32.jpeg"/><Relationship Id="rId9" Type="http://schemas.openxmlformats.org/officeDocument/2006/relationships/image" Target="../media/image37.png"/><Relationship Id="rId14" Type="http://schemas.openxmlformats.org/officeDocument/2006/relationships/image" Target="../media/image4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1560" y="1988840"/>
            <a:ext cx="7848872" cy="1512168"/>
          </a:xfrm>
        </p:spPr>
        <p:txBody>
          <a:bodyPr>
            <a:normAutofit/>
          </a:bodyPr>
          <a:lstStyle/>
          <a:p>
            <a:pPr algn="ctr">
              <a:spcBef>
                <a:spcPts val="600"/>
              </a:spcBef>
            </a:pPr>
            <a:r>
              <a:rPr lang="en-US" altLang="ja-JP" sz="6600" b="0" dirty="0" smtClean="0">
                <a:ln w="5000" cmpd="sng">
                  <a:noFill/>
                  <a:prstDash val="solid"/>
                </a:ln>
                <a:solidFill>
                  <a:srgbClr val="FFC000"/>
                </a:solidFill>
                <a:effectLst/>
                <a:latin typeface="メイリオ" pitchFamily="50" charset="-128"/>
                <a:ea typeface="メイリオ" pitchFamily="50" charset="-128"/>
                <a:cs typeface="メイリオ" pitchFamily="50" charset="-128"/>
              </a:rPr>
              <a:t>VO </a:t>
            </a:r>
            <a:r>
              <a:rPr lang="ja-JP" altLang="en-US" sz="6600" b="0" dirty="0" smtClean="0">
                <a:ln w="5000" cmpd="sng">
                  <a:noFill/>
                  <a:prstDash val="solid"/>
                </a:ln>
                <a:solidFill>
                  <a:srgbClr val="FFC000"/>
                </a:solidFill>
                <a:effectLst/>
                <a:latin typeface="メイリオ" pitchFamily="50" charset="-128"/>
                <a:ea typeface="メイリオ" pitchFamily="50" charset="-128"/>
                <a:cs typeface="メイリオ" pitchFamily="50" charset="-128"/>
              </a:rPr>
              <a:t>概論</a:t>
            </a:r>
            <a:endParaRPr kumimoji="1" lang="ja-JP" altLang="en-US" sz="6600" b="0" dirty="0">
              <a:ln w="5000" cmpd="sng">
                <a:noFill/>
                <a:prstDash val="solid"/>
              </a:ln>
              <a:solidFill>
                <a:srgbClr val="FFC000"/>
              </a:solidFill>
              <a:effectLst/>
              <a:latin typeface="メイリオ" pitchFamily="50" charset="-128"/>
              <a:ea typeface="メイリオ" pitchFamily="50" charset="-128"/>
              <a:cs typeface="メイリオ" pitchFamily="50" charset="-128"/>
            </a:endParaRPr>
          </a:p>
        </p:txBody>
      </p:sp>
      <p:sp>
        <p:nvSpPr>
          <p:cNvPr id="3" name="サブタイトル 2"/>
          <p:cNvSpPr>
            <a:spLocks noGrp="1"/>
          </p:cNvSpPr>
          <p:nvPr>
            <p:ph type="subTitle" idx="1"/>
          </p:nvPr>
        </p:nvSpPr>
        <p:spPr>
          <a:xfrm>
            <a:off x="2411760" y="4941168"/>
            <a:ext cx="6480048" cy="1032520"/>
          </a:xfrm>
        </p:spPr>
        <p:txBody>
          <a:bodyPr>
            <a:normAutofit/>
          </a:bodyPr>
          <a:lstStyle/>
          <a:p>
            <a:r>
              <a:rPr kumimoji="1" lang="ja-JP" altLang="en-US" sz="2800" dirty="0" smtClean="0">
                <a:latin typeface="メイリオ" pitchFamily="50" charset="-128"/>
                <a:ea typeface="メイリオ" pitchFamily="50" charset="-128"/>
                <a:cs typeface="メイリオ" pitchFamily="50" charset="-128"/>
              </a:rPr>
              <a:t>国立天文台　天文データセンター</a:t>
            </a:r>
            <a:endParaRPr kumimoji="1" lang="en-US" altLang="ja-JP" sz="2800" dirty="0" smtClean="0">
              <a:latin typeface="メイリオ" pitchFamily="50" charset="-128"/>
              <a:ea typeface="メイリオ" pitchFamily="50" charset="-128"/>
              <a:cs typeface="メイリオ" pitchFamily="50" charset="-128"/>
            </a:endParaRPr>
          </a:p>
          <a:p>
            <a:r>
              <a:rPr lang="ja-JP" altLang="en-US" sz="2800" dirty="0" smtClean="0">
                <a:latin typeface="メイリオ" pitchFamily="50" charset="-128"/>
                <a:ea typeface="メイリオ" pitchFamily="50" charset="-128"/>
                <a:cs typeface="メイリオ" pitchFamily="50" charset="-128"/>
              </a:rPr>
              <a:t>白崎　裕治</a:t>
            </a:r>
            <a:endParaRPr kumimoji="1" lang="ja-JP" altLang="en-US" sz="2800" dirty="0">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80"/>
          <p:cNvGrpSpPr>
            <a:grpSpLocks/>
          </p:cNvGrpSpPr>
          <p:nvPr/>
        </p:nvGrpSpPr>
        <p:grpSpPr bwMode="auto">
          <a:xfrm>
            <a:off x="857250" y="3882156"/>
            <a:ext cx="7500938" cy="2643188"/>
            <a:chOff x="214282" y="71414"/>
            <a:chExt cx="8715436" cy="3357586"/>
          </a:xfrm>
        </p:grpSpPr>
        <p:sp>
          <p:nvSpPr>
            <p:cNvPr id="5" name="角丸四角形 4"/>
            <p:cNvSpPr/>
            <p:nvPr/>
          </p:nvSpPr>
          <p:spPr>
            <a:xfrm>
              <a:off x="214282" y="71414"/>
              <a:ext cx="8715436" cy="335758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ja-JP" altLang="en-US" dirty="0"/>
            </a:p>
          </p:txBody>
        </p:sp>
        <p:pic>
          <p:nvPicPr>
            <p:cNvPr id="22534" name="Picture 18" descr="DB"/>
            <p:cNvPicPr>
              <a:picLocks noChangeAspect="1" noChangeArrowheads="1"/>
            </p:cNvPicPr>
            <p:nvPr/>
          </p:nvPicPr>
          <p:blipFill>
            <a:blip r:embed="rId3" cstate="print"/>
            <a:srcRect/>
            <a:stretch>
              <a:fillRect/>
            </a:stretch>
          </p:blipFill>
          <p:spPr bwMode="auto">
            <a:xfrm>
              <a:off x="857224" y="2285992"/>
              <a:ext cx="863600" cy="731837"/>
            </a:xfrm>
            <a:prstGeom prst="rect">
              <a:avLst/>
            </a:prstGeom>
            <a:noFill/>
            <a:ln w="9525">
              <a:noFill/>
              <a:miter lim="800000"/>
              <a:headEnd/>
              <a:tailEnd/>
            </a:ln>
          </p:spPr>
        </p:pic>
        <p:sp>
          <p:nvSpPr>
            <p:cNvPr id="7" name="Documents"/>
            <p:cNvSpPr>
              <a:spLocks noEditPoints="1" noChangeArrowheads="1"/>
            </p:cNvSpPr>
            <p:nvPr/>
          </p:nvSpPr>
          <p:spPr bwMode="auto">
            <a:xfrm>
              <a:off x="1643798" y="571523"/>
              <a:ext cx="1141768" cy="1308753"/>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wrap="none" lIns="0" rIns="0" anchor="ctr" anchorCtr="1"/>
            <a:lstStyle/>
            <a:p>
              <a:pPr algn="ctr">
                <a:defRPr/>
              </a:pPr>
              <a:r>
                <a:rPr lang="en-US" altLang="ja-JP" sz="1400" dirty="0">
                  <a:solidFill>
                    <a:schemeClr val="bg1"/>
                  </a:solidFill>
                  <a:latin typeface="Comic Sans MS" pitchFamily="66" charset="0"/>
                  <a:ea typeface="AR P丸ゴシック体M" pitchFamily="50" charset="-128"/>
                </a:rPr>
                <a:t>Manual</a:t>
              </a:r>
            </a:p>
            <a:p>
              <a:pPr>
                <a:defRPr/>
              </a:pPr>
              <a:r>
                <a:rPr lang="ja-JP" altLang="en-US" sz="1400" dirty="0">
                  <a:solidFill>
                    <a:schemeClr val="bg1"/>
                  </a:solidFill>
                  <a:latin typeface="Comic Sans MS" pitchFamily="66" charset="0"/>
                  <a:ea typeface="AR P丸ゴシック体M" pitchFamily="50" charset="-128"/>
                </a:rPr>
                <a:t>（</a:t>
              </a:r>
              <a:r>
                <a:rPr lang="en-US" altLang="ja-JP" sz="1400" dirty="0" err="1">
                  <a:solidFill>
                    <a:schemeClr val="bg1"/>
                  </a:solidFill>
                  <a:latin typeface="Comic Sans MS" pitchFamily="66" charset="0"/>
                  <a:ea typeface="AR P丸ゴシック体M" pitchFamily="50" charset="-128"/>
                </a:rPr>
                <a:t>Instr.A</a:t>
              </a:r>
              <a:r>
                <a:rPr lang="ja-JP" altLang="en-US" sz="1400" dirty="0">
                  <a:solidFill>
                    <a:schemeClr val="bg1"/>
                  </a:solidFill>
                  <a:latin typeface="Comic Sans MS" pitchFamily="66" charset="0"/>
                  <a:ea typeface="AR P丸ゴシック体M" pitchFamily="50" charset="-128"/>
                </a:rPr>
                <a:t>）</a:t>
              </a:r>
            </a:p>
          </p:txBody>
        </p:sp>
        <p:sp>
          <p:nvSpPr>
            <p:cNvPr id="8" name="Documents"/>
            <p:cNvSpPr>
              <a:spLocks noEditPoints="1" noChangeArrowheads="1"/>
            </p:cNvSpPr>
            <p:nvPr/>
          </p:nvSpPr>
          <p:spPr bwMode="auto">
            <a:xfrm>
              <a:off x="2857504" y="214591"/>
              <a:ext cx="1143613" cy="1308752"/>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wrap="none" lIns="0" rIns="0" anchor="ctr" anchorCtr="1"/>
            <a:lstStyle/>
            <a:p>
              <a:pPr algn="ctr">
                <a:defRPr/>
              </a:pPr>
              <a:r>
                <a:rPr lang="en-US" altLang="ja-JP" sz="1400" dirty="0">
                  <a:solidFill>
                    <a:schemeClr val="bg1"/>
                  </a:solidFill>
                  <a:latin typeface="Comic Sans MS" pitchFamily="66" charset="0"/>
                  <a:ea typeface="AR P丸ゴシック体M" pitchFamily="50" charset="-128"/>
                </a:rPr>
                <a:t>Manual</a:t>
              </a:r>
            </a:p>
            <a:p>
              <a:pPr>
                <a:defRPr/>
              </a:pPr>
              <a:r>
                <a:rPr lang="ja-JP" altLang="en-US" sz="1400" dirty="0">
                  <a:solidFill>
                    <a:schemeClr val="bg1"/>
                  </a:solidFill>
                  <a:latin typeface="Comic Sans MS" pitchFamily="66" charset="0"/>
                  <a:ea typeface="AR P丸ゴシック体M" pitchFamily="50" charset="-128"/>
                </a:rPr>
                <a:t>（</a:t>
              </a:r>
              <a:r>
                <a:rPr lang="en-US" altLang="ja-JP" sz="1400" dirty="0" err="1">
                  <a:solidFill>
                    <a:schemeClr val="bg1"/>
                  </a:solidFill>
                  <a:latin typeface="Comic Sans MS" pitchFamily="66" charset="0"/>
                  <a:ea typeface="AR P丸ゴシック体M" pitchFamily="50" charset="-128"/>
                </a:rPr>
                <a:t>Instr.B</a:t>
              </a:r>
              <a:r>
                <a:rPr lang="ja-JP" altLang="en-US" sz="1400" dirty="0">
                  <a:solidFill>
                    <a:schemeClr val="bg1"/>
                  </a:solidFill>
                  <a:latin typeface="Comic Sans MS" pitchFamily="66" charset="0"/>
                  <a:ea typeface="AR P丸ゴシック体M" pitchFamily="50" charset="-128"/>
                </a:rPr>
                <a:t>）</a:t>
              </a:r>
            </a:p>
          </p:txBody>
        </p:sp>
        <p:sp>
          <p:nvSpPr>
            <p:cNvPr id="9" name="Documents"/>
            <p:cNvSpPr>
              <a:spLocks noEditPoints="1" noChangeArrowheads="1"/>
            </p:cNvSpPr>
            <p:nvPr/>
          </p:nvSpPr>
          <p:spPr bwMode="auto">
            <a:xfrm>
              <a:off x="4071209" y="285170"/>
              <a:ext cx="1143613" cy="1310769"/>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lIns="0" rIns="0" anchor="ctr" anchorCtr="1"/>
            <a:lstStyle/>
            <a:p>
              <a:pPr algn="ctr">
                <a:defRPr/>
              </a:pPr>
              <a:r>
                <a:rPr lang="en-US" altLang="ja-JP" sz="1400" dirty="0">
                  <a:solidFill>
                    <a:schemeClr val="bg1"/>
                  </a:solidFill>
                  <a:latin typeface="Comic Sans MS" pitchFamily="66" charset="0"/>
                  <a:ea typeface="AR P丸ゴシック体M" pitchFamily="50" charset="-128"/>
                </a:rPr>
                <a:t>Manual</a:t>
              </a:r>
            </a:p>
            <a:p>
              <a:pPr>
                <a:defRPr/>
              </a:pPr>
              <a:r>
                <a:rPr lang="ja-JP" altLang="en-US" sz="1400" dirty="0">
                  <a:solidFill>
                    <a:schemeClr val="bg1"/>
                  </a:solidFill>
                  <a:latin typeface="Comic Sans MS" pitchFamily="66" charset="0"/>
                  <a:ea typeface="AR P丸ゴシック体M" pitchFamily="50" charset="-128"/>
                </a:rPr>
                <a:t>（</a:t>
              </a:r>
              <a:r>
                <a:rPr lang="en-US" altLang="ja-JP" sz="1400" dirty="0" err="1">
                  <a:solidFill>
                    <a:schemeClr val="bg1"/>
                  </a:solidFill>
                  <a:latin typeface="Comic Sans MS" pitchFamily="66" charset="0"/>
                  <a:ea typeface="AR P丸ゴシック体M" pitchFamily="50" charset="-128"/>
                </a:rPr>
                <a:t>Instr.C</a:t>
              </a:r>
              <a:r>
                <a:rPr lang="ja-JP" altLang="en-US" sz="1400" dirty="0">
                  <a:solidFill>
                    <a:schemeClr val="bg1"/>
                  </a:solidFill>
                  <a:latin typeface="Comic Sans MS" pitchFamily="66" charset="0"/>
                  <a:ea typeface="AR P丸ゴシック体M" pitchFamily="50" charset="-128"/>
                </a:rPr>
                <a:t>）</a:t>
              </a:r>
            </a:p>
          </p:txBody>
        </p:sp>
        <p:pic>
          <p:nvPicPr>
            <p:cNvPr id="22538" name="Picture 28" descr="悩む人"/>
            <p:cNvPicPr>
              <a:picLocks noChangeAspect="1" noChangeArrowheads="1"/>
            </p:cNvPicPr>
            <p:nvPr/>
          </p:nvPicPr>
          <p:blipFill>
            <a:blip r:embed="rId4" cstate="print"/>
            <a:srcRect/>
            <a:stretch>
              <a:fillRect/>
            </a:stretch>
          </p:blipFill>
          <p:spPr bwMode="auto">
            <a:xfrm>
              <a:off x="3643306" y="1785926"/>
              <a:ext cx="1439862" cy="1439863"/>
            </a:xfrm>
            <a:prstGeom prst="rect">
              <a:avLst/>
            </a:prstGeom>
            <a:noFill/>
            <a:ln w="9525">
              <a:noFill/>
              <a:miter lim="800000"/>
              <a:headEnd/>
              <a:tailEnd/>
            </a:ln>
          </p:spPr>
        </p:pic>
        <p:pic>
          <p:nvPicPr>
            <p:cNvPr id="22539" name="図 33" descr="GW-00057.jpg"/>
            <p:cNvPicPr>
              <a:picLocks noChangeAspect="1"/>
            </p:cNvPicPr>
            <p:nvPr/>
          </p:nvPicPr>
          <p:blipFill>
            <a:blip r:embed="rId5" cstate="print"/>
            <a:srcRect/>
            <a:stretch>
              <a:fillRect/>
            </a:stretch>
          </p:blipFill>
          <p:spPr bwMode="auto">
            <a:xfrm>
              <a:off x="6143636" y="1285860"/>
              <a:ext cx="1500198" cy="1822240"/>
            </a:xfrm>
            <a:prstGeom prst="rect">
              <a:avLst/>
            </a:prstGeom>
            <a:noFill/>
            <a:ln w="9525">
              <a:noFill/>
              <a:miter lim="800000"/>
              <a:headEnd/>
              <a:tailEnd/>
            </a:ln>
          </p:spPr>
        </p:pic>
        <p:sp>
          <p:nvSpPr>
            <p:cNvPr id="22540" name="Line 68"/>
            <p:cNvSpPr>
              <a:spLocks noChangeShapeType="1"/>
            </p:cNvSpPr>
            <p:nvPr/>
          </p:nvSpPr>
          <p:spPr bwMode="auto">
            <a:xfrm>
              <a:off x="2000232" y="2320176"/>
              <a:ext cx="1500198" cy="0"/>
            </a:xfrm>
            <a:prstGeom prst="line">
              <a:avLst/>
            </a:prstGeom>
            <a:noFill/>
            <a:ln w="25400">
              <a:solidFill>
                <a:schemeClr val="bg1"/>
              </a:solidFill>
              <a:round/>
              <a:headEnd/>
              <a:tailEnd type="stealth" w="lg" len="lg"/>
            </a:ln>
          </p:spPr>
          <p:txBody>
            <a:bodyPr/>
            <a:lstStyle/>
            <a:p>
              <a:endParaRPr lang="ja-JP" altLang="en-US"/>
            </a:p>
          </p:txBody>
        </p:sp>
        <p:sp>
          <p:nvSpPr>
            <p:cNvPr id="22541" name="Line 68"/>
            <p:cNvSpPr>
              <a:spLocks noChangeShapeType="1"/>
            </p:cNvSpPr>
            <p:nvPr/>
          </p:nvSpPr>
          <p:spPr bwMode="auto">
            <a:xfrm flipV="1">
              <a:off x="2214546" y="2740258"/>
              <a:ext cx="1285884" cy="0"/>
            </a:xfrm>
            <a:prstGeom prst="line">
              <a:avLst/>
            </a:prstGeom>
            <a:noFill/>
            <a:ln w="25400">
              <a:solidFill>
                <a:schemeClr val="bg1"/>
              </a:solidFill>
              <a:round/>
              <a:headEnd/>
              <a:tailEnd type="stealth" w="lg" len="lg"/>
            </a:ln>
          </p:spPr>
          <p:txBody>
            <a:bodyPr/>
            <a:lstStyle/>
            <a:p>
              <a:endParaRPr lang="ja-JP" altLang="en-US"/>
            </a:p>
          </p:txBody>
        </p:sp>
        <p:sp>
          <p:nvSpPr>
            <p:cNvPr id="22542" name="Line 68"/>
            <p:cNvSpPr>
              <a:spLocks noChangeShapeType="1"/>
            </p:cNvSpPr>
            <p:nvPr/>
          </p:nvSpPr>
          <p:spPr bwMode="auto">
            <a:xfrm>
              <a:off x="2500298" y="3163410"/>
              <a:ext cx="1000132" cy="0"/>
            </a:xfrm>
            <a:prstGeom prst="line">
              <a:avLst/>
            </a:prstGeom>
            <a:noFill/>
            <a:ln w="25400">
              <a:solidFill>
                <a:schemeClr val="bg1"/>
              </a:solidFill>
              <a:round/>
              <a:headEnd/>
              <a:tailEnd type="stealth" w="lg" len="lg"/>
            </a:ln>
          </p:spPr>
          <p:txBody>
            <a:bodyPr/>
            <a:lstStyle/>
            <a:p>
              <a:endParaRPr lang="ja-JP" altLang="en-US"/>
            </a:p>
          </p:txBody>
        </p:sp>
        <p:sp>
          <p:nvSpPr>
            <p:cNvPr id="22543" name="テキスト ボックス 39"/>
            <p:cNvSpPr txBox="1">
              <a:spLocks noChangeArrowheads="1"/>
            </p:cNvSpPr>
            <p:nvPr/>
          </p:nvSpPr>
          <p:spPr bwMode="auto">
            <a:xfrm>
              <a:off x="1191718" y="1948774"/>
              <a:ext cx="2444154" cy="368600"/>
            </a:xfrm>
            <a:prstGeom prst="rect">
              <a:avLst/>
            </a:prstGeom>
            <a:noFill/>
            <a:ln w="9525">
              <a:noFill/>
              <a:miter lim="800000"/>
              <a:headEnd/>
              <a:tailEnd/>
            </a:ln>
          </p:spPr>
          <p:txBody>
            <a:bodyPr>
              <a:spAutoFit/>
            </a:bodyPr>
            <a:lstStyle/>
            <a:p>
              <a:pPr algn="r"/>
              <a:r>
                <a:rPr lang="en-US" altLang="ja-JP" sz="1400">
                  <a:solidFill>
                    <a:schemeClr val="bg1"/>
                  </a:solidFill>
                  <a:latin typeface="Comic Sans MS" pitchFamily="66" charset="0"/>
                  <a:ea typeface="AR P丸ゴシック体M" pitchFamily="50" charset="-128"/>
                </a:rPr>
                <a:t>Software for instr. A</a:t>
              </a:r>
              <a:endParaRPr lang="ja-JP" altLang="en-US" sz="1400">
                <a:solidFill>
                  <a:schemeClr val="bg1"/>
                </a:solidFill>
                <a:latin typeface="Comic Sans MS" pitchFamily="66" charset="0"/>
                <a:ea typeface="AR P丸ゴシック体M" pitchFamily="50" charset="-128"/>
              </a:endParaRPr>
            </a:p>
          </p:txBody>
        </p:sp>
        <p:sp>
          <p:nvSpPr>
            <p:cNvPr id="22544" name="テキスト ボックス 40"/>
            <p:cNvSpPr txBox="1">
              <a:spLocks noChangeArrowheads="1"/>
            </p:cNvSpPr>
            <p:nvPr/>
          </p:nvSpPr>
          <p:spPr bwMode="auto">
            <a:xfrm>
              <a:off x="1669675" y="2383068"/>
              <a:ext cx="1973631" cy="307779"/>
            </a:xfrm>
            <a:prstGeom prst="rect">
              <a:avLst/>
            </a:prstGeom>
            <a:noFill/>
            <a:ln w="9525">
              <a:noFill/>
              <a:miter lim="800000"/>
              <a:headEnd/>
              <a:tailEnd/>
            </a:ln>
          </p:spPr>
          <p:txBody>
            <a:bodyPr wrap="none">
              <a:spAutoFit/>
            </a:bodyPr>
            <a:lstStyle/>
            <a:p>
              <a:pPr algn="r"/>
              <a:r>
                <a:rPr lang="en-US" altLang="ja-JP" sz="1400">
                  <a:solidFill>
                    <a:schemeClr val="bg1"/>
                  </a:solidFill>
                  <a:latin typeface="Comic Sans MS" pitchFamily="66" charset="0"/>
                  <a:ea typeface="AR P丸ゴシック体M" pitchFamily="50" charset="-128"/>
                </a:rPr>
                <a:t>Software for instr. B</a:t>
              </a:r>
              <a:endParaRPr lang="ja-JP" altLang="en-US" sz="1400">
                <a:solidFill>
                  <a:schemeClr val="bg1"/>
                </a:solidFill>
                <a:latin typeface="Comic Sans MS" pitchFamily="66" charset="0"/>
                <a:ea typeface="AR P丸ゴシック体M" pitchFamily="50" charset="-128"/>
              </a:endParaRPr>
            </a:p>
          </p:txBody>
        </p:sp>
        <p:sp>
          <p:nvSpPr>
            <p:cNvPr id="22545" name="テキスト ボックス 41"/>
            <p:cNvSpPr txBox="1">
              <a:spLocks noChangeArrowheads="1"/>
            </p:cNvSpPr>
            <p:nvPr/>
          </p:nvSpPr>
          <p:spPr bwMode="auto">
            <a:xfrm>
              <a:off x="1676080" y="2818004"/>
              <a:ext cx="1967219" cy="307779"/>
            </a:xfrm>
            <a:prstGeom prst="rect">
              <a:avLst/>
            </a:prstGeom>
            <a:noFill/>
            <a:ln w="9525">
              <a:noFill/>
              <a:miter lim="800000"/>
              <a:headEnd/>
              <a:tailEnd/>
            </a:ln>
          </p:spPr>
          <p:txBody>
            <a:bodyPr wrap="none">
              <a:spAutoFit/>
            </a:bodyPr>
            <a:lstStyle/>
            <a:p>
              <a:pPr algn="r"/>
              <a:r>
                <a:rPr lang="en-US" altLang="ja-JP" sz="1400">
                  <a:solidFill>
                    <a:schemeClr val="bg1"/>
                  </a:solidFill>
                  <a:latin typeface="Comic Sans MS" pitchFamily="66" charset="0"/>
                  <a:ea typeface="AR P丸ゴシック体M" pitchFamily="50" charset="-128"/>
                </a:rPr>
                <a:t>Software for instr. C</a:t>
              </a:r>
              <a:endParaRPr lang="ja-JP" altLang="en-US" sz="1400">
                <a:solidFill>
                  <a:schemeClr val="bg1"/>
                </a:solidFill>
                <a:latin typeface="Comic Sans MS" pitchFamily="66" charset="0"/>
                <a:ea typeface="AR P丸ゴシック体M" pitchFamily="50" charset="-128"/>
              </a:endParaRPr>
            </a:p>
          </p:txBody>
        </p:sp>
        <p:sp>
          <p:nvSpPr>
            <p:cNvPr id="22546" name="Line 68"/>
            <p:cNvSpPr>
              <a:spLocks noChangeShapeType="1"/>
            </p:cNvSpPr>
            <p:nvPr/>
          </p:nvSpPr>
          <p:spPr bwMode="auto">
            <a:xfrm>
              <a:off x="5126412" y="2214554"/>
              <a:ext cx="1000132" cy="0"/>
            </a:xfrm>
            <a:prstGeom prst="line">
              <a:avLst/>
            </a:prstGeom>
            <a:noFill/>
            <a:ln w="25400">
              <a:solidFill>
                <a:schemeClr val="bg1"/>
              </a:solidFill>
              <a:round/>
              <a:headEnd type="stealth" w="lg" len="lg"/>
              <a:tailEnd type="none" w="lg" len="lg"/>
            </a:ln>
          </p:spPr>
          <p:txBody>
            <a:bodyPr/>
            <a:lstStyle/>
            <a:p>
              <a:endParaRPr lang="ja-JP" altLang="en-US"/>
            </a:p>
          </p:txBody>
        </p:sp>
        <p:sp>
          <p:nvSpPr>
            <p:cNvPr id="22547" name="テキスト ボックス 43"/>
            <p:cNvSpPr txBox="1">
              <a:spLocks noChangeArrowheads="1"/>
            </p:cNvSpPr>
            <p:nvPr/>
          </p:nvSpPr>
          <p:spPr bwMode="auto">
            <a:xfrm>
              <a:off x="5094371" y="1614103"/>
              <a:ext cx="1021440" cy="523224"/>
            </a:xfrm>
            <a:prstGeom prst="rect">
              <a:avLst/>
            </a:prstGeom>
            <a:noFill/>
            <a:ln w="9525">
              <a:noFill/>
              <a:miter lim="800000"/>
              <a:headEnd/>
              <a:tailEnd/>
            </a:ln>
          </p:spPr>
          <p:txBody>
            <a:bodyPr wrap="none">
              <a:spAutoFit/>
            </a:bodyPr>
            <a:lstStyle/>
            <a:p>
              <a:pPr algn="ctr"/>
              <a:r>
                <a:rPr lang="en-US" altLang="ja-JP" sz="1400">
                  <a:solidFill>
                    <a:schemeClr val="bg1"/>
                  </a:solidFill>
                  <a:latin typeface="Comic Sans MS" pitchFamily="66" charset="0"/>
                  <a:ea typeface="AR P丸ゴシック体M" pitchFamily="50" charset="-128"/>
                </a:rPr>
                <a:t>Download </a:t>
              </a:r>
            </a:p>
            <a:p>
              <a:pPr algn="ctr"/>
              <a:r>
                <a:rPr lang="en-US" altLang="ja-JP" sz="1400">
                  <a:solidFill>
                    <a:schemeClr val="bg1"/>
                  </a:solidFill>
                  <a:latin typeface="Comic Sans MS" pitchFamily="66" charset="0"/>
                  <a:ea typeface="AR P丸ゴシック体M" pitchFamily="50" charset="-128"/>
                </a:rPr>
                <a:t>by hand</a:t>
              </a:r>
              <a:endParaRPr lang="ja-JP" altLang="en-US" sz="1400">
                <a:solidFill>
                  <a:schemeClr val="bg1"/>
                </a:solidFill>
                <a:latin typeface="Comic Sans MS" pitchFamily="66" charset="0"/>
                <a:ea typeface="AR P丸ゴシック体M" pitchFamily="50" charset="-128"/>
              </a:endParaRPr>
            </a:p>
          </p:txBody>
        </p:sp>
        <p:sp>
          <p:nvSpPr>
            <p:cNvPr id="20" name="AutoShape 61"/>
            <p:cNvSpPr>
              <a:spLocks noChangeArrowheads="1"/>
            </p:cNvSpPr>
            <p:nvPr/>
          </p:nvSpPr>
          <p:spPr bwMode="auto">
            <a:xfrm>
              <a:off x="7072269" y="714700"/>
              <a:ext cx="1429516" cy="1000218"/>
            </a:xfrm>
            <a:prstGeom prst="can">
              <a:avLst>
                <a:gd name="adj" fmla="val 25000"/>
              </a:avLst>
            </a:prstGeom>
            <a:solidFill>
              <a:schemeClr val="accent1">
                <a:lumMod val="20000"/>
                <a:lumOff val="80000"/>
              </a:schemeClr>
            </a:solidFill>
            <a:ln w="9525">
              <a:solidFill>
                <a:schemeClr val="tx2"/>
              </a:solidFill>
              <a:round/>
              <a:headEnd/>
              <a:tailEnd/>
            </a:ln>
            <a:effectLst/>
          </p:spPr>
          <p:txBody>
            <a:bodyPr wrap="none" anchor="ctr"/>
            <a:lstStyle/>
            <a:p>
              <a:pPr algn="ctr">
                <a:defRPr/>
              </a:pPr>
              <a:r>
                <a:rPr lang="en-US" altLang="ja-JP" sz="1400" dirty="0">
                  <a:solidFill>
                    <a:schemeClr val="bg1"/>
                  </a:solidFill>
                  <a:latin typeface="Comic Sans MS" pitchFamily="66" charset="0"/>
                  <a:ea typeface="AR P丸ゴシック体M" pitchFamily="50" charset="-128"/>
                </a:rPr>
                <a:t>Subaru Telescope</a:t>
              </a:r>
            </a:p>
            <a:p>
              <a:pPr algn="ctr">
                <a:defRPr/>
              </a:pPr>
              <a:r>
                <a:rPr lang="en-US" altLang="ja-JP" sz="1400" dirty="0">
                  <a:solidFill>
                    <a:schemeClr val="bg1"/>
                  </a:solidFill>
                  <a:latin typeface="Comic Sans MS" pitchFamily="66" charset="0"/>
                  <a:ea typeface="AR P丸ゴシック体M" pitchFamily="50" charset="-128"/>
                </a:rPr>
                <a:t>Data Archive</a:t>
              </a:r>
            </a:p>
            <a:p>
              <a:pPr algn="ctr">
                <a:defRPr/>
              </a:pPr>
              <a:r>
                <a:rPr lang="ja-JP" altLang="en-US" sz="1400" dirty="0">
                  <a:solidFill>
                    <a:schemeClr val="bg1"/>
                  </a:solidFill>
                  <a:latin typeface="Comic Sans MS" pitchFamily="66" charset="0"/>
                  <a:ea typeface="AR P丸ゴシック体M" pitchFamily="50" charset="-128"/>
                </a:rPr>
                <a:t>（</a:t>
              </a:r>
              <a:r>
                <a:rPr lang="en-US" altLang="ja-JP" sz="1400" dirty="0">
                  <a:solidFill>
                    <a:schemeClr val="bg1"/>
                  </a:solidFill>
                  <a:latin typeface="Comic Sans MS" pitchFamily="66" charset="0"/>
                  <a:ea typeface="AR P丸ゴシック体M" pitchFamily="50" charset="-128"/>
                </a:rPr>
                <a:t>10TB</a:t>
              </a:r>
              <a:r>
                <a:rPr lang="ja-JP" altLang="en-US" sz="1400" dirty="0">
                  <a:solidFill>
                    <a:schemeClr val="bg1"/>
                  </a:solidFill>
                  <a:latin typeface="Comic Sans MS" pitchFamily="66" charset="0"/>
                  <a:ea typeface="AR P丸ゴシック体M" pitchFamily="50" charset="-128"/>
                </a:rPr>
                <a:t>）</a:t>
              </a:r>
            </a:p>
          </p:txBody>
        </p:sp>
      </p:grpSp>
      <p:sp>
        <p:nvSpPr>
          <p:cNvPr id="2" name="タイトル 1"/>
          <p:cNvSpPr>
            <a:spLocks noGrp="1"/>
          </p:cNvSpPr>
          <p:nvPr>
            <p:ph type="title"/>
          </p:nvPr>
        </p:nvSpPr>
        <p:spPr>
          <a:xfrm>
            <a:off x="158824" y="116632"/>
            <a:ext cx="8229600" cy="901310"/>
          </a:xfrm>
        </p:spPr>
        <p:txBody>
          <a:bodyPr>
            <a:normAutofit fontScale="90000"/>
          </a:bodyPr>
          <a:lstStyle/>
          <a:p>
            <a:pPr eaLnBrk="1" hangingPunct="1">
              <a:defRPr/>
            </a:pPr>
            <a:r>
              <a:rPr lang="ja-JP" altLang="en-US" b="1" dirty="0" smtClean="0">
                <a:latin typeface="メイリオ" pitchFamily="50" charset="-128"/>
                <a:ea typeface="メイリオ" pitchFamily="50" charset="-128"/>
                <a:cs typeface="メイリオ" pitchFamily="50" charset="-128"/>
              </a:rPr>
              <a:t>問題点</a:t>
            </a:r>
            <a:r>
              <a:rPr lang="en-US" altLang="ja-JP" b="1" dirty="0" smtClean="0">
                <a:latin typeface="メイリオ" pitchFamily="50" charset="-128"/>
                <a:ea typeface="メイリオ" pitchFamily="50" charset="-128"/>
                <a:cs typeface="メイリオ" pitchFamily="50" charset="-128"/>
              </a:rPr>
              <a:t>2</a:t>
            </a:r>
            <a:r>
              <a:rPr lang="ja-JP" altLang="en-US" b="1" dirty="0" smtClean="0">
                <a:latin typeface="メイリオ" pitchFamily="50" charset="-128"/>
                <a:ea typeface="メイリオ" pitchFamily="50" charset="-128"/>
                <a:cs typeface="メイリオ" pitchFamily="50" charset="-128"/>
              </a:rPr>
              <a:t> </a:t>
            </a:r>
            <a:r>
              <a:rPr lang="en-US" altLang="ja-JP" b="1" dirty="0" smtClean="0">
                <a:latin typeface="メイリオ" pitchFamily="50" charset="-128"/>
                <a:ea typeface="メイリオ" pitchFamily="50" charset="-128"/>
                <a:cs typeface="メイリオ" pitchFamily="50" charset="-128"/>
              </a:rPr>
              <a:t>: </a:t>
            </a:r>
            <a:r>
              <a:rPr lang="ja-JP" altLang="en-US" b="1" dirty="0" smtClean="0">
                <a:latin typeface="メイリオ" pitchFamily="50" charset="-128"/>
                <a:ea typeface="メイリオ" pitchFamily="50" charset="-128"/>
                <a:cs typeface="メイリオ" pitchFamily="50" charset="-128"/>
              </a:rPr>
              <a:t>巨大観測データの処理</a:t>
            </a:r>
            <a:endParaRPr lang="ja-JP" altLang="en-US" b="1" dirty="0">
              <a:latin typeface="メイリオ" pitchFamily="50" charset="-128"/>
              <a:ea typeface="メイリオ" pitchFamily="50" charset="-128"/>
              <a:cs typeface="メイリオ" pitchFamily="50" charset="-128"/>
            </a:endParaRPr>
          </a:p>
        </p:txBody>
      </p:sp>
      <p:sp>
        <p:nvSpPr>
          <p:cNvPr id="22532" name="コンテンツ プレースホルダ 2"/>
          <p:cNvSpPr>
            <a:spLocks noGrp="1"/>
          </p:cNvSpPr>
          <p:nvPr>
            <p:ph idx="1"/>
          </p:nvPr>
        </p:nvSpPr>
        <p:spPr>
          <a:xfrm>
            <a:off x="395537" y="1052736"/>
            <a:ext cx="8496944" cy="2304256"/>
          </a:xfrm>
        </p:spPr>
        <p:txBody>
          <a:bodyPr>
            <a:noAutofit/>
          </a:bodyPr>
          <a:lstStyle/>
          <a:p>
            <a:pPr eaLnBrk="1" hangingPunct="1">
              <a:lnSpc>
                <a:spcPct val="120000"/>
              </a:lnSpc>
              <a:spcBef>
                <a:spcPts val="600"/>
              </a:spcBef>
            </a:pPr>
            <a:r>
              <a:rPr lang="ja-JP" altLang="en-US" sz="2800" dirty="0" smtClean="0">
                <a:latin typeface="+mj-ea"/>
                <a:ea typeface="+mj-ea"/>
              </a:rPr>
              <a:t>データアーカイブからのダウンロード困難</a:t>
            </a:r>
            <a:endParaRPr lang="en-US" altLang="ja-JP" sz="2800" dirty="0" smtClean="0">
              <a:latin typeface="+mj-ea"/>
              <a:ea typeface="+mj-ea"/>
            </a:endParaRPr>
          </a:p>
          <a:p>
            <a:pPr eaLnBrk="1" hangingPunct="1">
              <a:lnSpc>
                <a:spcPct val="120000"/>
              </a:lnSpc>
              <a:spcBef>
                <a:spcPts val="600"/>
              </a:spcBef>
            </a:pPr>
            <a:r>
              <a:rPr lang="ja-JP" altLang="en-US" sz="2800" dirty="0" smtClean="0">
                <a:latin typeface="+mj-ea"/>
                <a:ea typeface="+mj-ea"/>
              </a:rPr>
              <a:t>大容量ディスク＋並列計算システムが必要</a:t>
            </a:r>
            <a:endParaRPr lang="en-US" altLang="ja-JP" sz="2800" dirty="0" smtClean="0">
              <a:latin typeface="+mj-ea"/>
              <a:ea typeface="+mj-ea"/>
            </a:endParaRPr>
          </a:p>
          <a:p>
            <a:pPr eaLnBrk="1" hangingPunct="1">
              <a:lnSpc>
                <a:spcPct val="120000"/>
              </a:lnSpc>
              <a:spcBef>
                <a:spcPts val="600"/>
              </a:spcBef>
            </a:pPr>
            <a:r>
              <a:rPr lang="ja-JP" altLang="en-US" sz="2800" dirty="0" smtClean="0">
                <a:latin typeface="+mj-ea"/>
                <a:ea typeface="+mj-ea"/>
              </a:rPr>
              <a:t>生データのリダクションは装置毎に異なりラーニングコストが高い</a:t>
            </a:r>
            <a:endParaRPr lang="en-US" altLang="ja-JP" sz="2800" dirty="0" smtClean="0">
              <a:latin typeface="+mj-ea"/>
              <a:ea typeface="+mj-ea"/>
            </a:endParaRPr>
          </a:p>
        </p:txBody>
      </p:sp>
      <p:sp>
        <p:nvSpPr>
          <p:cNvPr id="24" name="日付プレースホルダ 23"/>
          <p:cNvSpPr>
            <a:spLocks noGrp="1"/>
          </p:cNvSpPr>
          <p:nvPr>
            <p:ph type="dt" sz="half" idx="10"/>
          </p:nvPr>
        </p:nvSpPr>
        <p:spPr/>
        <p:txBody>
          <a:bodyPr/>
          <a:lstStyle/>
          <a:p>
            <a:r>
              <a:rPr kumimoji="1" lang="en-US" altLang="ja-JP" smtClean="0"/>
              <a:t>2014/1/26</a:t>
            </a:r>
            <a:endParaRPr kumimoji="1" lang="ja-JP" altLang="en-US" dirty="0"/>
          </a:p>
        </p:txBody>
      </p:sp>
      <p:sp>
        <p:nvSpPr>
          <p:cNvPr id="25" name="スライド番号プレースホルダ 24"/>
          <p:cNvSpPr>
            <a:spLocks noGrp="1"/>
          </p:cNvSpPr>
          <p:nvPr>
            <p:ph type="sldNum" sz="quarter" idx="12"/>
          </p:nvPr>
        </p:nvSpPr>
        <p:spPr/>
        <p:txBody>
          <a:bodyPr/>
          <a:lstStyle/>
          <a:p>
            <a:fld id="{69D0420D-7E6B-4B7A-A1BC-5F5E3100B77F}" type="slidenum">
              <a:rPr kumimoji="1" lang="ja-JP" altLang="en-US" smtClean="0"/>
              <a:pPr/>
              <a:t>10</a:t>
            </a:fld>
            <a:endParaRPr kumimoji="1" lang="ja-JP" altLang="en-US"/>
          </a:p>
        </p:txBody>
      </p:sp>
      <p:sp>
        <p:nvSpPr>
          <p:cNvPr id="26" name="フッター プレースホルダ 25"/>
          <p:cNvSpPr>
            <a:spLocks noGrp="1"/>
          </p:cNvSpPr>
          <p:nvPr>
            <p:ph type="ftr" sz="quarter" idx="11"/>
          </p:nvPr>
        </p:nvSpPr>
        <p:spPr/>
        <p:txBody>
          <a:bodyPr/>
          <a:lstStyle/>
          <a:p>
            <a:r>
              <a:rPr kumimoji="1" lang="en-US" altLang="zh-TW" smtClean="0"/>
              <a:t>VO</a:t>
            </a:r>
            <a:r>
              <a:rPr kumimoji="1" lang="zh-TW" altLang="en-US" smtClean="0"/>
              <a:t>講習会２０１４睦月</a:t>
            </a:r>
            <a:endParaRPr kumimoji="1" lang="ja-JP"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142852"/>
            <a:ext cx="9144000" cy="714380"/>
          </a:xfrm>
        </p:spPr>
        <p:txBody>
          <a:bodyPr/>
          <a:lstStyle/>
          <a:p>
            <a:pPr eaLnBrk="1" hangingPunct="1">
              <a:defRPr/>
            </a:pPr>
            <a:r>
              <a:rPr lang="ja-JP" altLang="en-US" sz="3600" b="1" dirty="0" smtClean="0">
                <a:latin typeface="メイリオ" pitchFamily="50" charset="-128"/>
                <a:ea typeface="メイリオ" pitchFamily="50" charset="-128"/>
                <a:cs typeface="メイリオ" pitchFamily="50" charset="-128"/>
              </a:rPr>
              <a:t>解決策</a:t>
            </a:r>
            <a:r>
              <a:rPr lang="en-US" altLang="ja-JP" sz="3600" b="1" dirty="0" smtClean="0">
                <a:latin typeface="メイリオ" pitchFamily="50" charset="-128"/>
                <a:ea typeface="メイリオ" pitchFamily="50" charset="-128"/>
                <a:cs typeface="メイリオ" pitchFamily="50" charset="-128"/>
              </a:rPr>
              <a:t>: </a:t>
            </a:r>
            <a:r>
              <a:rPr lang="ja-JP" altLang="en-US" sz="3600" b="1" dirty="0" smtClean="0">
                <a:latin typeface="メイリオ" pitchFamily="50" charset="-128"/>
                <a:ea typeface="メイリオ" pitchFamily="50" charset="-128"/>
                <a:cs typeface="メイリオ" pitchFamily="50" charset="-128"/>
              </a:rPr>
              <a:t>データと計算資源の集約化</a:t>
            </a:r>
            <a:endParaRPr lang="ja-JP" altLang="en-US" sz="3600" b="1" dirty="0">
              <a:latin typeface="メイリオ" pitchFamily="50" charset="-128"/>
              <a:ea typeface="メイリオ" pitchFamily="50" charset="-128"/>
              <a:cs typeface="メイリオ" pitchFamily="50" charset="-128"/>
            </a:endParaRPr>
          </a:p>
        </p:txBody>
      </p:sp>
      <p:sp>
        <p:nvSpPr>
          <p:cNvPr id="23555" name="コンテンツ プレースホルダ 2"/>
          <p:cNvSpPr>
            <a:spLocks noGrp="1"/>
          </p:cNvSpPr>
          <p:nvPr>
            <p:ph idx="1"/>
          </p:nvPr>
        </p:nvSpPr>
        <p:spPr>
          <a:xfrm>
            <a:off x="179512" y="836712"/>
            <a:ext cx="8784976" cy="3714180"/>
          </a:xfrm>
        </p:spPr>
        <p:txBody>
          <a:bodyPr>
            <a:normAutofit lnSpcReduction="10000"/>
          </a:bodyPr>
          <a:lstStyle/>
          <a:p>
            <a:pPr eaLnBrk="1" hangingPunct="1">
              <a:lnSpc>
                <a:spcPct val="150000"/>
              </a:lnSpc>
            </a:pPr>
            <a:r>
              <a:rPr lang="ja-JP" altLang="en-US" dirty="0" smtClean="0">
                <a:solidFill>
                  <a:srgbClr val="FFC000"/>
                </a:solidFill>
              </a:rPr>
              <a:t>解析機能付きデータアーカイブ</a:t>
            </a:r>
            <a:endParaRPr lang="en-US" altLang="ja-JP" dirty="0" smtClean="0">
              <a:solidFill>
                <a:srgbClr val="FFC000"/>
              </a:solidFill>
            </a:endParaRPr>
          </a:p>
          <a:p>
            <a:pPr lvl="1" eaLnBrk="1" hangingPunct="1">
              <a:spcBef>
                <a:spcPts val="1200"/>
              </a:spcBef>
            </a:pPr>
            <a:r>
              <a:rPr lang="ja-JP" altLang="en-US" dirty="0" smtClean="0"/>
              <a:t>データ移動のコスト最小化。</a:t>
            </a:r>
            <a:endParaRPr lang="en-US" altLang="ja-JP" dirty="0" smtClean="0"/>
          </a:p>
          <a:p>
            <a:pPr lvl="1" eaLnBrk="1" hangingPunct="1">
              <a:spcBef>
                <a:spcPts val="1200"/>
              </a:spcBef>
            </a:pPr>
            <a:r>
              <a:rPr lang="ja-JP" altLang="en-US" dirty="0" smtClean="0"/>
              <a:t>並列計算機システムを独自に持つ必要がない。</a:t>
            </a:r>
            <a:endParaRPr lang="en-US" altLang="ja-JP" dirty="0" smtClean="0"/>
          </a:p>
          <a:p>
            <a:pPr lvl="1" eaLnBrk="1" hangingPunct="1">
              <a:spcBef>
                <a:spcPts val="1200"/>
              </a:spcBef>
            </a:pPr>
            <a:r>
              <a:rPr lang="ja-JP" altLang="en-US" dirty="0" smtClean="0"/>
              <a:t>リダクションソフトの管理を一元化。過去バージョンのソフトによる再リダクションをサポート。</a:t>
            </a:r>
            <a:endParaRPr lang="en-US" altLang="ja-JP" dirty="0" smtClean="0"/>
          </a:p>
          <a:p>
            <a:pPr lvl="1" eaLnBrk="1" hangingPunct="1">
              <a:spcBef>
                <a:spcPts val="1200"/>
              </a:spcBef>
            </a:pPr>
            <a:r>
              <a:rPr lang="ja-JP" altLang="en-US" dirty="0" smtClean="0"/>
              <a:t>請求の多い処理済みデータはアーカイブに蓄積。同じリダクションを繰り返さない。</a:t>
            </a:r>
          </a:p>
        </p:txBody>
      </p:sp>
      <p:grpSp>
        <p:nvGrpSpPr>
          <p:cNvPr id="37" name="グループ化 36"/>
          <p:cNvGrpSpPr/>
          <p:nvPr/>
        </p:nvGrpSpPr>
        <p:grpSpPr>
          <a:xfrm>
            <a:off x="214313" y="4725144"/>
            <a:ext cx="8643937" cy="1819275"/>
            <a:chOff x="214313" y="4667343"/>
            <a:chExt cx="8643937" cy="1819275"/>
          </a:xfrm>
        </p:grpSpPr>
        <p:sp>
          <p:nvSpPr>
            <p:cNvPr id="6" name="角丸四角形 5"/>
            <p:cNvSpPr/>
            <p:nvPr/>
          </p:nvSpPr>
          <p:spPr bwMode="auto">
            <a:xfrm>
              <a:off x="214313" y="4667343"/>
              <a:ext cx="8643937" cy="181927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altLang="ja-JP" dirty="0">
                  <a:solidFill>
                    <a:schemeClr val="bg1"/>
                  </a:solidFill>
                  <a:latin typeface="Comic Sans MS" pitchFamily="66" charset="0"/>
                  <a:ea typeface="AR P丸ゴシック体M" pitchFamily="50" charset="-128"/>
                </a:rPr>
                <a:t> </a:t>
              </a:r>
              <a:endParaRPr lang="ja-JP" altLang="en-US" dirty="0">
                <a:solidFill>
                  <a:schemeClr val="bg1"/>
                </a:solidFill>
                <a:latin typeface="Comic Sans MS" pitchFamily="66" charset="0"/>
                <a:ea typeface="AR P丸ゴシック体M" pitchFamily="50" charset="-128"/>
              </a:endParaRPr>
            </a:p>
          </p:txBody>
        </p:sp>
        <p:pic>
          <p:nvPicPr>
            <p:cNvPr id="23557" name="Picture 51" descr="JVO-pic"/>
            <p:cNvPicPr>
              <a:picLocks noChangeAspect="1" noChangeArrowheads="1"/>
            </p:cNvPicPr>
            <p:nvPr/>
          </p:nvPicPr>
          <p:blipFill>
            <a:blip r:embed="rId3" cstate="print"/>
            <a:srcRect/>
            <a:stretch>
              <a:fillRect/>
            </a:stretch>
          </p:blipFill>
          <p:spPr bwMode="auto">
            <a:xfrm>
              <a:off x="3000375" y="5130893"/>
              <a:ext cx="1312863" cy="971550"/>
            </a:xfrm>
            <a:prstGeom prst="rect">
              <a:avLst/>
            </a:prstGeom>
            <a:noFill/>
            <a:ln w="9525">
              <a:noFill/>
              <a:miter lim="800000"/>
              <a:headEnd/>
              <a:tailEnd/>
            </a:ln>
          </p:spPr>
        </p:pic>
        <p:pic>
          <p:nvPicPr>
            <p:cNvPr id="23558" name="Picture 54" descr="シャキ"/>
            <p:cNvPicPr>
              <a:picLocks noChangeAspect="1" noChangeArrowheads="1"/>
            </p:cNvPicPr>
            <p:nvPr/>
          </p:nvPicPr>
          <p:blipFill>
            <a:blip r:embed="rId4" cstate="print"/>
            <a:srcRect/>
            <a:stretch>
              <a:fillRect/>
            </a:stretch>
          </p:blipFill>
          <p:spPr bwMode="auto">
            <a:xfrm>
              <a:off x="428625" y="5095968"/>
              <a:ext cx="984250" cy="1100137"/>
            </a:xfrm>
            <a:prstGeom prst="rect">
              <a:avLst/>
            </a:prstGeom>
            <a:noFill/>
            <a:ln w="9525">
              <a:noFill/>
              <a:miter lim="800000"/>
              <a:headEnd/>
              <a:tailEnd/>
            </a:ln>
          </p:spPr>
        </p:pic>
        <p:grpSp>
          <p:nvGrpSpPr>
            <p:cNvPr id="3" name="グループ化 52"/>
            <p:cNvGrpSpPr>
              <a:grpSpLocks/>
            </p:cNvGrpSpPr>
            <p:nvPr/>
          </p:nvGrpSpPr>
          <p:grpSpPr bwMode="auto">
            <a:xfrm>
              <a:off x="6929438" y="5310280"/>
              <a:ext cx="1566862" cy="504825"/>
              <a:chOff x="6858016" y="5652508"/>
              <a:chExt cx="2149484" cy="731837"/>
            </a:xfrm>
          </p:grpSpPr>
          <p:pic>
            <p:nvPicPr>
              <p:cNvPr id="23579" name="Picture 18" descr="DB"/>
              <p:cNvPicPr>
                <a:picLocks noChangeAspect="1" noChangeArrowheads="1"/>
              </p:cNvPicPr>
              <p:nvPr/>
            </p:nvPicPr>
            <p:blipFill>
              <a:blip r:embed="rId5" cstate="print"/>
              <a:srcRect/>
              <a:stretch>
                <a:fillRect/>
              </a:stretch>
            </p:blipFill>
            <p:spPr bwMode="auto">
              <a:xfrm>
                <a:off x="6858016" y="5652508"/>
                <a:ext cx="863600" cy="731837"/>
              </a:xfrm>
              <a:prstGeom prst="rect">
                <a:avLst/>
              </a:prstGeom>
              <a:noFill/>
              <a:ln w="9525">
                <a:noFill/>
                <a:miter lim="800000"/>
                <a:headEnd/>
                <a:tailEnd/>
              </a:ln>
            </p:spPr>
          </p:pic>
          <p:pic>
            <p:nvPicPr>
              <p:cNvPr id="23580" name="Picture 18" descr="DB"/>
              <p:cNvPicPr>
                <a:picLocks noChangeAspect="1" noChangeArrowheads="1"/>
              </p:cNvPicPr>
              <p:nvPr/>
            </p:nvPicPr>
            <p:blipFill>
              <a:blip r:embed="rId5" cstate="print"/>
              <a:srcRect/>
              <a:stretch>
                <a:fillRect/>
              </a:stretch>
            </p:blipFill>
            <p:spPr bwMode="auto">
              <a:xfrm>
                <a:off x="7500958" y="5652508"/>
                <a:ext cx="863600" cy="731837"/>
              </a:xfrm>
              <a:prstGeom prst="rect">
                <a:avLst/>
              </a:prstGeom>
              <a:noFill/>
              <a:ln w="9525">
                <a:noFill/>
                <a:miter lim="800000"/>
                <a:headEnd/>
                <a:tailEnd/>
              </a:ln>
            </p:spPr>
          </p:pic>
          <p:pic>
            <p:nvPicPr>
              <p:cNvPr id="23581" name="Picture 18" descr="DB"/>
              <p:cNvPicPr>
                <a:picLocks noChangeAspect="1" noChangeArrowheads="1"/>
              </p:cNvPicPr>
              <p:nvPr/>
            </p:nvPicPr>
            <p:blipFill>
              <a:blip r:embed="rId5" cstate="print"/>
              <a:srcRect/>
              <a:stretch>
                <a:fillRect/>
              </a:stretch>
            </p:blipFill>
            <p:spPr bwMode="auto">
              <a:xfrm>
                <a:off x="8143900" y="5652508"/>
                <a:ext cx="863600" cy="731837"/>
              </a:xfrm>
              <a:prstGeom prst="rect">
                <a:avLst/>
              </a:prstGeom>
              <a:noFill/>
              <a:ln w="9525">
                <a:noFill/>
                <a:miter lim="800000"/>
                <a:headEnd/>
                <a:tailEnd/>
              </a:ln>
            </p:spPr>
          </p:pic>
        </p:grpSp>
        <p:grpSp>
          <p:nvGrpSpPr>
            <p:cNvPr id="4" name="グループ化 53"/>
            <p:cNvGrpSpPr>
              <a:grpSpLocks/>
            </p:cNvGrpSpPr>
            <p:nvPr/>
          </p:nvGrpSpPr>
          <p:grpSpPr bwMode="auto">
            <a:xfrm>
              <a:off x="7072313" y="5596030"/>
              <a:ext cx="1566862" cy="504825"/>
              <a:chOff x="6858016" y="5652508"/>
              <a:chExt cx="2149484" cy="731837"/>
            </a:xfrm>
          </p:grpSpPr>
          <p:pic>
            <p:nvPicPr>
              <p:cNvPr id="23576" name="Picture 18" descr="DB"/>
              <p:cNvPicPr>
                <a:picLocks noChangeAspect="1" noChangeArrowheads="1"/>
              </p:cNvPicPr>
              <p:nvPr/>
            </p:nvPicPr>
            <p:blipFill>
              <a:blip r:embed="rId5" cstate="print"/>
              <a:srcRect/>
              <a:stretch>
                <a:fillRect/>
              </a:stretch>
            </p:blipFill>
            <p:spPr bwMode="auto">
              <a:xfrm>
                <a:off x="6858016" y="5652508"/>
                <a:ext cx="863600" cy="731837"/>
              </a:xfrm>
              <a:prstGeom prst="rect">
                <a:avLst/>
              </a:prstGeom>
              <a:noFill/>
              <a:ln w="9525">
                <a:noFill/>
                <a:miter lim="800000"/>
                <a:headEnd/>
                <a:tailEnd/>
              </a:ln>
            </p:spPr>
          </p:pic>
          <p:pic>
            <p:nvPicPr>
              <p:cNvPr id="23577" name="Picture 18" descr="DB"/>
              <p:cNvPicPr>
                <a:picLocks noChangeAspect="1" noChangeArrowheads="1"/>
              </p:cNvPicPr>
              <p:nvPr/>
            </p:nvPicPr>
            <p:blipFill>
              <a:blip r:embed="rId5" cstate="print"/>
              <a:srcRect/>
              <a:stretch>
                <a:fillRect/>
              </a:stretch>
            </p:blipFill>
            <p:spPr bwMode="auto">
              <a:xfrm>
                <a:off x="7500958" y="5652508"/>
                <a:ext cx="863600" cy="731837"/>
              </a:xfrm>
              <a:prstGeom prst="rect">
                <a:avLst/>
              </a:prstGeom>
              <a:noFill/>
              <a:ln w="9525">
                <a:noFill/>
                <a:miter lim="800000"/>
                <a:headEnd/>
                <a:tailEnd/>
              </a:ln>
            </p:spPr>
          </p:pic>
          <p:pic>
            <p:nvPicPr>
              <p:cNvPr id="23578" name="Picture 18" descr="DB"/>
              <p:cNvPicPr>
                <a:picLocks noChangeAspect="1" noChangeArrowheads="1"/>
              </p:cNvPicPr>
              <p:nvPr/>
            </p:nvPicPr>
            <p:blipFill>
              <a:blip r:embed="rId5" cstate="print"/>
              <a:srcRect/>
              <a:stretch>
                <a:fillRect/>
              </a:stretch>
            </p:blipFill>
            <p:spPr bwMode="auto">
              <a:xfrm>
                <a:off x="8143900" y="5652508"/>
                <a:ext cx="863600" cy="731837"/>
              </a:xfrm>
              <a:prstGeom prst="rect">
                <a:avLst/>
              </a:prstGeom>
              <a:noFill/>
              <a:ln w="9525">
                <a:noFill/>
                <a:miter lim="800000"/>
                <a:headEnd/>
                <a:tailEnd/>
              </a:ln>
            </p:spPr>
          </p:pic>
        </p:grpSp>
        <p:grpSp>
          <p:nvGrpSpPr>
            <p:cNvPr id="5" name="グループ化 57"/>
            <p:cNvGrpSpPr>
              <a:grpSpLocks/>
            </p:cNvGrpSpPr>
            <p:nvPr/>
          </p:nvGrpSpPr>
          <p:grpSpPr bwMode="auto">
            <a:xfrm>
              <a:off x="6916738" y="5792880"/>
              <a:ext cx="1566862" cy="506413"/>
              <a:chOff x="6858016" y="5652508"/>
              <a:chExt cx="2149484" cy="731837"/>
            </a:xfrm>
          </p:grpSpPr>
          <p:pic>
            <p:nvPicPr>
              <p:cNvPr id="23573" name="Picture 18" descr="DB"/>
              <p:cNvPicPr>
                <a:picLocks noChangeAspect="1" noChangeArrowheads="1"/>
              </p:cNvPicPr>
              <p:nvPr/>
            </p:nvPicPr>
            <p:blipFill>
              <a:blip r:embed="rId5" cstate="print"/>
              <a:srcRect/>
              <a:stretch>
                <a:fillRect/>
              </a:stretch>
            </p:blipFill>
            <p:spPr bwMode="auto">
              <a:xfrm>
                <a:off x="6858016" y="5652508"/>
                <a:ext cx="863600" cy="731837"/>
              </a:xfrm>
              <a:prstGeom prst="rect">
                <a:avLst/>
              </a:prstGeom>
              <a:noFill/>
              <a:ln w="9525">
                <a:noFill/>
                <a:miter lim="800000"/>
                <a:headEnd/>
                <a:tailEnd/>
              </a:ln>
            </p:spPr>
          </p:pic>
          <p:pic>
            <p:nvPicPr>
              <p:cNvPr id="23574" name="Picture 18" descr="DB"/>
              <p:cNvPicPr>
                <a:picLocks noChangeAspect="1" noChangeArrowheads="1"/>
              </p:cNvPicPr>
              <p:nvPr/>
            </p:nvPicPr>
            <p:blipFill>
              <a:blip r:embed="rId5" cstate="print"/>
              <a:srcRect/>
              <a:stretch>
                <a:fillRect/>
              </a:stretch>
            </p:blipFill>
            <p:spPr bwMode="auto">
              <a:xfrm>
                <a:off x="7500958" y="5652508"/>
                <a:ext cx="863600" cy="731837"/>
              </a:xfrm>
              <a:prstGeom prst="rect">
                <a:avLst/>
              </a:prstGeom>
              <a:noFill/>
              <a:ln w="9525">
                <a:noFill/>
                <a:miter lim="800000"/>
                <a:headEnd/>
                <a:tailEnd/>
              </a:ln>
            </p:spPr>
          </p:pic>
          <p:pic>
            <p:nvPicPr>
              <p:cNvPr id="23575" name="Picture 18" descr="DB"/>
              <p:cNvPicPr>
                <a:picLocks noChangeAspect="1" noChangeArrowheads="1"/>
              </p:cNvPicPr>
              <p:nvPr/>
            </p:nvPicPr>
            <p:blipFill>
              <a:blip r:embed="rId5" cstate="print"/>
              <a:srcRect/>
              <a:stretch>
                <a:fillRect/>
              </a:stretch>
            </p:blipFill>
            <p:spPr bwMode="auto">
              <a:xfrm>
                <a:off x="8143900" y="5652508"/>
                <a:ext cx="863600" cy="731837"/>
              </a:xfrm>
              <a:prstGeom prst="rect">
                <a:avLst/>
              </a:prstGeom>
              <a:noFill/>
              <a:ln w="9525">
                <a:noFill/>
                <a:miter lim="800000"/>
                <a:headEnd/>
                <a:tailEnd/>
              </a:ln>
            </p:spPr>
          </p:pic>
        </p:grpSp>
        <p:sp>
          <p:nvSpPr>
            <p:cNvPr id="13" name="AutoShape 61"/>
            <p:cNvSpPr>
              <a:spLocks noChangeArrowheads="1"/>
            </p:cNvSpPr>
            <p:nvPr/>
          </p:nvSpPr>
          <p:spPr bwMode="auto">
            <a:xfrm>
              <a:off x="5722938" y="4761005"/>
              <a:ext cx="1041400" cy="692150"/>
            </a:xfrm>
            <a:prstGeom prst="can">
              <a:avLst>
                <a:gd name="adj" fmla="val 25000"/>
              </a:avLst>
            </a:prstGeom>
            <a:solidFill>
              <a:schemeClr val="accent1">
                <a:lumMod val="20000"/>
                <a:lumOff val="80000"/>
              </a:schemeClr>
            </a:solidFill>
            <a:ln w="9525">
              <a:solidFill>
                <a:schemeClr val="tx2"/>
              </a:solidFill>
              <a:round/>
              <a:headEnd/>
              <a:tailEnd/>
            </a:ln>
            <a:effectLst>
              <a:outerShdw blurRad="50800" dist="38100" dir="18900000" algn="bl" rotWithShape="0">
                <a:prstClr val="black">
                  <a:alpha val="40000"/>
                </a:prstClr>
              </a:outerShdw>
            </a:effectLst>
          </p:spPr>
          <p:txBody>
            <a:bodyPr wrap="none" anchor="ctr"/>
            <a:lstStyle/>
            <a:p>
              <a:pPr algn="ctr">
                <a:defRPr/>
              </a:pPr>
              <a:r>
                <a:rPr lang="en-US" altLang="ja-JP" sz="1400" dirty="0">
                  <a:solidFill>
                    <a:schemeClr val="bg1"/>
                  </a:solidFill>
                  <a:latin typeface="Comic Sans MS" pitchFamily="66" charset="0"/>
                  <a:ea typeface="AR P丸ゴシック体M" pitchFamily="50" charset="-128"/>
                </a:rPr>
                <a:t>Data Archive</a:t>
              </a:r>
            </a:p>
          </p:txBody>
        </p:sp>
        <p:sp>
          <p:nvSpPr>
            <p:cNvPr id="23563" name="Line 68"/>
            <p:cNvSpPr>
              <a:spLocks noChangeShapeType="1"/>
            </p:cNvSpPr>
            <p:nvPr/>
          </p:nvSpPr>
          <p:spPr bwMode="auto">
            <a:xfrm flipH="1">
              <a:off x="4357688" y="5738905"/>
              <a:ext cx="2428875" cy="0"/>
            </a:xfrm>
            <a:prstGeom prst="line">
              <a:avLst/>
            </a:prstGeom>
            <a:noFill/>
            <a:ln w="25400">
              <a:solidFill>
                <a:schemeClr val="bg1"/>
              </a:solidFill>
              <a:round/>
              <a:headEnd type="stealth" w="lg" len="lg"/>
              <a:tailEnd type="none" w="lg" len="lg"/>
            </a:ln>
          </p:spPr>
          <p:txBody>
            <a:bodyPr/>
            <a:lstStyle/>
            <a:p>
              <a:endParaRPr lang="ja-JP" altLang="en-US"/>
            </a:p>
          </p:txBody>
        </p:sp>
        <p:sp>
          <p:nvSpPr>
            <p:cNvPr id="23564" name="Line 68"/>
            <p:cNvSpPr>
              <a:spLocks noChangeShapeType="1"/>
            </p:cNvSpPr>
            <p:nvPr/>
          </p:nvSpPr>
          <p:spPr bwMode="auto">
            <a:xfrm flipH="1" flipV="1">
              <a:off x="4286250" y="5524593"/>
              <a:ext cx="2428875" cy="0"/>
            </a:xfrm>
            <a:prstGeom prst="line">
              <a:avLst/>
            </a:prstGeom>
            <a:noFill/>
            <a:ln w="25400">
              <a:solidFill>
                <a:schemeClr val="bg1"/>
              </a:solidFill>
              <a:round/>
              <a:headEnd/>
              <a:tailEnd type="stealth" w="lg" len="lg"/>
            </a:ln>
          </p:spPr>
          <p:txBody>
            <a:bodyPr/>
            <a:lstStyle/>
            <a:p>
              <a:endParaRPr lang="ja-JP" altLang="en-US"/>
            </a:p>
          </p:txBody>
        </p:sp>
        <p:sp>
          <p:nvSpPr>
            <p:cNvPr id="19" name="テキスト ボックス 73"/>
            <p:cNvSpPr txBox="1">
              <a:spLocks noChangeArrowheads="1"/>
            </p:cNvSpPr>
            <p:nvPr/>
          </p:nvSpPr>
          <p:spPr bwMode="auto">
            <a:xfrm>
              <a:off x="1465263" y="5859555"/>
              <a:ext cx="1392237" cy="307975"/>
            </a:xfrm>
            <a:prstGeom prst="rect">
              <a:avLst/>
            </a:prstGeom>
            <a:noFill/>
            <a:ln w="9525">
              <a:noFill/>
              <a:miter lim="800000"/>
              <a:headEnd/>
              <a:tailEnd/>
            </a:ln>
          </p:spPr>
          <p:txBody>
            <a:bodyPr>
              <a:spAutoFit/>
            </a:bodyPr>
            <a:lstStyle/>
            <a:p>
              <a:pPr marL="216000" indent="-180000">
                <a:defRPr/>
              </a:pPr>
              <a:r>
                <a:rPr lang="en-US" altLang="ja-JP" sz="1400" dirty="0">
                  <a:solidFill>
                    <a:schemeClr val="bg1"/>
                  </a:solidFill>
                  <a:latin typeface="+mn-ea"/>
                  <a:ea typeface="+mn-ea"/>
                </a:rPr>
                <a:t>1. </a:t>
              </a:r>
              <a:r>
                <a:rPr lang="ja-JP" altLang="en-US" sz="1400" dirty="0">
                  <a:solidFill>
                    <a:schemeClr val="bg1"/>
                  </a:solidFill>
                  <a:latin typeface="+mn-ea"/>
                  <a:ea typeface="+mn-ea"/>
                </a:rPr>
                <a:t>データ請求</a:t>
              </a:r>
            </a:p>
          </p:txBody>
        </p:sp>
        <p:sp>
          <p:nvSpPr>
            <p:cNvPr id="20" name="テキスト ボックス 74"/>
            <p:cNvSpPr txBox="1">
              <a:spLocks noChangeArrowheads="1"/>
            </p:cNvSpPr>
            <p:nvPr/>
          </p:nvSpPr>
          <p:spPr bwMode="auto">
            <a:xfrm>
              <a:off x="4357688" y="5738905"/>
              <a:ext cx="2357437" cy="738188"/>
            </a:xfrm>
            <a:prstGeom prst="rect">
              <a:avLst/>
            </a:prstGeom>
            <a:noFill/>
            <a:ln w="9525">
              <a:noFill/>
              <a:miter lim="800000"/>
              <a:headEnd/>
              <a:tailEnd/>
            </a:ln>
          </p:spPr>
          <p:txBody>
            <a:bodyPr>
              <a:spAutoFit/>
            </a:bodyPr>
            <a:lstStyle/>
            <a:p>
              <a:pPr>
                <a:defRPr/>
              </a:pPr>
              <a:r>
                <a:rPr lang="en-US" altLang="ja-JP" sz="1400" dirty="0">
                  <a:solidFill>
                    <a:schemeClr val="bg1"/>
                  </a:solidFill>
                  <a:latin typeface="+mn-ea"/>
                  <a:ea typeface="+mn-ea"/>
                </a:rPr>
                <a:t>2. </a:t>
              </a:r>
              <a:r>
                <a:rPr lang="ja-JP" altLang="en-US" sz="1400" dirty="0">
                  <a:solidFill>
                    <a:schemeClr val="bg1"/>
                  </a:solidFill>
                  <a:latin typeface="+mn-ea"/>
                  <a:ea typeface="+mn-ea"/>
                </a:rPr>
                <a:t>データ処理の実行要求</a:t>
              </a:r>
              <a:endParaRPr lang="en-US" altLang="ja-JP" sz="1400" dirty="0">
                <a:solidFill>
                  <a:schemeClr val="bg1"/>
                </a:solidFill>
                <a:latin typeface="+mn-ea"/>
                <a:ea typeface="+mn-ea"/>
              </a:endParaRPr>
            </a:p>
            <a:p>
              <a:pPr marL="180000">
                <a:defRPr/>
              </a:pPr>
              <a:r>
                <a:rPr lang="ja-JP" altLang="en-US" sz="1400" dirty="0">
                  <a:solidFill>
                    <a:schemeClr val="bg1"/>
                  </a:solidFill>
                  <a:latin typeface="+mn-ea"/>
                  <a:ea typeface="+mn-ea"/>
                </a:rPr>
                <a:t>またはアーカイブから処理済みデータを取得</a:t>
              </a:r>
            </a:p>
          </p:txBody>
        </p:sp>
        <p:sp>
          <p:nvSpPr>
            <p:cNvPr id="22" name="テキスト ボックス 76"/>
            <p:cNvSpPr txBox="1">
              <a:spLocks noChangeArrowheads="1"/>
            </p:cNvSpPr>
            <p:nvPr/>
          </p:nvSpPr>
          <p:spPr bwMode="auto">
            <a:xfrm>
              <a:off x="1335088" y="5164230"/>
              <a:ext cx="1566862" cy="307975"/>
            </a:xfrm>
            <a:prstGeom prst="rect">
              <a:avLst/>
            </a:prstGeom>
            <a:noFill/>
            <a:ln w="9525">
              <a:noFill/>
              <a:miter lim="800000"/>
              <a:headEnd/>
              <a:tailEnd/>
            </a:ln>
          </p:spPr>
          <p:txBody>
            <a:bodyPr wrap="none">
              <a:spAutoFit/>
            </a:bodyPr>
            <a:lstStyle/>
            <a:p>
              <a:pPr>
                <a:defRPr/>
              </a:pPr>
              <a:r>
                <a:rPr lang="en-US" altLang="ja-JP" sz="1400" dirty="0">
                  <a:solidFill>
                    <a:schemeClr val="bg1"/>
                  </a:solidFill>
                  <a:latin typeface="+mn-ea"/>
                  <a:ea typeface="+mn-ea"/>
                </a:rPr>
                <a:t>4. </a:t>
              </a:r>
              <a:r>
                <a:rPr lang="ja-JP" altLang="en-US" sz="1400" dirty="0">
                  <a:solidFill>
                    <a:schemeClr val="bg1"/>
                  </a:solidFill>
                  <a:latin typeface="+mn-ea"/>
                  <a:ea typeface="+mn-ea"/>
                </a:rPr>
                <a:t>処理済みデータ</a:t>
              </a:r>
            </a:p>
          </p:txBody>
        </p:sp>
        <p:sp>
          <p:nvSpPr>
            <p:cNvPr id="23568" name="テキスト ボックス 78"/>
            <p:cNvSpPr txBox="1">
              <a:spLocks noChangeArrowheads="1"/>
            </p:cNvSpPr>
            <p:nvPr/>
          </p:nvSpPr>
          <p:spPr bwMode="auto">
            <a:xfrm>
              <a:off x="3000375" y="6129430"/>
              <a:ext cx="1428750" cy="307975"/>
            </a:xfrm>
            <a:prstGeom prst="rect">
              <a:avLst/>
            </a:prstGeom>
            <a:noFill/>
            <a:ln w="9525">
              <a:noFill/>
              <a:miter lim="800000"/>
              <a:headEnd/>
              <a:tailEnd/>
            </a:ln>
          </p:spPr>
          <p:txBody>
            <a:bodyPr>
              <a:spAutoFit/>
            </a:bodyPr>
            <a:lstStyle/>
            <a:p>
              <a:r>
                <a:rPr lang="en-US" altLang="ja-JP" sz="1400">
                  <a:solidFill>
                    <a:schemeClr val="bg1"/>
                  </a:solidFill>
                  <a:latin typeface="Comic Sans MS" pitchFamily="66" charset="0"/>
                  <a:ea typeface="AR P丸ゴシック体M" pitchFamily="50" charset="-128"/>
                </a:rPr>
                <a:t>Portal Service</a:t>
              </a:r>
              <a:endParaRPr lang="ja-JP" altLang="en-US" sz="1400">
                <a:solidFill>
                  <a:schemeClr val="bg1"/>
                </a:solidFill>
                <a:latin typeface="Comic Sans MS" pitchFamily="66" charset="0"/>
                <a:ea typeface="AR P丸ゴシック体M" pitchFamily="50" charset="-128"/>
              </a:endParaRPr>
            </a:p>
          </p:txBody>
        </p:sp>
        <p:sp>
          <p:nvSpPr>
            <p:cNvPr id="23569" name="Line 68"/>
            <p:cNvSpPr>
              <a:spLocks noChangeShapeType="1"/>
            </p:cNvSpPr>
            <p:nvPr/>
          </p:nvSpPr>
          <p:spPr bwMode="auto">
            <a:xfrm flipV="1">
              <a:off x="1500188" y="5549993"/>
              <a:ext cx="1214437" cy="0"/>
            </a:xfrm>
            <a:prstGeom prst="line">
              <a:avLst/>
            </a:prstGeom>
            <a:noFill/>
            <a:ln w="25400">
              <a:solidFill>
                <a:schemeClr val="bg1"/>
              </a:solidFill>
              <a:round/>
              <a:headEnd type="stealth" w="lg" len="lg"/>
              <a:tailEnd type="none" w="lg" len="lg"/>
            </a:ln>
          </p:spPr>
          <p:txBody>
            <a:bodyPr/>
            <a:lstStyle/>
            <a:p>
              <a:endParaRPr lang="ja-JP" altLang="en-US"/>
            </a:p>
          </p:txBody>
        </p:sp>
        <p:sp>
          <p:nvSpPr>
            <p:cNvPr id="23570" name="Line 68"/>
            <p:cNvSpPr>
              <a:spLocks noChangeShapeType="1"/>
            </p:cNvSpPr>
            <p:nvPr/>
          </p:nvSpPr>
          <p:spPr bwMode="auto">
            <a:xfrm flipV="1">
              <a:off x="1508125" y="5859555"/>
              <a:ext cx="1214438" cy="0"/>
            </a:xfrm>
            <a:prstGeom prst="line">
              <a:avLst/>
            </a:prstGeom>
            <a:noFill/>
            <a:ln w="25400">
              <a:solidFill>
                <a:schemeClr val="bg1"/>
              </a:solidFill>
              <a:round/>
              <a:headEnd type="none" w="lg" len="lg"/>
              <a:tailEnd type="stealth" w="lg" len="lg"/>
            </a:ln>
          </p:spPr>
          <p:txBody>
            <a:bodyPr/>
            <a:lstStyle/>
            <a:p>
              <a:endParaRPr lang="ja-JP" altLang="en-US"/>
            </a:p>
          </p:txBody>
        </p:sp>
        <p:sp>
          <p:nvSpPr>
            <p:cNvPr id="36" name="テキスト ボックス 74"/>
            <p:cNvSpPr txBox="1">
              <a:spLocks noChangeArrowheads="1"/>
            </p:cNvSpPr>
            <p:nvPr/>
          </p:nvSpPr>
          <p:spPr bwMode="auto">
            <a:xfrm>
              <a:off x="4217988" y="5167405"/>
              <a:ext cx="1568450" cy="307975"/>
            </a:xfrm>
            <a:prstGeom prst="rect">
              <a:avLst/>
            </a:prstGeom>
            <a:noFill/>
            <a:ln w="9525">
              <a:noFill/>
              <a:miter lim="800000"/>
              <a:headEnd/>
              <a:tailEnd/>
            </a:ln>
          </p:spPr>
          <p:txBody>
            <a:bodyPr wrap="none">
              <a:spAutoFit/>
            </a:bodyPr>
            <a:lstStyle/>
            <a:p>
              <a:pPr>
                <a:defRPr/>
              </a:pPr>
              <a:r>
                <a:rPr lang="en-US" altLang="ja-JP" sz="1400" dirty="0">
                  <a:solidFill>
                    <a:schemeClr val="bg1"/>
                  </a:solidFill>
                  <a:latin typeface="+mn-ea"/>
                  <a:ea typeface="+mn-ea"/>
                </a:rPr>
                <a:t>3. </a:t>
              </a:r>
              <a:r>
                <a:rPr lang="ja-JP" altLang="en-US" sz="1400" dirty="0">
                  <a:solidFill>
                    <a:schemeClr val="bg1"/>
                  </a:solidFill>
                  <a:latin typeface="+mn-ea"/>
                  <a:ea typeface="+mn-ea"/>
                </a:rPr>
                <a:t>処理済みデータ</a:t>
              </a:r>
            </a:p>
          </p:txBody>
        </p:sp>
        <p:sp>
          <p:nvSpPr>
            <p:cNvPr id="44" name="U ターン矢印 43"/>
            <p:cNvSpPr/>
            <p:nvPr/>
          </p:nvSpPr>
          <p:spPr>
            <a:xfrm rot="5400000">
              <a:off x="7085806" y="4917374"/>
              <a:ext cx="357188" cy="857250"/>
            </a:xfrm>
            <a:prstGeom prst="uturnArrow">
              <a:avLst>
                <a:gd name="adj1" fmla="val 25000"/>
                <a:gd name="adj2" fmla="val 25000"/>
                <a:gd name="adj3" fmla="val 36266"/>
                <a:gd name="adj4" fmla="val 50000"/>
                <a:gd name="adj5" fmla="val 10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grpSp>
      <p:sp>
        <p:nvSpPr>
          <p:cNvPr id="33" name="日付プレースホルダ 32"/>
          <p:cNvSpPr>
            <a:spLocks noGrp="1"/>
          </p:cNvSpPr>
          <p:nvPr>
            <p:ph type="dt" sz="half" idx="10"/>
          </p:nvPr>
        </p:nvSpPr>
        <p:spPr>
          <a:xfrm>
            <a:off x="457200" y="6448251"/>
            <a:ext cx="2133600" cy="365125"/>
          </a:xfrm>
        </p:spPr>
        <p:txBody>
          <a:bodyPr/>
          <a:lstStyle/>
          <a:p>
            <a:r>
              <a:rPr kumimoji="1" lang="en-US" altLang="ja-JP" smtClean="0"/>
              <a:t>2014/1/26</a:t>
            </a:r>
            <a:endParaRPr kumimoji="1" lang="ja-JP" altLang="en-US" dirty="0"/>
          </a:p>
        </p:txBody>
      </p:sp>
      <p:sp>
        <p:nvSpPr>
          <p:cNvPr id="34" name="スライド番号プレースホルダ 33"/>
          <p:cNvSpPr>
            <a:spLocks noGrp="1"/>
          </p:cNvSpPr>
          <p:nvPr>
            <p:ph type="sldNum" sz="quarter" idx="12"/>
          </p:nvPr>
        </p:nvSpPr>
        <p:spPr>
          <a:xfrm>
            <a:off x="8153400" y="6448251"/>
            <a:ext cx="762000" cy="365125"/>
          </a:xfrm>
        </p:spPr>
        <p:txBody>
          <a:bodyPr/>
          <a:lstStyle/>
          <a:p>
            <a:fld id="{69D0420D-7E6B-4B7A-A1BC-5F5E3100B77F}" type="slidenum">
              <a:rPr kumimoji="1" lang="ja-JP" altLang="en-US" smtClean="0"/>
              <a:pPr/>
              <a:t>11</a:t>
            </a:fld>
            <a:endParaRPr kumimoji="1" lang="ja-JP" altLang="en-US" dirty="0"/>
          </a:p>
        </p:txBody>
      </p:sp>
      <p:sp>
        <p:nvSpPr>
          <p:cNvPr id="35" name="フッター プレースホルダ 34"/>
          <p:cNvSpPr>
            <a:spLocks noGrp="1"/>
          </p:cNvSpPr>
          <p:nvPr>
            <p:ph type="ftr" sz="quarter" idx="11"/>
          </p:nvPr>
        </p:nvSpPr>
        <p:spPr>
          <a:xfrm>
            <a:off x="3124200" y="6448251"/>
            <a:ext cx="2895600" cy="365125"/>
          </a:xfrm>
        </p:spPr>
        <p:txBody>
          <a:bodyPr/>
          <a:lstStyle/>
          <a:p>
            <a:r>
              <a:rPr kumimoji="1" lang="en-US" altLang="zh-TW" smtClean="0"/>
              <a:t>VO</a:t>
            </a:r>
            <a:r>
              <a:rPr kumimoji="1" lang="zh-TW" altLang="en-US" smtClean="0"/>
              <a:t>講習会２０１４睦月</a:t>
            </a:r>
            <a:endParaRPr kumimoji="1" lang="ja-JP"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2564904"/>
            <a:ext cx="7467600" cy="1143000"/>
          </a:xfrm>
        </p:spPr>
        <p:txBody>
          <a:bodyPr/>
          <a:lstStyle/>
          <a:p>
            <a:pPr algn="ctr"/>
            <a:r>
              <a:rPr kumimoji="1" lang="ja-JP" altLang="en-US" dirty="0" smtClean="0"/>
              <a:t>バーチャル天文台</a:t>
            </a:r>
            <a:endParaRPr kumimoji="1" lang="ja-JP" altLang="en-US" dirty="0"/>
          </a:p>
        </p:txBody>
      </p:sp>
      <p:sp>
        <p:nvSpPr>
          <p:cNvPr id="6" name="日付プレースホルダ 5"/>
          <p:cNvSpPr>
            <a:spLocks noGrp="1"/>
          </p:cNvSpPr>
          <p:nvPr>
            <p:ph type="dt" sz="half" idx="10"/>
          </p:nvPr>
        </p:nvSpPr>
        <p:spPr/>
        <p:txBody>
          <a:bodyPr/>
          <a:lstStyle/>
          <a:p>
            <a:r>
              <a:rPr kumimoji="1" lang="en-US" altLang="ja-JP" smtClean="0"/>
              <a:t>2014/1/26</a:t>
            </a:r>
            <a:endParaRPr kumimoji="1" lang="ja-JP" altLang="en-US" dirty="0"/>
          </a:p>
        </p:txBody>
      </p:sp>
      <p:sp>
        <p:nvSpPr>
          <p:cNvPr id="7" name="スライド番号プレースホルダ 6"/>
          <p:cNvSpPr>
            <a:spLocks noGrp="1"/>
          </p:cNvSpPr>
          <p:nvPr>
            <p:ph type="sldNum" sz="quarter" idx="12"/>
          </p:nvPr>
        </p:nvSpPr>
        <p:spPr/>
        <p:txBody>
          <a:bodyPr/>
          <a:lstStyle/>
          <a:p>
            <a:fld id="{69D0420D-7E6B-4B7A-A1BC-5F5E3100B77F}" type="slidenum">
              <a:rPr kumimoji="1" lang="ja-JP" altLang="en-US" smtClean="0"/>
              <a:pPr/>
              <a:t>12</a:t>
            </a:fld>
            <a:endParaRPr kumimoji="1" lang="ja-JP" altLang="en-US"/>
          </a:p>
        </p:txBody>
      </p:sp>
      <p:sp>
        <p:nvSpPr>
          <p:cNvPr id="8" name="フッター プレースホルダ 7"/>
          <p:cNvSpPr>
            <a:spLocks noGrp="1"/>
          </p:cNvSpPr>
          <p:nvPr>
            <p:ph type="ftr" sz="quarter" idx="11"/>
          </p:nvPr>
        </p:nvSpPr>
        <p:spPr/>
        <p:txBody>
          <a:bodyPr/>
          <a:lstStyle/>
          <a:p>
            <a:r>
              <a:rPr kumimoji="1" lang="en-US" altLang="zh-TW" smtClean="0"/>
              <a:t>VO</a:t>
            </a:r>
            <a:r>
              <a:rPr kumimoji="1" lang="zh-TW" altLang="en-US" smtClean="0"/>
              <a:t>講習会２０１４睦月</a:t>
            </a:r>
            <a:endParaRPr kumimoji="1" lang="ja-JP"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0"/>
            <a:ext cx="7632848" cy="936104"/>
          </a:xfrm>
        </p:spPr>
        <p:txBody>
          <a:bodyPr>
            <a:normAutofit/>
          </a:bodyPr>
          <a:lstStyle/>
          <a:p>
            <a:pPr lvl="0"/>
            <a:r>
              <a:rPr lang="ja-JP" altLang="en-US" sz="3600" b="1" dirty="0" smtClean="0">
                <a:latin typeface="メイリオ" pitchFamily="50" charset="-128"/>
                <a:ea typeface="メイリオ" pitchFamily="50" charset="-128"/>
                <a:cs typeface="メイリオ" pitchFamily="50" charset="-128"/>
              </a:rPr>
              <a:t>バーチャル天文台とは？</a:t>
            </a:r>
            <a:endParaRPr kumimoji="1" lang="ja-JP" altLang="en-US" sz="3600" b="1" dirty="0">
              <a:latin typeface="メイリオ" pitchFamily="50" charset="-128"/>
              <a:ea typeface="メイリオ" pitchFamily="50" charset="-128"/>
              <a:cs typeface="メイリオ" pitchFamily="50" charset="-128"/>
            </a:endParaRPr>
          </a:p>
        </p:txBody>
      </p:sp>
      <p:sp>
        <p:nvSpPr>
          <p:cNvPr id="4" name="角丸四角形 3"/>
          <p:cNvSpPr/>
          <p:nvPr/>
        </p:nvSpPr>
        <p:spPr>
          <a:xfrm>
            <a:off x="683568" y="2348880"/>
            <a:ext cx="3384376" cy="1771919"/>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a:xfrm>
            <a:off x="107504" y="-27384"/>
            <a:ext cx="6491064" cy="864096"/>
          </a:xfrm>
          <a:prstGeom prst="rect">
            <a:avLst/>
          </a:prstGeom>
        </p:spPr>
        <p:txBody>
          <a:bodyPr vert="horz" lIns="45720" rIns="4572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4600" b="0" i="0" u="none" strike="noStrike" kern="1200" cap="none" spc="0" normalizeH="0" baseline="0" noProof="0" dirty="0">
              <a:ln>
                <a:noFill/>
              </a:ln>
              <a:solidFill>
                <a:schemeClr val="accent5">
                  <a:lumMod val="40000"/>
                  <a:lumOff val="60000"/>
                </a:schemeClr>
              </a:solidFill>
              <a:effectLst/>
              <a:uLnTx/>
              <a:uFillTx/>
              <a:latin typeface="+mj-lt"/>
              <a:ea typeface="+mj-ea"/>
              <a:cs typeface="+mj-cs"/>
            </a:endParaRPr>
          </a:p>
        </p:txBody>
      </p:sp>
      <p:sp>
        <p:nvSpPr>
          <p:cNvPr id="6" name="円柱 5"/>
          <p:cNvSpPr/>
          <p:nvPr/>
        </p:nvSpPr>
        <p:spPr>
          <a:xfrm>
            <a:off x="899592" y="2708920"/>
            <a:ext cx="864096" cy="576064"/>
          </a:xfrm>
          <a:prstGeom prst="can">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bg1"/>
                </a:solidFill>
              </a:rPr>
              <a:t>SDSS</a:t>
            </a:r>
            <a:endParaRPr kumimoji="1" lang="ja-JP" altLang="en-US" dirty="0">
              <a:solidFill>
                <a:schemeClr val="bg1"/>
              </a:solidFill>
            </a:endParaRPr>
          </a:p>
        </p:txBody>
      </p:sp>
      <p:sp>
        <p:nvSpPr>
          <p:cNvPr id="7" name="円柱 6"/>
          <p:cNvSpPr/>
          <p:nvPr/>
        </p:nvSpPr>
        <p:spPr>
          <a:xfrm>
            <a:off x="1907704" y="2708920"/>
            <a:ext cx="936104" cy="576064"/>
          </a:xfrm>
          <a:prstGeom prst="can">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bg1"/>
                </a:solidFill>
              </a:rPr>
              <a:t>2MASS</a:t>
            </a:r>
            <a:endParaRPr kumimoji="1" lang="ja-JP" altLang="en-US" sz="1600" dirty="0">
              <a:solidFill>
                <a:schemeClr val="bg1"/>
              </a:solidFill>
            </a:endParaRPr>
          </a:p>
        </p:txBody>
      </p:sp>
      <p:sp>
        <p:nvSpPr>
          <p:cNvPr id="8" name="円柱 7"/>
          <p:cNvSpPr/>
          <p:nvPr/>
        </p:nvSpPr>
        <p:spPr>
          <a:xfrm>
            <a:off x="2987824" y="2708920"/>
            <a:ext cx="936104" cy="576064"/>
          </a:xfrm>
          <a:prstGeom prst="can">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bg1"/>
                </a:solidFill>
              </a:rPr>
              <a:t>HST</a:t>
            </a:r>
            <a:endParaRPr kumimoji="1" lang="ja-JP" altLang="en-US" sz="1600" dirty="0">
              <a:solidFill>
                <a:schemeClr val="bg1"/>
              </a:solidFill>
            </a:endParaRPr>
          </a:p>
        </p:txBody>
      </p:sp>
      <p:sp>
        <p:nvSpPr>
          <p:cNvPr id="9" name="円柱 8"/>
          <p:cNvSpPr/>
          <p:nvPr/>
        </p:nvSpPr>
        <p:spPr>
          <a:xfrm>
            <a:off x="1259632" y="3429000"/>
            <a:ext cx="936104" cy="576064"/>
          </a:xfrm>
          <a:prstGeom prst="can">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bg1"/>
                </a:solidFill>
              </a:rPr>
              <a:t>Subaru</a:t>
            </a:r>
            <a:endParaRPr kumimoji="1" lang="ja-JP" altLang="en-US" sz="1600" dirty="0">
              <a:solidFill>
                <a:schemeClr val="bg1"/>
              </a:solidFill>
            </a:endParaRPr>
          </a:p>
        </p:txBody>
      </p:sp>
      <p:sp>
        <p:nvSpPr>
          <p:cNvPr id="10" name="円柱 9"/>
          <p:cNvSpPr/>
          <p:nvPr/>
        </p:nvSpPr>
        <p:spPr>
          <a:xfrm>
            <a:off x="2339752" y="3429000"/>
            <a:ext cx="936104" cy="576064"/>
          </a:xfrm>
          <a:prstGeom prst="can">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bg1"/>
                </a:solidFill>
              </a:rPr>
              <a:t>…</a:t>
            </a:r>
            <a:endParaRPr kumimoji="1" lang="ja-JP" altLang="en-US" sz="1600" dirty="0">
              <a:solidFill>
                <a:schemeClr val="bg1"/>
              </a:solidFill>
            </a:endParaRPr>
          </a:p>
        </p:txBody>
      </p:sp>
      <p:pic>
        <p:nvPicPr>
          <p:cNvPr id="11" name="Picture 54" descr="シャキ"/>
          <p:cNvPicPr>
            <a:picLocks noChangeAspect="1" noChangeArrowheads="1"/>
          </p:cNvPicPr>
          <p:nvPr/>
        </p:nvPicPr>
        <p:blipFill>
          <a:blip r:embed="rId3" cstate="print"/>
          <a:srcRect/>
          <a:stretch>
            <a:fillRect/>
          </a:stretch>
        </p:blipFill>
        <p:spPr bwMode="auto">
          <a:xfrm flipH="1">
            <a:off x="4211960" y="5157192"/>
            <a:ext cx="984250" cy="1100137"/>
          </a:xfrm>
          <a:prstGeom prst="rect">
            <a:avLst/>
          </a:prstGeom>
          <a:solidFill>
            <a:schemeClr val="tx1">
              <a:lumMod val="75000"/>
            </a:schemeClr>
          </a:solidFill>
          <a:ln w="9525">
            <a:noFill/>
            <a:miter lim="800000"/>
            <a:headEnd/>
            <a:tailEnd/>
          </a:ln>
        </p:spPr>
      </p:pic>
      <p:grpSp>
        <p:nvGrpSpPr>
          <p:cNvPr id="12" name="グループ化 11"/>
          <p:cNvGrpSpPr/>
          <p:nvPr/>
        </p:nvGrpSpPr>
        <p:grpSpPr>
          <a:xfrm>
            <a:off x="107504" y="4509120"/>
            <a:ext cx="3816424" cy="2348880"/>
            <a:chOff x="107504" y="4509120"/>
            <a:chExt cx="3816424" cy="2348880"/>
          </a:xfrm>
        </p:grpSpPr>
        <p:sp>
          <p:nvSpPr>
            <p:cNvPr id="13" name="角丸四角形 12"/>
            <p:cNvSpPr/>
            <p:nvPr/>
          </p:nvSpPr>
          <p:spPr>
            <a:xfrm>
              <a:off x="107504" y="4509120"/>
              <a:ext cx="3816424" cy="2348880"/>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Picture 2"/>
            <p:cNvPicPr>
              <a:picLocks noChangeAspect="1" noChangeArrowheads="1"/>
            </p:cNvPicPr>
            <p:nvPr/>
          </p:nvPicPr>
          <p:blipFill>
            <a:blip r:embed="rId4" cstate="print"/>
            <a:srcRect/>
            <a:stretch>
              <a:fillRect/>
            </a:stretch>
          </p:blipFill>
          <p:spPr bwMode="auto">
            <a:xfrm>
              <a:off x="251520" y="4867978"/>
              <a:ext cx="1656184" cy="1873389"/>
            </a:xfrm>
            <a:prstGeom prst="rect">
              <a:avLst/>
            </a:prstGeom>
            <a:noFill/>
            <a:ln w="9525">
              <a:noFill/>
              <a:miter lim="800000"/>
              <a:headEnd/>
              <a:tailEnd/>
            </a:ln>
          </p:spPr>
        </p:pic>
        <p:pic>
          <p:nvPicPr>
            <p:cNvPr id="15" name="Picture 3"/>
            <p:cNvPicPr>
              <a:picLocks noChangeAspect="1" noChangeArrowheads="1"/>
            </p:cNvPicPr>
            <p:nvPr/>
          </p:nvPicPr>
          <p:blipFill>
            <a:blip r:embed="rId5" cstate="print"/>
            <a:srcRect/>
            <a:stretch>
              <a:fillRect/>
            </a:stretch>
          </p:blipFill>
          <p:spPr bwMode="auto">
            <a:xfrm>
              <a:off x="2123728" y="4941168"/>
              <a:ext cx="1571279" cy="1666508"/>
            </a:xfrm>
            <a:prstGeom prst="rect">
              <a:avLst/>
            </a:prstGeom>
            <a:noFill/>
            <a:ln w="9525">
              <a:noFill/>
              <a:miter lim="800000"/>
              <a:headEnd/>
              <a:tailEnd/>
            </a:ln>
          </p:spPr>
        </p:pic>
        <p:sp>
          <p:nvSpPr>
            <p:cNvPr id="16" name="テキスト ボックス 15"/>
            <p:cNvSpPr txBox="1"/>
            <p:nvPr/>
          </p:nvSpPr>
          <p:spPr>
            <a:xfrm>
              <a:off x="1331640" y="4509120"/>
              <a:ext cx="1656184" cy="369332"/>
            </a:xfrm>
            <a:prstGeom prst="rect">
              <a:avLst/>
            </a:prstGeom>
            <a:noFill/>
          </p:spPr>
          <p:txBody>
            <a:bodyPr wrap="square" rtlCol="0">
              <a:spAutoFit/>
            </a:bodyPr>
            <a:lstStyle/>
            <a:p>
              <a:r>
                <a:rPr kumimoji="1" lang="en-US" altLang="ja-JP" dirty="0" smtClean="0"/>
                <a:t>Web </a:t>
              </a:r>
              <a:r>
                <a:rPr kumimoji="1" lang="ja-JP" altLang="en-US" dirty="0" smtClean="0"/>
                <a:t>ポータル</a:t>
              </a:r>
              <a:endParaRPr kumimoji="1" lang="ja-JP" altLang="en-US" dirty="0"/>
            </a:p>
          </p:txBody>
        </p:sp>
      </p:grpSp>
      <p:sp>
        <p:nvSpPr>
          <p:cNvPr id="17" name="テキスト ボックス 16"/>
          <p:cNvSpPr txBox="1"/>
          <p:nvPr/>
        </p:nvSpPr>
        <p:spPr>
          <a:xfrm>
            <a:off x="1457184" y="2311880"/>
            <a:ext cx="2097468" cy="369332"/>
          </a:xfrm>
          <a:prstGeom prst="rect">
            <a:avLst/>
          </a:prstGeom>
          <a:noFill/>
        </p:spPr>
        <p:txBody>
          <a:bodyPr wrap="square" rtlCol="0">
            <a:spAutoFit/>
          </a:bodyPr>
          <a:lstStyle/>
          <a:p>
            <a:r>
              <a:rPr lang="ja-JP" altLang="en-US" dirty="0" smtClean="0"/>
              <a:t>データサービス</a:t>
            </a:r>
            <a:endParaRPr kumimoji="1" lang="ja-JP" altLang="en-US" dirty="0"/>
          </a:p>
        </p:txBody>
      </p:sp>
      <p:grpSp>
        <p:nvGrpSpPr>
          <p:cNvPr id="18" name="グループ化 17"/>
          <p:cNvGrpSpPr/>
          <p:nvPr/>
        </p:nvGrpSpPr>
        <p:grpSpPr>
          <a:xfrm>
            <a:off x="4427984" y="1988840"/>
            <a:ext cx="3744416" cy="1872208"/>
            <a:chOff x="4427984" y="1988840"/>
            <a:chExt cx="3744416" cy="1872208"/>
          </a:xfrm>
        </p:grpSpPr>
        <p:grpSp>
          <p:nvGrpSpPr>
            <p:cNvPr id="19" name="グループ化 29"/>
            <p:cNvGrpSpPr/>
            <p:nvPr/>
          </p:nvGrpSpPr>
          <p:grpSpPr>
            <a:xfrm>
              <a:off x="4427984" y="1988840"/>
              <a:ext cx="3744416" cy="1872208"/>
              <a:chOff x="4355976" y="2060848"/>
              <a:chExt cx="3744416" cy="1872208"/>
            </a:xfrm>
          </p:grpSpPr>
          <p:sp>
            <p:nvSpPr>
              <p:cNvPr id="21" name="角丸四角形 20"/>
              <p:cNvSpPr/>
              <p:nvPr/>
            </p:nvSpPr>
            <p:spPr>
              <a:xfrm>
                <a:off x="4355976" y="2060848"/>
                <a:ext cx="3744416" cy="1872208"/>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グループ化 57"/>
              <p:cNvGrpSpPr>
                <a:grpSpLocks/>
              </p:cNvGrpSpPr>
              <p:nvPr/>
            </p:nvGrpSpPr>
            <p:grpSpPr bwMode="auto">
              <a:xfrm>
                <a:off x="4571995" y="2276872"/>
                <a:ext cx="1566861" cy="506413"/>
                <a:chOff x="6858016" y="5652508"/>
                <a:chExt cx="2149484" cy="731837"/>
              </a:xfrm>
            </p:grpSpPr>
            <p:pic>
              <p:nvPicPr>
                <p:cNvPr id="31" name="Picture 18" descr="DB"/>
                <p:cNvPicPr>
                  <a:picLocks noChangeAspect="1" noChangeArrowheads="1"/>
                </p:cNvPicPr>
                <p:nvPr/>
              </p:nvPicPr>
              <p:blipFill>
                <a:blip r:embed="rId6" cstate="print"/>
                <a:srcRect/>
                <a:stretch>
                  <a:fillRect/>
                </a:stretch>
              </p:blipFill>
              <p:spPr bwMode="auto">
                <a:xfrm>
                  <a:off x="6858016" y="5652508"/>
                  <a:ext cx="863600" cy="731837"/>
                </a:xfrm>
                <a:prstGeom prst="rect">
                  <a:avLst/>
                </a:prstGeom>
                <a:noFill/>
                <a:ln w="9525">
                  <a:noFill/>
                  <a:miter lim="800000"/>
                  <a:headEnd/>
                  <a:tailEnd/>
                </a:ln>
              </p:spPr>
            </p:pic>
            <p:pic>
              <p:nvPicPr>
                <p:cNvPr id="32" name="Picture 18" descr="DB"/>
                <p:cNvPicPr>
                  <a:picLocks noChangeAspect="1" noChangeArrowheads="1"/>
                </p:cNvPicPr>
                <p:nvPr/>
              </p:nvPicPr>
              <p:blipFill>
                <a:blip r:embed="rId6" cstate="print"/>
                <a:srcRect/>
                <a:stretch>
                  <a:fillRect/>
                </a:stretch>
              </p:blipFill>
              <p:spPr bwMode="auto">
                <a:xfrm>
                  <a:off x="7500958" y="5652508"/>
                  <a:ext cx="863600" cy="731837"/>
                </a:xfrm>
                <a:prstGeom prst="rect">
                  <a:avLst/>
                </a:prstGeom>
                <a:noFill/>
                <a:ln w="9525">
                  <a:noFill/>
                  <a:miter lim="800000"/>
                  <a:headEnd/>
                  <a:tailEnd/>
                </a:ln>
              </p:spPr>
            </p:pic>
            <p:pic>
              <p:nvPicPr>
                <p:cNvPr id="33" name="Picture 18" descr="DB"/>
                <p:cNvPicPr>
                  <a:picLocks noChangeAspect="1" noChangeArrowheads="1"/>
                </p:cNvPicPr>
                <p:nvPr/>
              </p:nvPicPr>
              <p:blipFill>
                <a:blip r:embed="rId6" cstate="print"/>
                <a:srcRect/>
                <a:stretch>
                  <a:fillRect/>
                </a:stretch>
              </p:blipFill>
              <p:spPr bwMode="auto">
                <a:xfrm>
                  <a:off x="8143900" y="5652508"/>
                  <a:ext cx="863600" cy="731837"/>
                </a:xfrm>
                <a:prstGeom prst="rect">
                  <a:avLst/>
                </a:prstGeom>
                <a:noFill/>
                <a:ln w="9525">
                  <a:noFill/>
                  <a:miter lim="800000"/>
                  <a:headEnd/>
                  <a:tailEnd/>
                </a:ln>
              </p:spPr>
            </p:pic>
          </p:grpSp>
          <p:grpSp>
            <p:nvGrpSpPr>
              <p:cNvPr id="23" name="グループ化 57"/>
              <p:cNvGrpSpPr>
                <a:grpSpLocks/>
              </p:cNvGrpSpPr>
              <p:nvPr/>
            </p:nvGrpSpPr>
            <p:grpSpPr bwMode="auto">
              <a:xfrm>
                <a:off x="6444203" y="2492896"/>
                <a:ext cx="1566861" cy="506413"/>
                <a:chOff x="6858016" y="5652508"/>
                <a:chExt cx="2149484" cy="731837"/>
              </a:xfrm>
            </p:grpSpPr>
            <p:pic>
              <p:nvPicPr>
                <p:cNvPr id="28" name="Picture 18" descr="DB"/>
                <p:cNvPicPr>
                  <a:picLocks noChangeAspect="1" noChangeArrowheads="1"/>
                </p:cNvPicPr>
                <p:nvPr/>
              </p:nvPicPr>
              <p:blipFill>
                <a:blip r:embed="rId6" cstate="print"/>
                <a:srcRect/>
                <a:stretch>
                  <a:fillRect/>
                </a:stretch>
              </p:blipFill>
              <p:spPr bwMode="auto">
                <a:xfrm>
                  <a:off x="6858016" y="5652508"/>
                  <a:ext cx="863600" cy="731837"/>
                </a:xfrm>
                <a:prstGeom prst="rect">
                  <a:avLst/>
                </a:prstGeom>
                <a:noFill/>
                <a:ln w="9525">
                  <a:noFill/>
                  <a:miter lim="800000"/>
                  <a:headEnd/>
                  <a:tailEnd/>
                </a:ln>
              </p:spPr>
            </p:pic>
            <p:pic>
              <p:nvPicPr>
                <p:cNvPr id="29" name="Picture 18" descr="DB"/>
                <p:cNvPicPr>
                  <a:picLocks noChangeAspect="1" noChangeArrowheads="1"/>
                </p:cNvPicPr>
                <p:nvPr/>
              </p:nvPicPr>
              <p:blipFill>
                <a:blip r:embed="rId6" cstate="print"/>
                <a:srcRect/>
                <a:stretch>
                  <a:fillRect/>
                </a:stretch>
              </p:blipFill>
              <p:spPr bwMode="auto">
                <a:xfrm>
                  <a:off x="7500958" y="5652508"/>
                  <a:ext cx="863600" cy="731837"/>
                </a:xfrm>
                <a:prstGeom prst="rect">
                  <a:avLst/>
                </a:prstGeom>
                <a:noFill/>
                <a:ln w="9525">
                  <a:noFill/>
                  <a:miter lim="800000"/>
                  <a:headEnd/>
                  <a:tailEnd/>
                </a:ln>
              </p:spPr>
            </p:pic>
            <p:pic>
              <p:nvPicPr>
                <p:cNvPr id="30" name="Picture 18" descr="DB"/>
                <p:cNvPicPr>
                  <a:picLocks noChangeAspect="1" noChangeArrowheads="1"/>
                </p:cNvPicPr>
                <p:nvPr/>
              </p:nvPicPr>
              <p:blipFill>
                <a:blip r:embed="rId6" cstate="print"/>
                <a:srcRect/>
                <a:stretch>
                  <a:fillRect/>
                </a:stretch>
              </p:blipFill>
              <p:spPr bwMode="auto">
                <a:xfrm>
                  <a:off x="8143900" y="5652508"/>
                  <a:ext cx="863600" cy="731837"/>
                </a:xfrm>
                <a:prstGeom prst="rect">
                  <a:avLst/>
                </a:prstGeom>
                <a:noFill/>
                <a:ln w="9525">
                  <a:noFill/>
                  <a:miter lim="800000"/>
                  <a:headEnd/>
                  <a:tailEnd/>
                </a:ln>
              </p:spPr>
            </p:pic>
          </p:grpSp>
          <p:grpSp>
            <p:nvGrpSpPr>
              <p:cNvPr id="24" name="グループ化 57"/>
              <p:cNvGrpSpPr>
                <a:grpSpLocks/>
              </p:cNvGrpSpPr>
              <p:nvPr/>
            </p:nvGrpSpPr>
            <p:grpSpPr bwMode="auto">
              <a:xfrm>
                <a:off x="4932035" y="3284984"/>
                <a:ext cx="1566861" cy="506413"/>
                <a:chOff x="6858016" y="5652508"/>
                <a:chExt cx="2149484" cy="731837"/>
              </a:xfrm>
            </p:grpSpPr>
            <p:pic>
              <p:nvPicPr>
                <p:cNvPr id="25" name="Picture 18" descr="DB"/>
                <p:cNvPicPr>
                  <a:picLocks noChangeAspect="1" noChangeArrowheads="1"/>
                </p:cNvPicPr>
                <p:nvPr/>
              </p:nvPicPr>
              <p:blipFill>
                <a:blip r:embed="rId6" cstate="print"/>
                <a:srcRect/>
                <a:stretch>
                  <a:fillRect/>
                </a:stretch>
              </p:blipFill>
              <p:spPr bwMode="auto">
                <a:xfrm>
                  <a:off x="6858016" y="5652508"/>
                  <a:ext cx="863600" cy="731837"/>
                </a:xfrm>
                <a:prstGeom prst="rect">
                  <a:avLst/>
                </a:prstGeom>
                <a:noFill/>
                <a:ln w="9525">
                  <a:noFill/>
                  <a:miter lim="800000"/>
                  <a:headEnd/>
                  <a:tailEnd/>
                </a:ln>
              </p:spPr>
            </p:pic>
            <p:pic>
              <p:nvPicPr>
                <p:cNvPr id="26" name="Picture 18" descr="DB"/>
                <p:cNvPicPr>
                  <a:picLocks noChangeAspect="1" noChangeArrowheads="1"/>
                </p:cNvPicPr>
                <p:nvPr/>
              </p:nvPicPr>
              <p:blipFill>
                <a:blip r:embed="rId6" cstate="print"/>
                <a:srcRect/>
                <a:stretch>
                  <a:fillRect/>
                </a:stretch>
              </p:blipFill>
              <p:spPr bwMode="auto">
                <a:xfrm>
                  <a:off x="7500958" y="5652508"/>
                  <a:ext cx="863600" cy="731837"/>
                </a:xfrm>
                <a:prstGeom prst="rect">
                  <a:avLst/>
                </a:prstGeom>
                <a:noFill/>
                <a:ln w="9525">
                  <a:noFill/>
                  <a:miter lim="800000"/>
                  <a:headEnd/>
                  <a:tailEnd/>
                </a:ln>
              </p:spPr>
            </p:pic>
            <p:pic>
              <p:nvPicPr>
                <p:cNvPr id="27" name="Picture 18" descr="DB"/>
                <p:cNvPicPr>
                  <a:picLocks noChangeAspect="1" noChangeArrowheads="1"/>
                </p:cNvPicPr>
                <p:nvPr/>
              </p:nvPicPr>
              <p:blipFill>
                <a:blip r:embed="rId6" cstate="print"/>
                <a:srcRect/>
                <a:stretch>
                  <a:fillRect/>
                </a:stretch>
              </p:blipFill>
              <p:spPr bwMode="auto">
                <a:xfrm>
                  <a:off x="8143900" y="5652508"/>
                  <a:ext cx="863600" cy="731837"/>
                </a:xfrm>
                <a:prstGeom prst="rect">
                  <a:avLst/>
                </a:prstGeom>
                <a:noFill/>
                <a:ln w="9525">
                  <a:noFill/>
                  <a:miter lim="800000"/>
                  <a:headEnd/>
                  <a:tailEnd/>
                </a:ln>
              </p:spPr>
            </p:pic>
          </p:grpSp>
        </p:grpSp>
        <p:sp>
          <p:nvSpPr>
            <p:cNvPr id="20" name="テキスト ボックス 19"/>
            <p:cNvSpPr txBox="1"/>
            <p:nvPr/>
          </p:nvSpPr>
          <p:spPr>
            <a:xfrm>
              <a:off x="4644008" y="2780928"/>
              <a:ext cx="1584176" cy="369332"/>
            </a:xfrm>
            <a:prstGeom prst="rect">
              <a:avLst/>
            </a:prstGeom>
            <a:noFill/>
          </p:spPr>
          <p:txBody>
            <a:bodyPr wrap="square" rtlCol="0">
              <a:spAutoFit/>
            </a:bodyPr>
            <a:lstStyle/>
            <a:p>
              <a:r>
                <a:rPr lang="ja-JP" altLang="en-US" dirty="0" smtClean="0"/>
                <a:t>解析サービス</a:t>
              </a:r>
              <a:endParaRPr kumimoji="1" lang="ja-JP" altLang="en-US" dirty="0"/>
            </a:p>
          </p:txBody>
        </p:sp>
      </p:grpSp>
      <p:sp>
        <p:nvSpPr>
          <p:cNvPr id="34" name="上下矢印 33"/>
          <p:cNvSpPr/>
          <p:nvPr/>
        </p:nvSpPr>
        <p:spPr>
          <a:xfrm>
            <a:off x="2096020" y="4095544"/>
            <a:ext cx="360040" cy="432048"/>
          </a:xfrm>
          <a:prstGeom prst="upDownArrow">
            <a:avLst>
              <a:gd name="adj1" fmla="val 41022"/>
              <a:gd name="adj2" fmla="val 4679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上下矢印 34"/>
          <p:cNvSpPr/>
          <p:nvPr/>
        </p:nvSpPr>
        <p:spPr>
          <a:xfrm rot="3797903">
            <a:off x="4302868" y="3491760"/>
            <a:ext cx="394246" cy="1590838"/>
          </a:xfrm>
          <a:prstGeom prst="upDownArrow">
            <a:avLst>
              <a:gd name="adj1" fmla="val 41022"/>
              <a:gd name="adj2" fmla="val 4679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上下矢印 35"/>
          <p:cNvSpPr/>
          <p:nvPr/>
        </p:nvSpPr>
        <p:spPr>
          <a:xfrm>
            <a:off x="6300192" y="3861048"/>
            <a:ext cx="360040" cy="360040"/>
          </a:xfrm>
          <a:prstGeom prst="upDownArrow">
            <a:avLst>
              <a:gd name="adj1" fmla="val 41022"/>
              <a:gd name="adj2" fmla="val 4679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上下矢印 36"/>
          <p:cNvSpPr/>
          <p:nvPr/>
        </p:nvSpPr>
        <p:spPr>
          <a:xfrm rot="6878130">
            <a:off x="4554808" y="3491855"/>
            <a:ext cx="357880" cy="1577063"/>
          </a:xfrm>
          <a:prstGeom prst="upDownArrow">
            <a:avLst>
              <a:gd name="adj1" fmla="val 41022"/>
              <a:gd name="adj2" fmla="val 4679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上下矢印 37"/>
          <p:cNvSpPr/>
          <p:nvPr/>
        </p:nvSpPr>
        <p:spPr>
          <a:xfrm rot="5400000">
            <a:off x="4057768" y="2816932"/>
            <a:ext cx="360040" cy="432048"/>
          </a:xfrm>
          <a:prstGeom prst="upDownArrow">
            <a:avLst>
              <a:gd name="adj1" fmla="val 41022"/>
              <a:gd name="adj2" fmla="val 4679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上下矢印 38"/>
          <p:cNvSpPr/>
          <p:nvPr/>
        </p:nvSpPr>
        <p:spPr>
          <a:xfrm rot="5400000">
            <a:off x="3815916" y="5481228"/>
            <a:ext cx="360040" cy="432048"/>
          </a:xfrm>
          <a:prstGeom prst="upDownArrow">
            <a:avLst>
              <a:gd name="adj1" fmla="val 41022"/>
              <a:gd name="adj2" fmla="val 46793"/>
            </a:avLst>
          </a:prstGeom>
          <a:solidFill>
            <a:srgbClr val="BC0E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0" name="グループ化 39"/>
          <p:cNvGrpSpPr/>
          <p:nvPr/>
        </p:nvGrpSpPr>
        <p:grpSpPr>
          <a:xfrm>
            <a:off x="5148064" y="4211661"/>
            <a:ext cx="3880644" cy="2592288"/>
            <a:chOff x="5192364" y="4211661"/>
            <a:chExt cx="3880644" cy="2592288"/>
          </a:xfrm>
        </p:grpSpPr>
        <p:sp>
          <p:nvSpPr>
            <p:cNvPr id="41" name="角丸四角形 40"/>
            <p:cNvSpPr/>
            <p:nvPr/>
          </p:nvSpPr>
          <p:spPr>
            <a:xfrm>
              <a:off x="5436096" y="4211661"/>
              <a:ext cx="3636912" cy="2592288"/>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2" name="Picture 4"/>
            <p:cNvPicPr>
              <a:picLocks noChangeAspect="1" noChangeArrowheads="1"/>
            </p:cNvPicPr>
            <p:nvPr/>
          </p:nvPicPr>
          <p:blipFill>
            <a:blip r:embed="rId7" cstate="print"/>
            <a:srcRect/>
            <a:stretch>
              <a:fillRect/>
            </a:stretch>
          </p:blipFill>
          <p:spPr bwMode="auto">
            <a:xfrm>
              <a:off x="5796136" y="5085184"/>
              <a:ext cx="1590218" cy="1628876"/>
            </a:xfrm>
            <a:prstGeom prst="rect">
              <a:avLst/>
            </a:prstGeom>
            <a:noFill/>
            <a:ln w="9525">
              <a:noFill/>
              <a:miter lim="800000"/>
              <a:headEnd/>
              <a:tailEnd/>
            </a:ln>
          </p:spPr>
        </p:pic>
        <p:pic>
          <p:nvPicPr>
            <p:cNvPr id="43" name="Picture 6"/>
            <p:cNvPicPr>
              <a:picLocks noChangeAspect="1" noChangeArrowheads="1"/>
            </p:cNvPicPr>
            <p:nvPr/>
          </p:nvPicPr>
          <p:blipFill>
            <a:blip r:embed="rId8" cstate="print"/>
            <a:srcRect/>
            <a:stretch>
              <a:fillRect/>
            </a:stretch>
          </p:blipFill>
          <p:spPr bwMode="auto">
            <a:xfrm>
              <a:off x="6804248" y="4365104"/>
              <a:ext cx="1319583" cy="1522046"/>
            </a:xfrm>
            <a:prstGeom prst="rect">
              <a:avLst/>
            </a:prstGeom>
            <a:noFill/>
            <a:ln w="9525">
              <a:noFill/>
              <a:miter lim="800000"/>
              <a:headEnd/>
              <a:tailEnd/>
            </a:ln>
          </p:spPr>
        </p:pic>
        <p:pic>
          <p:nvPicPr>
            <p:cNvPr id="44" name="Picture 7"/>
            <p:cNvPicPr>
              <a:picLocks noChangeAspect="1" noChangeArrowheads="1"/>
            </p:cNvPicPr>
            <p:nvPr/>
          </p:nvPicPr>
          <p:blipFill>
            <a:blip r:embed="rId9" cstate="print"/>
            <a:srcRect/>
            <a:stretch>
              <a:fillRect/>
            </a:stretch>
          </p:blipFill>
          <p:spPr bwMode="auto">
            <a:xfrm>
              <a:off x="7452320" y="5301208"/>
              <a:ext cx="1354763" cy="1314042"/>
            </a:xfrm>
            <a:prstGeom prst="rect">
              <a:avLst/>
            </a:prstGeom>
            <a:noFill/>
            <a:ln w="9525">
              <a:noFill/>
              <a:miter lim="800000"/>
              <a:headEnd/>
              <a:tailEnd/>
            </a:ln>
          </p:spPr>
        </p:pic>
        <p:sp>
          <p:nvSpPr>
            <p:cNvPr id="45" name="テキスト ボックス 44"/>
            <p:cNvSpPr txBox="1"/>
            <p:nvPr/>
          </p:nvSpPr>
          <p:spPr>
            <a:xfrm>
              <a:off x="5436096" y="4365104"/>
              <a:ext cx="1584176" cy="646331"/>
            </a:xfrm>
            <a:prstGeom prst="rect">
              <a:avLst/>
            </a:prstGeom>
            <a:noFill/>
          </p:spPr>
          <p:txBody>
            <a:bodyPr wrap="square" rtlCol="0">
              <a:spAutoFit/>
            </a:bodyPr>
            <a:lstStyle/>
            <a:p>
              <a:r>
                <a:rPr kumimoji="1" lang="ja-JP" altLang="en-US" dirty="0" smtClean="0"/>
                <a:t>アプリケーション</a:t>
              </a:r>
              <a:endParaRPr kumimoji="1" lang="ja-JP" altLang="en-US" dirty="0"/>
            </a:p>
          </p:txBody>
        </p:sp>
        <p:sp>
          <p:nvSpPr>
            <p:cNvPr id="46" name="上下矢印 45"/>
            <p:cNvSpPr/>
            <p:nvPr/>
          </p:nvSpPr>
          <p:spPr>
            <a:xfrm rot="5400000">
              <a:off x="5228368" y="5471992"/>
              <a:ext cx="360040" cy="432048"/>
            </a:xfrm>
            <a:prstGeom prst="upDownArrow">
              <a:avLst>
                <a:gd name="adj1" fmla="val 41022"/>
                <a:gd name="adj2" fmla="val 46793"/>
              </a:avLst>
            </a:prstGeom>
            <a:solidFill>
              <a:srgbClr val="BC0E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7" name="上下矢印 46"/>
          <p:cNvSpPr/>
          <p:nvPr/>
        </p:nvSpPr>
        <p:spPr>
          <a:xfrm rot="8773516">
            <a:off x="4075048" y="3969599"/>
            <a:ext cx="340457" cy="1292505"/>
          </a:xfrm>
          <a:prstGeom prst="upDownArrow">
            <a:avLst>
              <a:gd name="adj1" fmla="val 41022"/>
              <a:gd name="adj2" fmla="val 46793"/>
            </a:avLst>
          </a:prstGeom>
          <a:solidFill>
            <a:srgbClr val="BC0E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上下矢印 47"/>
          <p:cNvSpPr/>
          <p:nvPr/>
        </p:nvSpPr>
        <p:spPr>
          <a:xfrm rot="12241365">
            <a:off x="4957483" y="3801080"/>
            <a:ext cx="350417" cy="1418213"/>
          </a:xfrm>
          <a:prstGeom prst="upDownArrow">
            <a:avLst>
              <a:gd name="adj1" fmla="val 41022"/>
              <a:gd name="adj2" fmla="val 46793"/>
            </a:avLst>
          </a:prstGeom>
          <a:solidFill>
            <a:srgbClr val="BC0E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コンテンツ プレースホルダ 2"/>
          <p:cNvSpPr txBox="1">
            <a:spLocks/>
          </p:cNvSpPr>
          <p:nvPr/>
        </p:nvSpPr>
        <p:spPr>
          <a:xfrm>
            <a:off x="140398" y="807834"/>
            <a:ext cx="8927976" cy="1440160"/>
          </a:xfrm>
          <a:prstGeom prst="rect">
            <a:avLst/>
          </a:prstGeom>
        </p:spPr>
        <p:txBody>
          <a:bodyPr vert="horz">
            <a:normAutofit/>
          </a:bodyPr>
          <a:lstStyle/>
          <a:p>
            <a:pPr marL="0" marR="0" lvl="0" indent="0" algn="l" defTabSz="914400" rtl="0" eaLnBrk="1" fontAlgn="auto" latinLnBrk="0" hangingPunct="1">
              <a:lnSpc>
                <a:spcPct val="100000"/>
              </a:lnSpc>
              <a:spcBef>
                <a:spcPts val="1800"/>
              </a:spcBef>
              <a:spcAft>
                <a:spcPts val="0"/>
              </a:spcAft>
              <a:buClr>
                <a:srgbClr val="FFC000"/>
              </a:buClr>
              <a:buSzPct val="80000"/>
              <a:buFont typeface="Wingdings 2"/>
              <a:buNone/>
              <a:tabLst/>
              <a:defRPr/>
            </a:pPr>
            <a:r>
              <a:rPr kumimoji="1" lang="ja-JP" altLang="en-US" sz="2400" b="0" i="0" u="none" strike="noStrike" kern="1200" cap="none" spc="0" normalizeH="0" baseline="0" noProof="0" dirty="0" smtClean="0">
                <a:ln>
                  <a:noFill/>
                </a:ln>
                <a:solidFill>
                  <a:schemeClr val="tx1"/>
                </a:solidFill>
                <a:effectLst/>
                <a:uLnTx/>
                <a:uFillTx/>
                <a:latin typeface="+mn-lt"/>
                <a:ea typeface="+mn-ea"/>
                <a:cs typeface="+mn-cs"/>
              </a:rPr>
              <a:t>天文データベースの公開方式の</a:t>
            </a:r>
            <a:r>
              <a:rPr kumimoji="1" lang="ja-JP" altLang="en-US" sz="2400" b="0" i="0" u="none" strike="noStrike" kern="1200" cap="none" spc="0" normalizeH="0" baseline="0" noProof="0" dirty="0" smtClean="0">
                <a:ln>
                  <a:noFill/>
                </a:ln>
                <a:solidFill>
                  <a:srgbClr val="FFC000"/>
                </a:solidFill>
                <a:effectLst/>
                <a:uLnTx/>
                <a:uFillTx/>
                <a:latin typeface="+mn-lt"/>
                <a:ea typeface="+mn-ea"/>
                <a:cs typeface="+mn-cs"/>
              </a:rPr>
              <a:t>国際標準</a:t>
            </a:r>
            <a:r>
              <a:rPr kumimoji="1" lang="ja-JP" altLang="en-US" sz="2400" b="0" i="0" u="none" strike="noStrike" kern="1200" cap="none" spc="0" normalizeH="0" baseline="0" noProof="0" dirty="0" smtClean="0">
                <a:ln>
                  <a:noFill/>
                </a:ln>
                <a:solidFill>
                  <a:schemeClr val="tx1"/>
                </a:solidFill>
                <a:effectLst/>
                <a:uLnTx/>
                <a:uFillTx/>
                <a:latin typeface="+mn-lt"/>
                <a:ea typeface="+mn-ea"/>
                <a:cs typeface="+mn-cs"/>
              </a:rPr>
              <a:t>を定義することにより、より高度なネットワーク経由での</a:t>
            </a:r>
            <a:r>
              <a:rPr kumimoji="1" lang="ja-JP" altLang="en-US" sz="2400" b="0" i="0" u="none" strike="noStrike" kern="1200" cap="none" spc="0" normalizeH="0" baseline="0" noProof="0" dirty="0" smtClean="0">
                <a:ln>
                  <a:noFill/>
                </a:ln>
                <a:solidFill>
                  <a:srgbClr val="FFC000"/>
                </a:solidFill>
                <a:effectLst/>
                <a:uLnTx/>
                <a:uFillTx/>
                <a:latin typeface="+mn-lt"/>
                <a:ea typeface="+mn-ea"/>
                <a:cs typeface="+mn-cs"/>
              </a:rPr>
              <a:t>データ共有</a:t>
            </a:r>
            <a:r>
              <a:rPr kumimoji="1" lang="ja-JP" altLang="en-US" sz="2400" b="0" i="0" u="none" strike="noStrike" kern="1200" cap="none" spc="0" normalizeH="0" baseline="0" noProof="0" dirty="0" smtClean="0">
                <a:ln>
                  <a:noFill/>
                </a:ln>
                <a:solidFill>
                  <a:schemeClr val="tx1"/>
                </a:solidFill>
                <a:effectLst/>
                <a:uLnTx/>
                <a:uFillTx/>
                <a:latin typeface="+mn-lt"/>
                <a:ea typeface="+mn-ea"/>
                <a:cs typeface="+mn-cs"/>
              </a:rPr>
              <a:t>を可能にし、効率的な研究の支援をするシステム</a:t>
            </a:r>
            <a:endParaRPr kumimoji="1" lang="en-US" altLang="ja-JP" sz="2400" b="0" i="0" u="none" strike="noStrike" kern="1200" cap="none" spc="0" normalizeH="0" baseline="0" noProof="0" dirty="0" smtClean="0">
              <a:ln>
                <a:noFill/>
              </a:ln>
              <a:solidFill>
                <a:schemeClr val="tx1"/>
              </a:solidFill>
              <a:effectLst/>
              <a:uLnTx/>
              <a:uFillTx/>
              <a:latin typeface="+mn-lt"/>
              <a:ea typeface="+mn-ea"/>
              <a:cs typeface="+mn-cs"/>
            </a:endParaRPr>
          </a:p>
          <a:p>
            <a:pPr marL="420624" marR="0" lvl="0" indent="-384048" algn="l" defTabSz="914400" rtl="0" eaLnBrk="1" fontAlgn="auto" latinLnBrk="0" hangingPunct="1">
              <a:lnSpc>
                <a:spcPct val="100000"/>
              </a:lnSpc>
              <a:spcBef>
                <a:spcPts val="1200"/>
              </a:spcBef>
              <a:spcAft>
                <a:spcPts val="0"/>
              </a:spcAft>
              <a:buClr>
                <a:srgbClr val="FFC000"/>
              </a:buClr>
              <a:buSzPct val="80000"/>
              <a:buFont typeface="Wingdings 2"/>
              <a:buNone/>
              <a:tabLst/>
              <a:defRPr/>
            </a:pPr>
            <a:endParaRPr kumimoji="1" lang="ja-JP" altLang="en-US" sz="3000" b="0" i="0" u="none" strike="noStrike" kern="1200" cap="none" spc="0" normalizeH="0" baseline="0" noProof="0" dirty="0">
              <a:ln>
                <a:noFill/>
              </a:ln>
              <a:solidFill>
                <a:schemeClr val="tx1"/>
              </a:solidFill>
              <a:effectLst/>
              <a:uLnTx/>
              <a:uFillTx/>
              <a:latin typeface="+mn-lt"/>
              <a:ea typeface="+mn-ea"/>
              <a:cs typeface="+mn-cs"/>
            </a:endParaRPr>
          </a:p>
        </p:txBody>
      </p:sp>
      <p:sp>
        <p:nvSpPr>
          <p:cNvPr id="53" name="日付プレースホルダ 52"/>
          <p:cNvSpPr>
            <a:spLocks noGrp="1"/>
          </p:cNvSpPr>
          <p:nvPr>
            <p:ph type="dt" sz="half" idx="10"/>
          </p:nvPr>
        </p:nvSpPr>
        <p:spPr/>
        <p:txBody>
          <a:bodyPr/>
          <a:lstStyle/>
          <a:p>
            <a:r>
              <a:rPr kumimoji="1" lang="en-US" altLang="ja-JP" smtClean="0"/>
              <a:t>2014/1/26</a:t>
            </a:r>
            <a:endParaRPr kumimoji="1" lang="ja-JP" altLang="en-US" dirty="0"/>
          </a:p>
        </p:txBody>
      </p:sp>
      <p:sp>
        <p:nvSpPr>
          <p:cNvPr id="54" name="スライド番号プレースホルダ 53"/>
          <p:cNvSpPr>
            <a:spLocks noGrp="1"/>
          </p:cNvSpPr>
          <p:nvPr>
            <p:ph type="sldNum" sz="quarter" idx="12"/>
          </p:nvPr>
        </p:nvSpPr>
        <p:spPr/>
        <p:txBody>
          <a:bodyPr/>
          <a:lstStyle/>
          <a:p>
            <a:fld id="{69D0420D-7E6B-4B7A-A1BC-5F5E3100B77F}" type="slidenum">
              <a:rPr kumimoji="1" lang="ja-JP" altLang="en-US" smtClean="0"/>
              <a:pPr/>
              <a:t>13</a:t>
            </a:fld>
            <a:endParaRPr kumimoji="1" lang="ja-JP" altLang="en-US"/>
          </a:p>
        </p:txBody>
      </p:sp>
      <p:sp>
        <p:nvSpPr>
          <p:cNvPr id="55" name="フッター プレースホルダ 54"/>
          <p:cNvSpPr>
            <a:spLocks noGrp="1"/>
          </p:cNvSpPr>
          <p:nvPr>
            <p:ph type="ftr" sz="quarter" idx="11"/>
          </p:nvPr>
        </p:nvSpPr>
        <p:spPr/>
        <p:txBody>
          <a:bodyPr/>
          <a:lstStyle/>
          <a:p>
            <a:r>
              <a:rPr kumimoji="1" lang="en-US" altLang="zh-TW" smtClean="0"/>
              <a:t>VO</a:t>
            </a:r>
            <a:r>
              <a:rPr kumimoji="1" lang="zh-TW" altLang="en-US" smtClean="0"/>
              <a:t>講習会２０１４睦月</a:t>
            </a: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dissolve">
                                      <p:cBhvr>
                                        <p:cTn id="10" dur="500"/>
                                        <p:tgtEl>
                                          <p:spTgt spid="3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dissolve">
                                      <p:cBhvr>
                                        <p:cTn id="13" dur="500"/>
                                        <p:tgtEl>
                                          <p:spTgt spid="39"/>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dissolve">
                                      <p:cBhvr>
                                        <p:cTn id="18" dur="500"/>
                                        <p:tgtEl>
                                          <p:spTgt spid="40"/>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dissolve">
                                      <p:cBhvr>
                                        <p:cTn id="21" dur="500"/>
                                        <p:tgtEl>
                                          <p:spTgt spid="37"/>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dissolve">
                                      <p:cBhvr>
                                        <p:cTn id="26" dur="500"/>
                                        <p:tgtEl>
                                          <p:spTgt spid="18"/>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dissolve">
                                      <p:cBhvr>
                                        <p:cTn id="29" dur="500"/>
                                        <p:tgtEl>
                                          <p:spTgt spid="38"/>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dissolve">
                                      <p:cBhvr>
                                        <p:cTn id="32" dur="500"/>
                                        <p:tgtEl>
                                          <p:spTgt spid="36"/>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dissolve">
                                      <p:cBhvr>
                                        <p:cTn id="35" dur="500"/>
                                        <p:tgtEl>
                                          <p:spTgt spid="35"/>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dissolve">
                                      <p:cBhvr>
                                        <p:cTn id="40" dur="500"/>
                                        <p:tgtEl>
                                          <p:spTgt spid="47"/>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dissolve">
                                      <p:cBhvr>
                                        <p:cTn id="4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47" grpId="0" animBg="1"/>
      <p:bldP spid="4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116632"/>
            <a:ext cx="8892480" cy="792088"/>
          </a:xfrm>
        </p:spPr>
        <p:txBody>
          <a:bodyPr>
            <a:normAutofit/>
          </a:bodyPr>
          <a:lstStyle/>
          <a:p>
            <a:pPr>
              <a:defRPr/>
            </a:pPr>
            <a:r>
              <a:rPr lang="en-US" altLang="ja-JP" sz="2800" b="1" dirty="0" smtClean="0">
                <a:latin typeface="メイリオ" pitchFamily="50" charset="-128"/>
                <a:ea typeface="メイリオ" pitchFamily="50" charset="-128"/>
                <a:cs typeface="メイリオ" pitchFamily="50" charset="-128"/>
              </a:rPr>
              <a:t>International Virtual Observatory Alliance</a:t>
            </a:r>
            <a:endParaRPr lang="ja-JP" altLang="en-US" sz="2800" b="1" dirty="0">
              <a:latin typeface="メイリオ" pitchFamily="50" charset="-128"/>
              <a:ea typeface="メイリオ" pitchFamily="50" charset="-128"/>
              <a:cs typeface="メイリオ" pitchFamily="50" charset="-128"/>
            </a:endParaRPr>
          </a:p>
        </p:txBody>
      </p:sp>
      <p:sp>
        <p:nvSpPr>
          <p:cNvPr id="5" name="テキスト ボックス 4"/>
          <p:cNvSpPr txBox="1">
            <a:spLocks noChangeArrowheads="1"/>
          </p:cNvSpPr>
          <p:nvPr/>
        </p:nvSpPr>
        <p:spPr bwMode="auto">
          <a:xfrm>
            <a:off x="161764" y="894670"/>
            <a:ext cx="8964488" cy="2708434"/>
          </a:xfrm>
          <a:prstGeom prst="rect">
            <a:avLst/>
          </a:prstGeom>
          <a:noFill/>
          <a:ln w="9525">
            <a:noFill/>
            <a:miter lim="800000"/>
            <a:headEnd/>
            <a:tailEnd/>
          </a:ln>
        </p:spPr>
        <p:txBody>
          <a:bodyPr wrap="square">
            <a:spAutoFit/>
          </a:bodyPr>
          <a:lstStyle/>
          <a:p>
            <a:pPr marL="179388" indent="-179388">
              <a:spcBef>
                <a:spcPts val="1200"/>
              </a:spcBef>
              <a:buFont typeface="Arial" charset="0"/>
              <a:buChar char="•"/>
            </a:pPr>
            <a:r>
              <a:rPr lang="en-US" altLang="ja-JP" sz="2800" dirty="0" smtClean="0">
                <a:latin typeface="メイリオ" pitchFamily="50" charset="-128"/>
                <a:ea typeface="メイリオ" pitchFamily="50" charset="-128"/>
                <a:cs typeface="メイリオ" pitchFamily="50" charset="-128"/>
              </a:rPr>
              <a:t>2002</a:t>
            </a:r>
            <a:r>
              <a:rPr lang="ja-JP" altLang="en-US" sz="2800" dirty="0" smtClean="0">
                <a:latin typeface="メイリオ" pitchFamily="50" charset="-128"/>
                <a:ea typeface="メイリオ" pitchFamily="50" charset="-128"/>
                <a:cs typeface="メイリオ" pitchFamily="50" charset="-128"/>
              </a:rPr>
              <a:t>年に結成</a:t>
            </a:r>
            <a:endParaRPr lang="en-US" altLang="ja-JP" sz="2800" dirty="0" smtClean="0">
              <a:latin typeface="メイリオ" pitchFamily="50" charset="-128"/>
              <a:ea typeface="メイリオ" pitchFamily="50" charset="-128"/>
              <a:cs typeface="メイリオ" pitchFamily="50" charset="-128"/>
            </a:endParaRPr>
          </a:p>
          <a:p>
            <a:pPr marL="179388" indent="-179388">
              <a:spcBef>
                <a:spcPts val="1200"/>
              </a:spcBef>
              <a:buFont typeface="Arial" charset="0"/>
              <a:buChar char="•"/>
            </a:pPr>
            <a:r>
              <a:rPr lang="ja-JP" altLang="en-US" sz="2800" dirty="0" smtClean="0">
                <a:latin typeface="メイリオ" pitchFamily="50" charset="-128"/>
                <a:ea typeface="メイリオ" pitchFamily="50" charset="-128"/>
                <a:cs typeface="メイリオ" pitchFamily="50" charset="-128"/>
              </a:rPr>
              <a:t>世界各国 </a:t>
            </a:r>
            <a:r>
              <a:rPr lang="en-US" altLang="ja-JP" sz="2800" dirty="0" smtClean="0">
                <a:solidFill>
                  <a:srgbClr val="FFC000"/>
                </a:solidFill>
                <a:latin typeface="メイリオ" pitchFamily="50" charset="-128"/>
                <a:ea typeface="メイリオ" pitchFamily="50" charset="-128"/>
                <a:cs typeface="メイリオ" pitchFamily="50" charset="-128"/>
              </a:rPr>
              <a:t>21 </a:t>
            </a:r>
            <a:r>
              <a:rPr lang="en-US" altLang="ja-JP" sz="2800" dirty="0">
                <a:solidFill>
                  <a:srgbClr val="FFC000"/>
                </a:solidFill>
                <a:latin typeface="メイリオ" pitchFamily="50" charset="-128"/>
                <a:ea typeface="メイリオ" pitchFamily="50" charset="-128"/>
                <a:cs typeface="メイリオ" pitchFamily="50" charset="-128"/>
              </a:rPr>
              <a:t>VO </a:t>
            </a:r>
            <a:r>
              <a:rPr lang="ja-JP" altLang="en-US" sz="2800" dirty="0">
                <a:solidFill>
                  <a:srgbClr val="FFC000"/>
                </a:solidFill>
                <a:latin typeface="メイリオ" pitchFamily="50" charset="-128"/>
                <a:ea typeface="メイリオ" pitchFamily="50" charset="-128"/>
                <a:cs typeface="メイリオ" pitchFamily="50" charset="-128"/>
              </a:rPr>
              <a:t>プロジェクト</a:t>
            </a:r>
            <a:r>
              <a:rPr lang="ja-JP" altLang="en-US" sz="2800" dirty="0">
                <a:latin typeface="メイリオ" pitchFamily="50" charset="-128"/>
                <a:ea typeface="メイリオ" pitchFamily="50" charset="-128"/>
                <a:cs typeface="メイリオ" pitchFamily="50" charset="-128"/>
              </a:rPr>
              <a:t>が参加</a:t>
            </a:r>
            <a:endParaRPr lang="en-US" altLang="ja-JP" sz="2800" dirty="0">
              <a:latin typeface="メイリオ" pitchFamily="50" charset="-128"/>
              <a:ea typeface="メイリオ" pitchFamily="50" charset="-128"/>
              <a:cs typeface="メイリオ" pitchFamily="50" charset="-128"/>
            </a:endParaRPr>
          </a:p>
          <a:p>
            <a:pPr marL="179388" indent="-179388">
              <a:spcBef>
                <a:spcPts val="1200"/>
              </a:spcBef>
              <a:buFont typeface="Arial" charset="0"/>
              <a:buChar char="•"/>
            </a:pPr>
            <a:r>
              <a:rPr lang="ja-JP" altLang="en-US" sz="2800" dirty="0">
                <a:solidFill>
                  <a:srgbClr val="FFC000"/>
                </a:solidFill>
                <a:latin typeface="メイリオ" pitchFamily="50" charset="-128"/>
                <a:ea typeface="メイリオ" pitchFamily="50" charset="-128"/>
                <a:cs typeface="メイリオ" pitchFamily="50" charset="-128"/>
              </a:rPr>
              <a:t>天文</a:t>
            </a:r>
            <a:r>
              <a:rPr lang="ja-JP" altLang="en-US" sz="2800" dirty="0" smtClean="0">
                <a:solidFill>
                  <a:srgbClr val="FFC000"/>
                </a:solidFill>
                <a:latin typeface="メイリオ" pitchFamily="50" charset="-128"/>
                <a:ea typeface="メイリオ" pitchFamily="50" charset="-128"/>
                <a:cs typeface="メイリオ" pitchFamily="50" charset="-128"/>
              </a:rPr>
              <a:t>データの共有</a:t>
            </a:r>
            <a:r>
              <a:rPr lang="ja-JP" altLang="en-US" sz="2800" dirty="0" smtClean="0">
                <a:latin typeface="メイリオ" pitchFamily="50" charset="-128"/>
                <a:ea typeface="メイリオ" pitchFamily="50" charset="-128"/>
                <a:cs typeface="メイリオ" pitchFamily="50" charset="-128"/>
              </a:rPr>
              <a:t>をより効率的</a:t>
            </a:r>
            <a:r>
              <a:rPr lang="ja-JP" altLang="en-US" sz="2800" dirty="0">
                <a:latin typeface="メイリオ" pitchFamily="50" charset="-128"/>
                <a:ea typeface="メイリオ" pitchFamily="50" charset="-128"/>
                <a:cs typeface="メイリオ" pitchFamily="50" charset="-128"/>
              </a:rPr>
              <a:t>に行うため</a:t>
            </a:r>
            <a:r>
              <a:rPr lang="ja-JP" altLang="en-US" sz="2800" dirty="0" smtClean="0">
                <a:latin typeface="メイリオ" pitchFamily="50" charset="-128"/>
                <a:ea typeface="メイリオ" pitchFamily="50" charset="-128"/>
                <a:cs typeface="メイリオ" pitchFamily="50" charset="-128"/>
              </a:rPr>
              <a:t>の標準仕様策定団体</a:t>
            </a:r>
            <a:endParaRPr lang="en-US" altLang="ja-JP" sz="2800" dirty="0" smtClean="0">
              <a:latin typeface="メイリオ" pitchFamily="50" charset="-128"/>
              <a:ea typeface="メイリオ" pitchFamily="50" charset="-128"/>
              <a:cs typeface="メイリオ" pitchFamily="50" charset="-128"/>
            </a:endParaRPr>
          </a:p>
          <a:p>
            <a:pPr marL="179388" indent="-179388">
              <a:spcBef>
                <a:spcPts val="1200"/>
              </a:spcBef>
              <a:buFont typeface="Arial" charset="0"/>
              <a:buChar char="•"/>
            </a:pPr>
            <a:r>
              <a:rPr lang="en-US" altLang="ja-JP" sz="2800" dirty="0" smtClean="0">
                <a:latin typeface="メイリオ" pitchFamily="50" charset="-128"/>
                <a:ea typeface="メイリオ" pitchFamily="50" charset="-128"/>
                <a:cs typeface="メイリオ" pitchFamily="50" charset="-128"/>
              </a:rPr>
              <a:t>VO</a:t>
            </a:r>
            <a:r>
              <a:rPr lang="ja-JP" altLang="en-US" sz="2800" dirty="0" smtClean="0">
                <a:latin typeface="メイリオ" pitchFamily="50" charset="-128"/>
                <a:ea typeface="メイリオ" pitchFamily="50" charset="-128"/>
                <a:cs typeface="メイリオ" pitchFamily="50" charset="-128"/>
              </a:rPr>
              <a:t>標準に対応したアプリケーションの開発なども</a:t>
            </a:r>
            <a:endParaRPr lang="en-US" altLang="ja-JP" sz="2800" dirty="0" smtClean="0">
              <a:latin typeface="メイリオ" pitchFamily="50" charset="-128"/>
              <a:ea typeface="メイリオ" pitchFamily="50" charset="-128"/>
              <a:cs typeface="メイリオ" pitchFamily="50" charset="-128"/>
            </a:endParaRPr>
          </a:p>
        </p:txBody>
      </p:sp>
      <p:sp>
        <p:nvSpPr>
          <p:cNvPr id="15" name="日付プレースホルダ 14"/>
          <p:cNvSpPr>
            <a:spLocks noGrp="1"/>
          </p:cNvSpPr>
          <p:nvPr>
            <p:ph type="dt" sz="half" idx="10"/>
          </p:nvPr>
        </p:nvSpPr>
        <p:spPr/>
        <p:txBody>
          <a:bodyPr/>
          <a:lstStyle/>
          <a:p>
            <a:r>
              <a:rPr kumimoji="1" lang="en-US" altLang="ja-JP" smtClean="0"/>
              <a:t>2014/1/26</a:t>
            </a:r>
            <a:endParaRPr kumimoji="1" lang="ja-JP" altLang="en-US" dirty="0"/>
          </a:p>
        </p:txBody>
      </p:sp>
      <p:sp>
        <p:nvSpPr>
          <p:cNvPr id="16" name="スライド番号プレースホルダ 15"/>
          <p:cNvSpPr>
            <a:spLocks noGrp="1"/>
          </p:cNvSpPr>
          <p:nvPr>
            <p:ph type="sldNum" sz="quarter" idx="12"/>
          </p:nvPr>
        </p:nvSpPr>
        <p:spPr/>
        <p:txBody>
          <a:bodyPr/>
          <a:lstStyle/>
          <a:p>
            <a:fld id="{69D0420D-7E6B-4B7A-A1BC-5F5E3100B77F}" type="slidenum">
              <a:rPr kumimoji="1" lang="ja-JP" altLang="en-US" smtClean="0"/>
              <a:pPr/>
              <a:t>14</a:t>
            </a:fld>
            <a:endParaRPr kumimoji="1" lang="ja-JP" altLang="en-US"/>
          </a:p>
        </p:txBody>
      </p:sp>
      <p:sp>
        <p:nvSpPr>
          <p:cNvPr id="17" name="フッター プレースホルダ 16"/>
          <p:cNvSpPr>
            <a:spLocks noGrp="1"/>
          </p:cNvSpPr>
          <p:nvPr>
            <p:ph type="ftr" sz="quarter" idx="11"/>
          </p:nvPr>
        </p:nvSpPr>
        <p:spPr/>
        <p:txBody>
          <a:bodyPr/>
          <a:lstStyle/>
          <a:p>
            <a:r>
              <a:rPr kumimoji="1" lang="en-US" altLang="zh-TW" smtClean="0"/>
              <a:t>VO</a:t>
            </a:r>
            <a:r>
              <a:rPr kumimoji="1" lang="zh-TW" altLang="en-US" smtClean="0"/>
              <a:t>講習会２０１４睦月</a:t>
            </a:r>
            <a:endParaRPr kumimoji="1" lang="ja-JP" altLang="en-US"/>
          </a:p>
        </p:txBody>
      </p:sp>
      <p:sp>
        <p:nvSpPr>
          <p:cNvPr id="3" name="正方形/長方形 2"/>
          <p:cNvSpPr/>
          <p:nvPr/>
        </p:nvSpPr>
        <p:spPr>
          <a:xfrm>
            <a:off x="323528" y="4528939"/>
            <a:ext cx="3968715" cy="523220"/>
          </a:xfrm>
          <a:prstGeom prst="rect">
            <a:avLst/>
          </a:prstGeom>
        </p:spPr>
        <p:txBody>
          <a:bodyPr wrap="none">
            <a:spAutoFit/>
          </a:bodyPr>
          <a:lstStyle/>
          <a:p>
            <a:pPr marL="179388" indent="-179388" algn="ctr">
              <a:spcBef>
                <a:spcPts val="1200"/>
              </a:spcBef>
            </a:pPr>
            <a:r>
              <a:rPr lang="en-US" altLang="ja-JP" sz="2800" dirty="0">
                <a:latin typeface="メイリオ" pitchFamily="50" charset="-128"/>
                <a:ea typeface="メイリオ" pitchFamily="50" charset="-128"/>
                <a:cs typeface="メイリオ" pitchFamily="50" charset="-128"/>
                <a:hlinkClick r:id="rId3"/>
              </a:rPr>
              <a:t>http://www.ivoa.net/</a:t>
            </a:r>
            <a:endParaRPr lang="ja-JP" altLang="en-US" sz="2800" dirty="0">
              <a:latin typeface="メイリオ" pitchFamily="50" charset="-128"/>
              <a:ea typeface="メイリオ" pitchFamily="50" charset="-128"/>
              <a:cs typeface="メイリオ" pitchFamily="50" charset="-128"/>
            </a:endParaRPr>
          </a:p>
        </p:txBody>
      </p:sp>
      <p:pic>
        <p:nvPicPr>
          <p:cNvPr id="1026" name="Picture 2" descr="http://www.ivoa.net/about/member-logos/ivoa-members.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27984" y="3501008"/>
            <a:ext cx="4611102" cy="325489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845768" y="130304"/>
            <a:ext cx="7470648" cy="778416"/>
          </a:xfrm>
        </p:spPr>
        <p:txBody>
          <a:bodyPr>
            <a:noAutofit/>
          </a:bodyPr>
          <a:lstStyle/>
          <a:p>
            <a:pPr algn="ctr"/>
            <a:r>
              <a:rPr lang="en-US" altLang="ja-JP" sz="4800" b="1" dirty="0">
                <a:latin typeface="メイリオ" pitchFamily="50" charset="-128"/>
                <a:ea typeface="メイリオ" pitchFamily="50" charset="-128"/>
                <a:cs typeface="メイリオ" pitchFamily="50" charset="-128"/>
              </a:rPr>
              <a:t>VO </a:t>
            </a:r>
            <a:r>
              <a:rPr lang="en-US" altLang="ja-JP" sz="4800" b="1" dirty="0" smtClean="0">
                <a:latin typeface="メイリオ" pitchFamily="50" charset="-128"/>
                <a:ea typeface="メイリオ" pitchFamily="50" charset="-128"/>
                <a:cs typeface="メイリオ" pitchFamily="50" charset="-128"/>
              </a:rPr>
              <a:t>architecture</a:t>
            </a:r>
            <a:endParaRPr kumimoji="1" lang="ja-JP" altLang="en-US" sz="4800" b="1" dirty="0">
              <a:latin typeface="メイリオ" pitchFamily="50" charset="-128"/>
              <a:ea typeface="メイリオ" pitchFamily="50" charset="-128"/>
              <a:cs typeface="メイリオ" pitchFamily="50" charset="-128"/>
            </a:endParaRPr>
          </a:p>
        </p:txBody>
      </p:sp>
      <p:sp>
        <p:nvSpPr>
          <p:cNvPr id="2" name="日付プレースホルダー 1"/>
          <p:cNvSpPr>
            <a:spLocks noGrp="1"/>
          </p:cNvSpPr>
          <p:nvPr>
            <p:ph type="dt" sz="half" idx="10"/>
          </p:nvPr>
        </p:nvSpPr>
        <p:spPr/>
        <p:txBody>
          <a:bodyPr/>
          <a:lstStyle/>
          <a:p>
            <a:r>
              <a:rPr kumimoji="1" lang="en-US" altLang="ja-JP" smtClean="0"/>
              <a:t>2014/1/26</a:t>
            </a:r>
            <a:endParaRPr kumimoji="1" lang="ja-JP" altLang="en-US"/>
          </a:p>
        </p:txBody>
      </p:sp>
      <p:sp>
        <p:nvSpPr>
          <p:cNvPr id="4" name="スライド番号プレースホルダー 3"/>
          <p:cNvSpPr>
            <a:spLocks noGrp="1"/>
          </p:cNvSpPr>
          <p:nvPr>
            <p:ph type="sldNum" sz="quarter" idx="11"/>
          </p:nvPr>
        </p:nvSpPr>
        <p:spPr/>
        <p:txBody>
          <a:bodyPr/>
          <a:lstStyle/>
          <a:p>
            <a:fld id="{69D0420D-7E6B-4B7A-A1BC-5F5E3100B77F}" type="slidenum">
              <a:rPr kumimoji="1" lang="ja-JP" altLang="en-US" smtClean="0"/>
              <a:pPr/>
              <a:t>15</a:t>
            </a:fld>
            <a:endParaRPr kumimoji="1" lang="ja-JP" altLang="en-US"/>
          </a:p>
        </p:txBody>
      </p:sp>
      <p:sp>
        <p:nvSpPr>
          <p:cNvPr id="3" name="フッター プレースホルダー 2"/>
          <p:cNvSpPr>
            <a:spLocks noGrp="1"/>
          </p:cNvSpPr>
          <p:nvPr>
            <p:ph type="ftr" sz="quarter" idx="12"/>
          </p:nvPr>
        </p:nvSpPr>
        <p:spPr/>
        <p:txBody>
          <a:bodyPr/>
          <a:lstStyle/>
          <a:p>
            <a:r>
              <a:rPr kumimoji="1" lang="en-US" altLang="zh-TW" smtClean="0"/>
              <a:t>VO</a:t>
            </a:r>
            <a:r>
              <a:rPr kumimoji="1" lang="zh-TW" altLang="en-US" smtClean="0"/>
              <a:t>講習会２０１４睦月</a:t>
            </a:r>
            <a:endParaRPr kumimoji="1" lang="ja-JP" altLang="en-US"/>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576" y="934915"/>
            <a:ext cx="7776864" cy="55926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23" name="グループ化 22"/>
          <p:cNvGrpSpPr/>
          <p:nvPr/>
        </p:nvGrpSpPr>
        <p:grpSpPr>
          <a:xfrm>
            <a:off x="100673" y="1052736"/>
            <a:ext cx="2959159" cy="5314900"/>
            <a:chOff x="100673" y="1052736"/>
            <a:chExt cx="2959159" cy="5314900"/>
          </a:xfrm>
        </p:grpSpPr>
        <p:sp>
          <p:nvSpPr>
            <p:cNvPr id="8" name="角丸四角形 7"/>
            <p:cNvSpPr/>
            <p:nvPr/>
          </p:nvSpPr>
          <p:spPr>
            <a:xfrm>
              <a:off x="1547664" y="2564904"/>
              <a:ext cx="1512168" cy="2664296"/>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00673" y="1052736"/>
              <a:ext cx="553998" cy="5314900"/>
            </a:xfrm>
            <a:prstGeom prst="rect">
              <a:avLst/>
            </a:prstGeom>
            <a:noFill/>
          </p:spPr>
          <p:txBody>
            <a:bodyPr vert="eaVert" wrap="square" rtlCol="0">
              <a:spAutoFit/>
            </a:bodyPr>
            <a:lstStyle/>
            <a:p>
              <a:r>
                <a:rPr kumimoji="1" lang="en-US" altLang="ja-JP" sz="2400" dirty="0" smtClean="0">
                  <a:solidFill>
                    <a:srgbClr val="FF0000"/>
                  </a:solidFill>
                  <a:latin typeface="メイリオ" pitchFamily="50" charset="-128"/>
                  <a:ea typeface="メイリオ" pitchFamily="50" charset="-128"/>
                  <a:cs typeface="メイリオ" pitchFamily="50" charset="-128"/>
                </a:rPr>
                <a:t>VO</a:t>
              </a:r>
              <a:r>
                <a:rPr kumimoji="1" lang="ja-JP" altLang="en-US" sz="2400" dirty="0" smtClean="0">
                  <a:solidFill>
                    <a:srgbClr val="FF0000"/>
                  </a:solidFill>
                  <a:latin typeface="メイリオ" pitchFamily="50" charset="-128"/>
                  <a:ea typeface="メイリオ" pitchFamily="50" charset="-128"/>
                  <a:cs typeface="メイリオ" pitchFamily="50" charset="-128"/>
                </a:rPr>
                <a:t>サービスメタデータに関する規約</a:t>
              </a:r>
              <a:endParaRPr kumimoji="1" lang="ja-JP" altLang="en-US" sz="2400" dirty="0">
                <a:solidFill>
                  <a:srgbClr val="FF0000"/>
                </a:solidFill>
                <a:latin typeface="メイリオ" pitchFamily="50" charset="-128"/>
                <a:ea typeface="メイリオ" pitchFamily="50" charset="-128"/>
                <a:cs typeface="メイリオ" pitchFamily="50" charset="-128"/>
              </a:endParaRPr>
            </a:p>
          </p:txBody>
        </p:sp>
        <p:cxnSp>
          <p:nvCxnSpPr>
            <p:cNvPr id="11" name="直線矢印コネクタ 10"/>
            <p:cNvCxnSpPr/>
            <p:nvPr/>
          </p:nvCxnSpPr>
          <p:spPr>
            <a:xfrm>
              <a:off x="654671" y="3573016"/>
              <a:ext cx="892993" cy="158222"/>
            </a:xfrm>
            <a:prstGeom prst="straightConnector1">
              <a:avLst/>
            </a:prstGeom>
            <a:ln w="254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24" name="グループ化 23"/>
          <p:cNvGrpSpPr/>
          <p:nvPr/>
        </p:nvGrpSpPr>
        <p:grpSpPr>
          <a:xfrm>
            <a:off x="6444208" y="1073788"/>
            <a:ext cx="2601576" cy="5314900"/>
            <a:chOff x="6444208" y="1073788"/>
            <a:chExt cx="2601576" cy="5314900"/>
          </a:xfrm>
        </p:grpSpPr>
        <p:sp>
          <p:nvSpPr>
            <p:cNvPr id="12" name="角丸四角形 11"/>
            <p:cNvSpPr/>
            <p:nvPr/>
          </p:nvSpPr>
          <p:spPr>
            <a:xfrm>
              <a:off x="6444208" y="2564904"/>
              <a:ext cx="792088" cy="2664296"/>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8491786" y="1073788"/>
              <a:ext cx="553998" cy="5314900"/>
            </a:xfrm>
            <a:prstGeom prst="rect">
              <a:avLst/>
            </a:prstGeom>
            <a:noFill/>
          </p:spPr>
          <p:txBody>
            <a:bodyPr vert="eaVert" wrap="square" rtlCol="0">
              <a:spAutoFit/>
            </a:bodyPr>
            <a:lstStyle/>
            <a:p>
              <a:r>
                <a:rPr kumimoji="1" lang="en-US" altLang="ja-JP" sz="2400" dirty="0" smtClean="0">
                  <a:solidFill>
                    <a:srgbClr val="FF0000"/>
                  </a:solidFill>
                  <a:latin typeface="メイリオ" pitchFamily="50" charset="-128"/>
                  <a:ea typeface="メイリオ" pitchFamily="50" charset="-128"/>
                  <a:cs typeface="メイリオ" pitchFamily="50" charset="-128"/>
                </a:rPr>
                <a:t>VO</a:t>
              </a:r>
              <a:r>
                <a:rPr kumimoji="1" lang="ja-JP" altLang="en-US" sz="2400" dirty="0" smtClean="0">
                  <a:solidFill>
                    <a:srgbClr val="FF0000"/>
                  </a:solidFill>
                  <a:latin typeface="メイリオ" pitchFamily="50" charset="-128"/>
                  <a:ea typeface="メイリオ" pitchFamily="50" charset="-128"/>
                  <a:cs typeface="メイリオ" pitchFamily="50" charset="-128"/>
                </a:rPr>
                <a:t>サービス</a:t>
              </a:r>
              <a:r>
                <a:rPr lang="ja-JP" altLang="en-US" sz="2400" dirty="0" smtClean="0">
                  <a:solidFill>
                    <a:srgbClr val="FF0000"/>
                  </a:solidFill>
                  <a:latin typeface="メイリオ" pitchFamily="50" charset="-128"/>
                  <a:ea typeface="メイリオ" pitchFamily="50" charset="-128"/>
                  <a:cs typeface="メイリオ" pitchFamily="50" charset="-128"/>
                </a:rPr>
                <a:t>の実装</a:t>
              </a:r>
              <a:r>
                <a:rPr kumimoji="1" lang="ja-JP" altLang="en-US" sz="2400" dirty="0" smtClean="0">
                  <a:solidFill>
                    <a:srgbClr val="FF0000"/>
                  </a:solidFill>
                  <a:latin typeface="メイリオ" pitchFamily="50" charset="-128"/>
                  <a:ea typeface="メイリオ" pitchFamily="50" charset="-128"/>
                  <a:cs typeface="メイリオ" pitchFamily="50" charset="-128"/>
                </a:rPr>
                <a:t>に関する規約</a:t>
              </a:r>
              <a:endParaRPr kumimoji="1" lang="ja-JP" altLang="en-US" sz="2400" dirty="0">
                <a:solidFill>
                  <a:srgbClr val="FF0000"/>
                </a:solidFill>
                <a:latin typeface="メイリオ" pitchFamily="50" charset="-128"/>
                <a:ea typeface="メイリオ" pitchFamily="50" charset="-128"/>
                <a:cs typeface="メイリオ" pitchFamily="50" charset="-128"/>
              </a:endParaRPr>
            </a:p>
          </p:txBody>
        </p:sp>
        <p:cxnSp>
          <p:nvCxnSpPr>
            <p:cNvPr id="14" name="直線矢印コネクタ 13"/>
            <p:cNvCxnSpPr/>
            <p:nvPr/>
          </p:nvCxnSpPr>
          <p:spPr>
            <a:xfrm flipH="1">
              <a:off x="7236296" y="2348880"/>
              <a:ext cx="1255490" cy="374246"/>
            </a:xfrm>
            <a:prstGeom prst="straightConnector1">
              <a:avLst/>
            </a:prstGeom>
            <a:ln w="254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17" name="角丸四角形 16"/>
          <p:cNvSpPr/>
          <p:nvPr/>
        </p:nvSpPr>
        <p:spPr>
          <a:xfrm>
            <a:off x="3186733" y="2564904"/>
            <a:ext cx="3137842" cy="2664296"/>
          </a:xfrm>
          <a:prstGeom prst="roundRect">
            <a:avLst/>
          </a:prstGeom>
          <a:solidFill>
            <a:srgbClr val="FFC000">
              <a:alpha val="31000"/>
            </a:srgbClr>
          </a:solidFill>
          <a:ln w="38100">
            <a:solidFill>
              <a:srgbClr val="4F74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5" name="グループ化 24"/>
          <p:cNvGrpSpPr/>
          <p:nvPr/>
        </p:nvGrpSpPr>
        <p:grpSpPr>
          <a:xfrm>
            <a:off x="2195736" y="1815554"/>
            <a:ext cx="1800200" cy="720449"/>
            <a:chOff x="2195736" y="1815554"/>
            <a:chExt cx="1800200" cy="720449"/>
          </a:xfrm>
        </p:grpSpPr>
        <p:sp>
          <p:nvSpPr>
            <p:cNvPr id="18" name="U ターン矢印 17"/>
            <p:cNvSpPr/>
            <p:nvPr/>
          </p:nvSpPr>
          <p:spPr>
            <a:xfrm>
              <a:off x="2195736" y="1844824"/>
              <a:ext cx="1800200" cy="691179"/>
            </a:xfrm>
            <a:prstGeom prst="uturnArrow">
              <a:avLst>
                <a:gd name="adj1" fmla="val 25000"/>
                <a:gd name="adj2" fmla="val 25000"/>
                <a:gd name="adj3" fmla="val 26378"/>
                <a:gd name="adj4" fmla="val 43750"/>
                <a:gd name="adj5" fmla="val 9980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1" name="テキスト ボックス 20"/>
            <p:cNvSpPr txBox="1"/>
            <p:nvPr/>
          </p:nvSpPr>
          <p:spPr>
            <a:xfrm>
              <a:off x="2756009" y="1815554"/>
              <a:ext cx="709047" cy="276999"/>
            </a:xfrm>
            <a:prstGeom prst="rect">
              <a:avLst/>
            </a:prstGeom>
            <a:noFill/>
          </p:spPr>
          <p:txBody>
            <a:bodyPr wrap="square" rtlCol="0">
              <a:spAutoFit/>
            </a:bodyPr>
            <a:lstStyle/>
            <a:p>
              <a:r>
                <a:rPr kumimoji="1" lang="ja-JP" altLang="en-US" sz="1200" dirty="0" smtClean="0">
                  <a:solidFill>
                    <a:schemeClr val="bg1"/>
                  </a:solidFill>
                  <a:latin typeface="メイリオ" pitchFamily="50" charset="-128"/>
                  <a:ea typeface="メイリオ" pitchFamily="50" charset="-128"/>
                  <a:cs typeface="メイリオ" pitchFamily="50" charset="-128"/>
                </a:rPr>
                <a:t>参照</a:t>
              </a:r>
              <a:endParaRPr kumimoji="1" lang="ja-JP" altLang="en-US" sz="1200" dirty="0">
                <a:solidFill>
                  <a:schemeClr val="bg1"/>
                </a:solidFill>
                <a:latin typeface="メイリオ" pitchFamily="50" charset="-128"/>
                <a:ea typeface="メイリオ" pitchFamily="50" charset="-128"/>
                <a:cs typeface="メイリオ" pitchFamily="50" charset="-128"/>
              </a:endParaRPr>
            </a:p>
          </p:txBody>
        </p:sp>
      </p:grpSp>
      <p:grpSp>
        <p:nvGrpSpPr>
          <p:cNvPr id="26" name="グループ化 25"/>
          <p:cNvGrpSpPr/>
          <p:nvPr/>
        </p:nvGrpSpPr>
        <p:grpSpPr>
          <a:xfrm>
            <a:off x="5134347" y="1816208"/>
            <a:ext cx="1800200" cy="729320"/>
            <a:chOff x="5134347" y="1816208"/>
            <a:chExt cx="1800200" cy="729320"/>
          </a:xfrm>
        </p:grpSpPr>
        <p:sp>
          <p:nvSpPr>
            <p:cNvPr id="19" name="U ターン矢印 18"/>
            <p:cNvSpPr/>
            <p:nvPr/>
          </p:nvSpPr>
          <p:spPr>
            <a:xfrm flipH="1">
              <a:off x="5134347" y="1854349"/>
              <a:ext cx="1800200" cy="691179"/>
            </a:xfrm>
            <a:prstGeom prst="uturnArrow">
              <a:avLst>
                <a:gd name="adj1" fmla="val 25000"/>
                <a:gd name="adj2" fmla="val 25000"/>
                <a:gd name="adj3" fmla="val 26378"/>
                <a:gd name="adj4" fmla="val 43750"/>
                <a:gd name="adj5" fmla="val 9980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テキスト ボックス 21"/>
            <p:cNvSpPr txBox="1"/>
            <p:nvPr/>
          </p:nvSpPr>
          <p:spPr>
            <a:xfrm>
              <a:off x="5826219" y="1816208"/>
              <a:ext cx="709047" cy="276999"/>
            </a:xfrm>
            <a:prstGeom prst="rect">
              <a:avLst/>
            </a:prstGeom>
            <a:noFill/>
          </p:spPr>
          <p:txBody>
            <a:bodyPr wrap="square" rtlCol="0">
              <a:spAutoFit/>
            </a:bodyPr>
            <a:lstStyle/>
            <a:p>
              <a:r>
                <a:rPr kumimoji="1" lang="ja-JP" altLang="en-US" sz="1200" dirty="0" smtClean="0">
                  <a:solidFill>
                    <a:schemeClr val="bg1"/>
                  </a:solidFill>
                  <a:latin typeface="メイリオ" pitchFamily="50" charset="-128"/>
                  <a:ea typeface="メイリオ" pitchFamily="50" charset="-128"/>
                  <a:cs typeface="メイリオ" pitchFamily="50" charset="-128"/>
                </a:rPr>
                <a:t>参照</a:t>
              </a:r>
              <a:endParaRPr kumimoji="1" lang="ja-JP" altLang="en-US" sz="1200" dirty="0">
                <a:solidFill>
                  <a:schemeClr val="bg1"/>
                </a:solidFill>
                <a:latin typeface="メイリオ" pitchFamily="50" charset="-128"/>
                <a:ea typeface="メイリオ" pitchFamily="50" charset="-128"/>
                <a:cs typeface="メイリオ" pitchFamily="50" charset="-128"/>
              </a:endParaRPr>
            </a:p>
          </p:txBody>
        </p:sp>
      </p:grpSp>
    </p:spTree>
    <p:extLst>
      <p:ext uri="{BB962C8B-B14F-4D97-AF65-F5344CB8AC3E}">
        <p14:creationId xmlns:p14="http://schemas.microsoft.com/office/powerpoint/2010/main" xmlns="" val="47013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269" y="-76203"/>
            <a:ext cx="8820472" cy="980728"/>
          </a:xfrm>
        </p:spPr>
        <p:txBody>
          <a:bodyPr>
            <a:normAutofit/>
          </a:bodyPr>
          <a:lstStyle/>
          <a:p>
            <a:pPr>
              <a:defRPr/>
            </a:pPr>
            <a:r>
              <a:rPr lang="ja-JP" altLang="en-US" sz="3600" b="1" dirty="0" smtClean="0">
                <a:latin typeface="メイリオ" pitchFamily="50" charset="-128"/>
                <a:ea typeface="メイリオ" pitchFamily="50" charset="-128"/>
                <a:cs typeface="メイリオ" pitchFamily="50" charset="-128"/>
              </a:rPr>
              <a:t>データサービスの公開と利用の仕組み</a:t>
            </a:r>
            <a:endParaRPr lang="ja-JP" altLang="en-US" sz="3600" b="1" dirty="0">
              <a:latin typeface="メイリオ" pitchFamily="50" charset="-128"/>
              <a:ea typeface="メイリオ" pitchFamily="50" charset="-128"/>
              <a:cs typeface="メイリオ" pitchFamily="50" charset="-128"/>
            </a:endParaRPr>
          </a:p>
        </p:txBody>
      </p:sp>
      <p:sp>
        <p:nvSpPr>
          <p:cNvPr id="4" name="Rectangle 2"/>
          <p:cNvSpPr txBox="1">
            <a:spLocks noRot="1" noChangeArrowheads="1"/>
          </p:cNvSpPr>
          <p:nvPr/>
        </p:nvSpPr>
        <p:spPr>
          <a:xfrm>
            <a:off x="928688" y="71438"/>
            <a:ext cx="7318375" cy="765175"/>
          </a:xfrm>
          <a:prstGeom prst="rect">
            <a:avLst/>
          </a:prstGeom>
        </p:spPr>
        <p:txBody>
          <a:bodyPr anchor="ctr">
            <a:normAutofit/>
            <a:scene3d>
              <a:camera prst="orthographicFront"/>
              <a:lightRig rig="soft" dir="t">
                <a:rot lat="0" lon="0" rev="16800000"/>
              </a:lightRig>
            </a:scene3d>
            <a:sp3d prstMaterial="softEdge">
              <a:bevelT w="38100" h="38100"/>
            </a:sp3d>
          </a:bodyPr>
          <a:lstStyle/>
          <a:p>
            <a:pPr algn="ctr">
              <a:defRPr/>
            </a:pPr>
            <a:endParaRPr lang="en-US" altLang="ja-JP" sz="40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18436" name="Oval 4"/>
          <p:cNvSpPr>
            <a:spLocks noChangeArrowheads="1"/>
          </p:cNvSpPr>
          <p:nvPr/>
        </p:nvSpPr>
        <p:spPr bwMode="auto">
          <a:xfrm>
            <a:off x="3241675" y="990600"/>
            <a:ext cx="2592388" cy="2520950"/>
          </a:xfrm>
          <a:prstGeom prst="ellipse">
            <a:avLst/>
          </a:prstGeom>
          <a:solidFill>
            <a:srgbClr val="FF99CC">
              <a:alpha val="34901"/>
            </a:srgbClr>
          </a:solidFill>
          <a:ln w="9525">
            <a:solidFill>
              <a:schemeClr val="tx1"/>
            </a:solidFill>
            <a:round/>
            <a:headEnd/>
            <a:tailEnd/>
          </a:ln>
        </p:spPr>
        <p:txBody>
          <a:bodyPr wrap="none" anchor="ctr"/>
          <a:lstStyle/>
          <a:p>
            <a:endParaRPr lang="ja-JP" altLang="en-US"/>
          </a:p>
        </p:txBody>
      </p:sp>
      <p:sp>
        <p:nvSpPr>
          <p:cNvPr id="18437" name="Oval 5"/>
          <p:cNvSpPr>
            <a:spLocks noChangeArrowheads="1"/>
          </p:cNvSpPr>
          <p:nvPr/>
        </p:nvSpPr>
        <p:spPr bwMode="auto">
          <a:xfrm>
            <a:off x="6372225" y="2306638"/>
            <a:ext cx="2700338" cy="4032250"/>
          </a:xfrm>
          <a:prstGeom prst="ellipse">
            <a:avLst/>
          </a:prstGeom>
          <a:solidFill>
            <a:srgbClr val="CCFFCC"/>
          </a:solidFill>
          <a:ln w="9525">
            <a:solidFill>
              <a:schemeClr val="tx1"/>
            </a:solidFill>
            <a:round/>
            <a:headEnd/>
            <a:tailEnd/>
          </a:ln>
        </p:spPr>
        <p:txBody>
          <a:bodyPr wrap="none" anchor="ctr"/>
          <a:lstStyle/>
          <a:p>
            <a:endParaRPr lang="ja-JP" altLang="en-US"/>
          </a:p>
        </p:txBody>
      </p:sp>
      <p:sp>
        <p:nvSpPr>
          <p:cNvPr id="18438" name="Oval 6"/>
          <p:cNvSpPr>
            <a:spLocks noChangeArrowheads="1"/>
          </p:cNvSpPr>
          <p:nvPr/>
        </p:nvSpPr>
        <p:spPr bwMode="auto">
          <a:xfrm>
            <a:off x="0" y="2997200"/>
            <a:ext cx="3419475" cy="3744913"/>
          </a:xfrm>
          <a:prstGeom prst="ellipse">
            <a:avLst/>
          </a:prstGeom>
          <a:solidFill>
            <a:srgbClr val="CCFFCC"/>
          </a:solidFill>
          <a:ln w="9525">
            <a:solidFill>
              <a:schemeClr val="tx1"/>
            </a:solidFill>
            <a:round/>
            <a:headEnd/>
            <a:tailEnd/>
          </a:ln>
        </p:spPr>
        <p:txBody>
          <a:bodyPr wrap="none" anchor="ctr"/>
          <a:lstStyle/>
          <a:p>
            <a:endParaRPr lang="ja-JP" altLang="en-US"/>
          </a:p>
        </p:txBody>
      </p:sp>
      <p:pic>
        <p:nvPicPr>
          <p:cNvPr id="18439" name="Picture 7" descr="j0197437"/>
          <p:cNvPicPr>
            <a:picLocks noChangeAspect="1" noChangeArrowheads="1"/>
          </p:cNvPicPr>
          <p:nvPr/>
        </p:nvPicPr>
        <p:blipFill>
          <a:blip r:embed="rId3" cstate="print"/>
          <a:srcRect/>
          <a:stretch>
            <a:fillRect/>
          </a:stretch>
        </p:blipFill>
        <p:spPr bwMode="auto">
          <a:xfrm>
            <a:off x="827088" y="3933825"/>
            <a:ext cx="668337" cy="868363"/>
          </a:xfrm>
          <a:prstGeom prst="rect">
            <a:avLst/>
          </a:prstGeom>
          <a:noFill/>
          <a:ln w="9525">
            <a:noFill/>
            <a:miter lim="800000"/>
            <a:headEnd/>
            <a:tailEnd/>
          </a:ln>
        </p:spPr>
      </p:pic>
      <p:pic>
        <p:nvPicPr>
          <p:cNvPr id="18440" name="Picture 8" descr="j0379769"/>
          <p:cNvPicPr>
            <a:picLocks noChangeAspect="1" noChangeArrowheads="1"/>
          </p:cNvPicPr>
          <p:nvPr/>
        </p:nvPicPr>
        <p:blipFill>
          <a:blip r:embed="rId4" cstate="print"/>
          <a:srcRect/>
          <a:stretch>
            <a:fillRect/>
          </a:stretch>
        </p:blipFill>
        <p:spPr bwMode="auto">
          <a:xfrm>
            <a:off x="3889375" y="1638300"/>
            <a:ext cx="1225550" cy="1270000"/>
          </a:xfrm>
          <a:prstGeom prst="rect">
            <a:avLst/>
          </a:prstGeom>
          <a:noFill/>
          <a:ln w="9525">
            <a:noFill/>
            <a:miter lim="800000"/>
            <a:headEnd/>
            <a:tailEnd/>
          </a:ln>
        </p:spPr>
      </p:pic>
      <p:pic>
        <p:nvPicPr>
          <p:cNvPr id="18441" name="Picture 9" descr="j0237459"/>
          <p:cNvPicPr>
            <a:picLocks noChangeAspect="1" noChangeArrowheads="1"/>
          </p:cNvPicPr>
          <p:nvPr/>
        </p:nvPicPr>
        <p:blipFill>
          <a:blip r:embed="rId5" cstate="print"/>
          <a:srcRect/>
          <a:stretch>
            <a:fillRect/>
          </a:stretch>
        </p:blipFill>
        <p:spPr bwMode="auto">
          <a:xfrm>
            <a:off x="5710238" y="2714625"/>
            <a:ext cx="433387" cy="504825"/>
          </a:xfrm>
          <a:prstGeom prst="rect">
            <a:avLst/>
          </a:prstGeom>
          <a:noFill/>
          <a:ln w="9525">
            <a:noFill/>
            <a:miter lim="800000"/>
            <a:headEnd/>
            <a:tailEnd/>
          </a:ln>
        </p:spPr>
      </p:pic>
      <p:pic>
        <p:nvPicPr>
          <p:cNvPr id="18442" name="Picture 10" descr="j0336898"/>
          <p:cNvPicPr>
            <a:picLocks noChangeAspect="1" noChangeArrowheads="1" noCrop="1"/>
          </p:cNvPicPr>
          <p:nvPr/>
        </p:nvPicPr>
        <p:blipFill>
          <a:blip r:embed="rId6" cstate="print"/>
          <a:srcRect/>
          <a:stretch>
            <a:fillRect/>
          </a:stretch>
        </p:blipFill>
        <p:spPr bwMode="auto">
          <a:xfrm>
            <a:off x="3530600" y="1495425"/>
            <a:ext cx="590550" cy="523875"/>
          </a:xfrm>
          <a:prstGeom prst="rect">
            <a:avLst/>
          </a:prstGeom>
          <a:noFill/>
          <a:ln w="9525">
            <a:noFill/>
            <a:miter lim="800000"/>
            <a:headEnd/>
            <a:tailEnd/>
          </a:ln>
        </p:spPr>
      </p:pic>
      <p:pic>
        <p:nvPicPr>
          <p:cNvPr id="18443" name="Picture 11" descr="j0237459"/>
          <p:cNvPicPr>
            <a:picLocks noChangeAspect="1" noChangeArrowheads="1"/>
          </p:cNvPicPr>
          <p:nvPr/>
        </p:nvPicPr>
        <p:blipFill>
          <a:blip r:embed="rId5" cstate="print"/>
          <a:srcRect/>
          <a:stretch>
            <a:fillRect/>
          </a:stretch>
        </p:blipFill>
        <p:spPr bwMode="auto">
          <a:xfrm>
            <a:off x="2667000" y="2514600"/>
            <a:ext cx="433388" cy="504825"/>
          </a:xfrm>
          <a:prstGeom prst="rect">
            <a:avLst/>
          </a:prstGeom>
          <a:noFill/>
          <a:ln w="9525">
            <a:noFill/>
            <a:miter lim="800000"/>
            <a:headEnd/>
            <a:tailEnd/>
          </a:ln>
        </p:spPr>
      </p:pic>
      <p:pic>
        <p:nvPicPr>
          <p:cNvPr id="18444" name="Picture 12" descr="j0371040"/>
          <p:cNvPicPr>
            <a:picLocks noChangeAspect="1" noChangeArrowheads="1"/>
          </p:cNvPicPr>
          <p:nvPr/>
        </p:nvPicPr>
        <p:blipFill>
          <a:blip r:embed="rId7" cstate="print"/>
          <a:srcRect/>
          <a:stretch>
            <a:fillRect/>
          </a:stretch>
        </p:blipFill>
        <p:spPr bwMode="auto">
          <a:xfrm>
            <a:off x="1009650" y="3892550"/>
            <a:ext cx="431800" cy="361950"/>
          </a:xfrm>
          <a:prstGeom prst="rect">
            <a:avLst/>
          </a:prstGeom>
          <a:noFill/>
          <a:ln w="9525">
            <a:noFill/>
            <a:miter lim="800000"/>
            <a:headEnd/>
            <a:tailEnd/>
          </a:ln>
        </p:spPr>
      </p:pic>
      <p:grpSp>
        <p:nvGrpSpPr>
          <p:cNvPr id="3" name="Group 13"/>
          <p:cNvGrpSpPr>
            <a:grpSpLocks/>
          </p:cNvGrpSpPr>
          <p:nvPr/>
        </p:nvGrpSpPr>
        <p:grpSpPr bwMode="auto">
          <a:xfrm>
            <a:off x="577850" y="5192713"/>
            <a:ext cx="1152525" cy="863600"/>
            <a:chOff x="4785" y="1344"/>
            <a:chExt cx="726" cy="544"/>
          </a:xfrm>
        </p:grpSpPr>
        <p:pic>
          <p:nvPicPr>
            <p:cNvPr id="18494" name="Picture 14" descr="j0332171"/>
            <p:cNvPicPr>
              <a:picLocks noChangeAspect="1" noChangeArrowheads="1"/>
            </p:cNvPicPr>
            <p:nvPr/>
          </p:nvPicPr>
          <p:blipFill>
            <a:blip r:embed="rId8" cstate="print"/>
            <a:srcRect/>
            <a:stretch>
              <a:fillRect/>
            </a:stretch>
          </p:blipFill>
          <p:spPr bwMode="auto">
            <a:xfrm>
              <a:off x="4967" y="1344"/>
              <a:ext cx="544" cy="467"/>
            </a:xfrm>
            <a:prstGeom prst="rect">
              <a:avLst/>
            </a:prstGeom>
            <a:noFill/>
            <a:ln w="9525">
              <a:noFill/>
              <a:miter lim="800000"/>
              <a:headEnd/>
              <a:tailEnd/>
            </a:ln>
          </p:spPr>
        </p:pic>
        <p:sp>
          <p:nvSpPr>
            <p:cNvPr id="18495" name="AutoShape 15"/>
            <p:cNvSpPr>
              <a:spLocks noChangeArrowheads="1"/>
            </p:cNvSpPr>
            <p:nvPr/>
          </p:nvSpPr>
          <p:spPr bwMode="auto">
            <a:xfrm>
              <a:off x="4785" y="1616"/>
              <a:ext cx="363" cy="272"/>
            </a:xfrm>
            <a:prstGeom prst="flowChartMagneticDisk">
              <a:avLst/>
            </a:prstGeom>
            <a:solidFill>
              <a:srgbClr val="CCFFFF"/>
            </a:solidFill>
            <a:ln w="9525">
              <a:solidFill>
                <a:schemeClr val="bg2"/>
              </a:solidFill>
              <a:round/>
              <a:headEnd/>
              <a:tailEnd/>
            </a:ln>
          </p:spPr>
          <p:txBody>
            <a:bodyPr anchor="ctr"/>
            <a:lstStyle/>
            <a:p>
              <a:endParaRPr lang="ja-JP" altLang="ja-JP"/>
            </a:p>
          </p:txBody>
        </p:sp>
      </p:grpSp>
      <p:pic>
        <p:nvPicPr>
          <p:cNvPr id="18446" name="Picture 16" descr="j0197437"/>
          <p:cNvPicPr>
            <a:picLocks noChangeAspect="1" noChangeArrowheads="1"/>
          </p:cNvPicPr>
          <p:nvPr/>
        </p:nvPicPr>
        <p:blipFill>
          <a:blip r:embed="rId3" cstate="print"/>
          <a:srcRect/>
          <a:stretch>
            <a:fillRect/>
          </a:stretch>
        </p:blipFill>
        <p:spPr bwMode="auto">
          <a:xfrm>
            <a:off x="7789863" y="5029200"/>
            <a:ext cx="668337" cy="868363"/>
          </a:xfrm>
          <a:prstGeom prst="rect">
            <a:avLst/>
          </a:prstGeom>
          <a:noFill/>
          <a:ln w="9525">
            <a:noFill/>
            <a:miter lim="800000"/>
            <a:headEnd/>
            <a:tailEnd/>
          </a:ln>
        </p:spPr>
      </p:pic>
      <p:pic>
        <p:nvPicPr>
          <p:cNvPr id="18447" name="Picture 17" descr="JVO-pic"/>
          <p:cNvPicPr>
            <a:picLocks noChangeAspect="1" noChangeArrowheads="1"/>
          </p:cNvPicPr>
          <p:nvPr/>
        </p:nvPicPr>
        <p:blipFill>
          <a:blip r:embed="rId9" cstate="print"/>
          <a:srcRect/>
          <a:stretch>
            <a:fillRect/>
          </a:stretch>
        </p:blipFill>
        <p:spPr bwMode="auto">
          <a:xfrm>
            <a:off x="3833813" y="4852988"/>
            <a:ext cx="1219200" cy="950912"/>
          </a:xfrm>
          <a:prstGeom prst="rect">
            <a:avLst/>
          </a:prstGeom>
          <a:noFill/>
          <a:ln w="9525">
            <a:noFill/>
            <a:miter lim="800000"/>
            <a:headEnd/>
            <a:tailEnd/>
          </a:ln>
        </p:spPr>
      </p:pic>
      <p:pic>
        <p:nvPicPr>
          <p:cNvPr id="18448" name="Picture 18" descr="j0379769"/>
          <p:cNvPicPr>
            <a:picLocks noChangeAspect="1" noChangeArrowheads="1"/>
          </p:cNvPicPr>
          <p:nvPr/>
        </p:nvPicPr>
        <p:blipFill>
          <a:blip r:embed="rId4" cstate="print"/>
          <a:srcRect/>
          <a:stretch>
            <a:fillRect/>
          </a:stretch>
        </p:blipFill>
        <p:spPr bwMode="auto">
          <a:xfrm>
            <a:off x="6175375" y="2552700"/>
            <a:ext cx="739775" cy="766763"/>
          </a:xfrm>
          <a:prstGeom prst="rect">
            <a:avLst/>
          </a:prstGeom>
          <a:noFill/>
          <a:ln w="9525">
            <a:noFill/>
            <a:miter lim="800000"/>
            <a:headEnd/>
            <a:tailEnd/>
          </a:ln>
        </p:spPr>
      </p:pic>
      <p:pic>
        <p:nvPicPr>
          <p:cNvPr id="18449" name="Picture 19" descr="j0371040"/>
          <p:cNvPicPr>
            <a:picLocks noChangeAspect="1" noChangeArrowheads="1"/>
          </p:cNvPicPr>
          <p:nvPr/>
        </p:nvPicPr>
        <p:blipFill>
          <a:blip r:embed="rId7" cstate="print"/>
          <a:srcRect/>
          <a:stretch>
            <a:fillRect/>
          </a:stretch>
        </p:blipFill>
        <p:spPr bwMode="auto">
          <a:xfrm>
            <a:off x="1514475" y="4976813"/>
            <a:ext cx="431800" cy="361950"/>
          </a:xfrm>
          <a:prstGeom prst="rect">
            <a:avLst/>
          </a:prstGeom>
          <a:noFill/>
          <a:ln w="9525">
            <a:noFill/>
            <a:miter lim="800000"/>
            <a:headEnd/>
            <a:tailEnd/>
          </a:ln>
        </p:spPr>
      </p:pic>
      <p:grpSp>
        <p:nvGrpSpPr>
          <p:cNvPr id="5" name="Group 20"/>
          <p:cNvGrpSpPr>
            <a:grpSpLocks/>
          </p:cNvGrpSpPr>
          <p:nvPr/>
        </p:nvGrpSpPr>
        <p:grpSpPr bwMode="auto">
          <a:xfrm>
            <a:off x="7346950" y="2438400"/>
            <a:ext cx="1152525" cy="1079500"/>
            <a:chOff x="4377" y="1888"/>
            <a:chExt cx="726" cy="680"/>
          </a:xfrm>
        </p:grpSpPr>
        <p:grpSp>
          <p:nvGrpSpPr>
            <p:cNvPr id="6" name="Group 21"/>
            <p:cNvGrpSpPr>
              <a:grpSpLocks/>
            </p:cNvGrpSpPr>
            <p:nvPr/>
          </p:nvGrpSpPr>
          <p:grpSpPr bwMode="auto">
            <a:xfrm>
              <a:off x="4377" y="2024"/>
              <a:ext cx="726" cy="544"/>
              <a:chOff x="4785" y="1344"/>
              <a:chExt cx="726" cy="544"/>
            </a:xfrm>
          </p:grpSpPr>
          <p:pic>
            <p:nvPicPr>
              <p:cNvPr id="18492" name="Picture 22" descr="j0332171"/>
              <p:cNvPicPr>
                <a:picLocks noChangeAspect="1" noChangeArrowheads="1"/>
              </p:cNvPicPr>
              <p:nvPr/>
            </p:nvPicPr>
            <p:blipFill>
              <a:blip r:embed="rId8" cstate="print"/>
              <a:srcRect/>
              <a:stretch>
                <a:fillRect/>
              </a:stretch>
            </p:blipFill>
            <p:spPr bwMode="auto">
              <a:xfrm>
                <a:off x="4967" y="1344"/>
                <a:ext cx="544" cy="467"/>
              </a:xfrm>
              <a:prstGeom prst="rect">
                <a:avLst/>
              </a:prstGeom>
              <a:noFill/>
              <a:ln w="9525">
                <a:noFill/>
                <a:miter lim="800000"/>
                <a:headEnd/>
                <a:tailEnd/>
              </a:ln>
            </p:spPr>
          </p:pic>
          <p:sp>
            <p:nvSpPr>
              <p:cNvPr id="18493" name="AutoShape 23"/>
              <p:cNvSpPr>
                <a:spLocks noChangeArrowheads="1"/>
              </p:cNvSpPr>
              <p:nvPr/>
            </p:nvSpPr>
            <p:spPr bwMode="auto">
              <a:xfrm>
                <a:off x="4785" y="1616"/>
                <a:ext cx="363" cy="272"/>
              </a:xfrm>
              <a:prstGeom prst="flowChartMagneticDisk">
                <a:avLst/>
              </a:prstGeom>
              <a:solidFill>
                <a:srgbClr val="CCFFFF"/>
              </a:solidFill>
              <a:ln w="9525">
                <a:solidFill>
                  <a:schemeClr val="bg2"/>
                </a:solidFill>
                <a:round/>
                <a:headEnd/>
                <a:tailEnd/>
              </a:ln>
            </p:spPr>
            <p:txBody>
              <a:bodyPr anchor="ctr"/>
              <a:lstStyle/>
              <a:p>
                <a:endParaRPr lang="ja-JP" altLang="ja-JP"/>
              </a:p>
            </p:txBody>
          </p:sp>
        </p:grpSp>
        <p:pic>
          <p:nvPicPr>
            <p:cNvPr id="18491" name="Picture 24" descr="j0371040"/>
            <p:cNvPicPr>
              <a:picLocks noChangeAspect="1" noChangeArrowheads="1"/>
            </p:cNvPicPr>
            <p:nvPr/>
          </p:nvPicPr>
          <p:blipFill>
            <a:blip r:embed="rId7" cstate="print"/>
            <a:srcRect/>
            <a:stretch>
              <a:fillRect/>
            </a:stretch>
          </p:blipFill>
          <p:spPr bwMode="auto">
            <a:xfrm>
              <a:off x="4422" y="1888"/>
              <a:ext cx="272" cy="228"/>
            </a:xfrm>
            <a:prstGeom prst="rect">
              <a:avLst/>
            </a:prstGeom>
            <a:noFill/>
            <a:ln w="9525">
              <a:noFill/>
              <a:miter lim="800000"/>
              <a:headEnd/>
              <a:tailEnd/>
            </a:ln>
          </p:spPr>
        </p:pic>
      </p:grpSp>
      <p:grpSp>
        <p:nvGrpSpPr>
          <p:cNvPr id="7" name="Group 25"/>
          <p:cNvGrpSpPr>
            <a:grpSpLocks/>
          </p:cNvGrpSpPr>
          <p:nvPr/>
        </p:nvGrpSpPr>
        <p:grpSpPr bwMode="auto">
          <a:xfrm>
            <a:off x="7778750" y="3733800"/>
            <a:ext cx="1152525" cy="936625"/>
            <a:chOff x="4876" y="2568"/>
            <a:chExt cx="726" cy="590"/>
          </a:xfrm>
        </p:grpSpPr>
        <p:grpSp>
          <p:nvGrpSpPr>
            <p:cNvPr id="8" name="Group 26"/>
            <p:cNvGrpSpPr>
              <a:grpSpLocks/>
            </p:cNvGrpSpPr>
            <p:nvPr/>
          </p:nvGrpSpPr>
          <p:grpSpPr bwMode="auto">
            <a:xfrm>
              <a:off x="4876" y="2614"/>
              <a:ext cx="726" cy="544"/>
              <a:chOff x="4785" y="1344"/>
              <a:chExt cx="726" cy="544"/>
            </a:xfrm>
          </p:grpSpPr>
          <p:pic>
            <p:nvPicPr>
              <p:cNvPr id="18488" name="Picture 27" descr="j0332171"/>
              <p:cNvPicPr>
                <a:picLocks noChangeAspect="1" noChangeArrowheads="1"/>
              </p:cNvPicPr>
              <p:nvPr/>
            </p:nvPicPr>
            <p:blipFill>
              <a:blip r:embed="rId8" cstate="print"/>
              <a:srcRect/>
              <a:stretch>
                <a:fillRect/>
              </a:stretch>
            </p:blipFill>
            <p:spPr bwMode="auto">
              <a:xfrm>
                <a:off x="4967" y="1344"/>
                <a:ext cx="544" cy="467"/>
              </a:xfrm>
              <a:prstGeom prst="rect">
                <a:avLst/>
              </a:prstGeom>
              <a:noFill/>
              <a:ln w="9525">
                <a:noFill/>
                <a:miter lim="800000"/>
                <a:headEnd/>
                <a:tailEnd/>
              </a:ln>
            </p:spPr>
          </p:pic>
          <p:sp>
            <p:nvSpPr>
              <p:cNvPr id="18489" name="AutoShape 28"/>
              <p:cNvSpPr>
                <a:spLocks noChangeArrowheads="1"/>
              </p:cNvSpPr>
              <p:nvPr/>
            </p:nvSpPr>
            <p:spPr bwMode="auto">
              <a:xfrm>
                <a:off x="4785" y="1616"/>
                <a:ext cx="363" cy="272"/>
              </a:xfrm>
              <a:prstGeom prst="flowChartMagneticDisk">
                <a:avLst/>
              </a:prstGeom>
              <a:solidFill>
                <a:srgbClr val="CCFFFF"/>
              </a:solidFill>
              <a:ln w="9525">
                <a:solidFill>
                  <a:schemeClr val="bg2"/>
                </a:solidFill>
                <a:round/>
                <a:headEnd/>
                <a:tailEnd/>
              </a:ln>
            </p:spPr>
            <p:txBody>
              <a:bodyPr anchor="ctr"/>
              <a:lstStyle/>
              <a:p>
                <a:endParaRPr lang="ja-JP" altLang="ja-JP"/>
              </a:p>
            </p:txBody>
          </p:sp>
        </p:grpSp>
        <p:pic>
          <p:nvPicPr>
            <p:cNvPr id="18487" name="Picture 29" descr="j0371040"/>
            <p:cNvPicPr>
              <a:picLocks noChangeAspect="1" noChangeArrowheads="1"/>
            </p:cNvPicPr>
            <p:nvPr/>
          </p:nvPicPr>
          <p:blipFill>
            <a:blip r:embed="rId7" cstate="print"/>
            <a:srcRect/>
            <a:stretch>
              <a:fillRect/>
            </a:stretch>
          </p:blipFill>
          <p:spPr bwMode="auto">
            <a:xfrm>
              <a:off x="4921" y="2568"/>
              <a:ext cx="272" cy="228"/>
            </a:xfrm>
            <a:prstGeom prst="rect">
              <a:avLst/>
            </a:prstGeom>
            <a:noFill/>
            <a:ln w="9525">
              <a:noFill/>
              <a:miter lim="800000"/>
              <a:headEnd/>
              <a:tailEnd/>
            </a:ln>
          </p:spPr>
        </p:pic>
      </p:grpSp>
      <p:pic>
        <p:nvPicPr>
          <p:cNvPr id="18452" name="Picture 30" descr="j0371040"/>
          <p:cNvPicPr>
            <a:picLocks noChangeAspect="1" noChangeArrowheads="1"/>
          </p:cNvPicPr>
          <p:nvPr/>
        </p:nvPicPr>
        <p:blipFill>
          <a:blip r:embed="rId7" cstate="print"/>
          <a:srcRect/>
          <a:stretch>
            <a:fillRect/>
          </a:stretch>
        </p:blipFill>
        <p:spPr bwMode="auto">
          <a:xfrm>
            <a:off x="7637463" y="4876800"/>
            <a:ext cx="431800" cy="361950"/>
          </a:xfrm>
          <a:prstGeom prst="rect">
            <a:avLst/>
          </a:prstGeom>
          <a:noFill/>
          <a:ln w="9525">
            <a:noFill/>
            <a:miter lim="800000"/>
            <a:headEnd/>
            <a:tailEnd/>
          </a:ln>
        </p:spPr>
      </p:pic>
      <p:sp>
        <p:nvSpPr>
          <p:cNvPr id="18453" name="Line 31"/>
          <p:cNvSpPr>
            <a:spLocks noChangeShapeType="1"/>
          </p:cNvSpPr>
          <p:nvPr/>
        </p:nvSpPr>
        <p:spPr bwMode="auto">
          <a:xfrm flipV="1">
            <a:off x="1547813" y="3644900"/>
            <a:ext cx="431800" cy="217488"/>
          </a:xfrm>
          <a:prstGeom prst="line">
            <a:avLst/>
          </a:prstGeom>
          <a:noFill/>
          <a:ln w="12700">
            <a:solidFill>
              <a:schemeClr val="bg2"/>
            </a:solidFill>
            <a:prstDash val="lgDash"/>
            <a:round/>
            <a:headEnd/>
            <a:tailEnd type="triangle" w="med" len="med"/>
          </a:ln>
        </p:spPr>
        <p:txBody>
          <a:bodyPr/>
          <a:lstStyle/>
          <a:p>
            <a:endParaRPr lang="ja-JP" altLang="en-US"/>
          </a:p>
        </p:txBody>
      </p:sp>
      <p:sp>
        <p:nvSpPr>
          <p:cNvPr id="18454" name="Line 32"/>
          <p:cNvSpPr>
            <a:spLocks noChangeShapeType="1"/>
          </p:cNvSpPr>
          <p:nvPr/>
        </p:nvSpPr>
        <p:spPr bwMode="auto">
          <a:xfrm flipV="1">
            <a:off x="1763713" y="3824288"/>
            <a:ext cx="360362" cy="1079500"/>
          </a:xfrm>
          <a:prstGeom prst="line">
            <a:avLst/>
          </a:prstGeom>
          <a:noFill/>
          <a:ln w="12700">
            <a:solidFill>
              <a:schemeClr val="bg2"/>
            </a:solidFill>
            <a:prstDash val="lgDash"/>
            <a:round/>
            <a:headEnd/>
            <a:tailEnd type="triangle" w="med" len="med"/>
          </a:ln>
        </p:spPr>
        <p:txBody>
          <a:bodyPr/>
          <a:lstStyle/>
          <a:p>
            <a:endParaRPr lang="ja-JP" altLang="en-US"/>
          </a:p>
        </p:txBody>
      </p:sp>
      <p:sp>
        <p:nvSpPr>
          <p:cNvPr id="18455" name="Line 33"/>
          <p:cNvSpPr>
            <a:spLocks noChangeShapeType="1"/>
          </p:cNvSpPr>
          <p:nvPr/>
        </p:nvSpPr>
        <p:spPr bwMode="auto">
          <a:xfrm flipV="1">
            <a:off x="2743200" y="2359025"/>
            <a:ext cx="1074738" cy="841375"/>
          </a:xfrm>
          <a:prstGeom prst="line">
            <a:avLst/>
          </a:prstGeom>
          <a:noFill/>
          <a:ln w="12700">
            <a:solidFill>
              <a:schemeClr val="tx1"/>
            </a:solidFill>
            <a:prstDash val="lgDash"/>
            <a:round/>
            <a:headEnd/>
            <a:tailEnd type="triangle" w="med" len="med"/>
          </a:ln>
        </p:spPr>
        <p:txBody>
          <a:bodyPr/>
          <a:lstStyle/>
          <a:p>
            <a:endParaRPr lang="ja-JP" altLang="en-US"/>
          </a:p>
        </p:txBody>
      </p:sp>
      <p:sp>
        <p:nvSpPr>
          <p:cNvPr id="18456" name="Line 34"/>
          <p:cNvSpPr>
            <a:spLocks noChangeShapeType="1"/>
          </p:cNvSpPr>
          <p:nvPr/>
        </p:nvSpPr>
        <p:spPr bwMode="auto">
          <a:xfrm flipH="1" flipV="1">
            <a:off x="5105400" y="2362200"/>
            <a:ext cx="1143000" cy="228600"/>
          </a:xfrm>
          <a:prstGeom prst="line">
            <a:avLst/>
          </a:prstGeom>
          <a:noFill/>
          <a:ln w="12700">
            <a:solidFill>
              <a:schemeClr val="tx1"/>
            </a:solidFill>
            <a:prstDash val="lgDash"/>
            <a:round/>
            <a:headEnd/>
            <a:tailEnd type="triangle" w="med" len="med"/>
          </a:ln>
        </p:spPr>
        <p:txBody>
          <a:bodyPr/>
          <a:lstStyle/>
          <a:p>
            <a:endParaRPr lang="ja-JP" altLang="en-US"/>
          </a:p>
        </p:txBody>
      </p:sp>
      <p:sp>
        <p:nvSpPr>
          <p:cNvPr id="18457" name="Line 35"/>
          <p:cNvSpPr>
            <a:spLocks noChangeShapeType="1"/>
          </p:cNvSpPr>
          <p:nvPr/>
        </p:nvSpPr>
        <p:spPr bwMode="auto">
          <a:xfrm flipH="1" flipV="1">
            <a:off x="6915150" y="2887663"/>
            <a:ext cx="433388" cy="0"/>
          </a:xfrm>
          <a:prstGeom prst="line">
            <a:avLst/>
          </a:prstGeom>
          <a:noFill/>
          <a:ln w="12700">
            <a:solidFill>
              <a:schemeClr val="bg2"/>
            </a:solidFill>
            <a:prstDash val="lgDash"/>
            <a:round/>
            <a:headEnd/>
            <a:tailEnd type="triangle" w="med" len="med"/>
          </a:ln>
        </p:spPr>
        <p:txBody>
          <a:bodyPr/>
          <a:lstStyle/>
          <a:p>
            <a:endParaRPr lang="ja-JP" altLang="en-US"/>
          </a:p>
        </p:txBody>
      </p:sp>
      <p:sp>
        <p:nvSpPr>
          <p:cNvPr id="18458" name="Line 36"/>
          <p:cNvSpPr>
            <a:spLocks noChangeShapeType="1"/>
          </p:cNvSpPr>
          <p:nvPr/>
        </p:nvSpPr>
        <p:spPr bwMode="auto">
          <a:xfrm flipH="1" flipV="1">
            <a:off x="6842125" y="3319463"/>
            <a:ext cx="930275" cy="642937"/>
          </a:xfrm>
          <a:prstGeom prst="line">
            <a:avLst/>
          </a:prstGeom>
          <a:noFill/>
          <a:ln w="12700">
            <a:solidFill>
              <a:schemeClr val="bg2"/>
            </a:solidFill>
            <a:prstDash val="lgDash"/>
            <a:round/>
            <a:headEnd/>
            <a:tailEnd type="triangle" w="med" len="med"/>
          </a:ln>
        </p:spPr>
        <p:txBody>
          <a:bodyPr/>
          <a:lstStyle/>
          <a:p>
            <a:endParaRPr lang="ja-JP" altLang="en-US"/>
          </a:p>
        </p:txBody>
      </p:sp>
      <p:sp>
        <p:nvSpPr>
          <p:cNvPr id="18459" name="Line 37"/>
          <p:cNvSpPr>
            <a:spLocks noChangeShapeType="1"/>
          </p:cNvSpPr>
          <p:nvPr/>
        </p:nvSpPr>
        <p:spPr bwMode="auto">
          <a:xfrm flipV="1">
            <a:off x="4465638" y="2895600"/>
            <a:ext cx="0" cy="1936750"/>
          </a:xfrm>
          <a:prstGeom prst="line">
            <a:avLst/>
          </a:prstGeom>
          <a:noFill/>
          <a:ln w="12700">
            <a:solidFill>
              <a:schemeClr val="tx1"/>
            </a:solidFill>
            <a:round/>
            <a:headEnd/>
            <a:tailEnd type="triangle" w="med" len="med"/>
          </a:ln>
        </p:spPr>
        <p:txBody>
          <a:bodyPr/>
          <a:lstStyle/>
          <a:p>
            <a:endParaRPr lang="ja-JP" altLang="en-US"/>
          </a:p>
        </p:txBody>
      </p:sp>
      <p:sp>
        <p:nvSpPr>
          <p:cNvPr id="18460" name="Line 38"/>
          <p:cNvSpPr>
            <a:spLocks noChangeShapeType="1"/>
          </p:cNvSpPr>
          <p:nvPr/>
        </p:nvSpPr>
        <p:spPr bwMode="auto">
          <a:xfrm flipV="1">
            <a:off x="4953000" y="4400550"/>
            <a:ext cx="2825750" cy="628650"/>
          </a:xfrm>
          <a:prstGeom prst="line">
            <a:avLst/>
          </a:prstGeom>
          <a:noFill/>
          <a:ln w="12700">
            <a:solidFill>
              <a:schemeClr val="bg2"/>
            </a:solidFill>
            <a:round/>
            <a:headEnd/>
            <a:tailEnd type="triangle" w="med" len="med"/>
          </a:ln>
        </p:spPr>
        <p:txBody>
          <a:bodyPr/>
          <a:lstStyle/>
          <a:p>
            <a:endParaRPr lang="ja-JP" altLang="en-US"/>
          </a:p>
        </p:txBody>
      </p:sp>
      <p:sp>
        <p:nvSpPr>
          <p:cNvPr id="18461" name="Line 39"/>
          <p:cNvSpPr>
            <a:spLocks noChangeShapeType="1"/>
          </p:cNvSpPr>
          <p:nvPr/>
        </p:nvSpPr>
        <p:spPr bwMode="auto">
          <a:xfrm flipH="1" flipV="1">
            <a:off x="6697663" y="3392488"/>
            <a:ext cx="922337" cy="1560512"/>
          </a:xfrm>
          <a:prstGeom prst="line">
            <a:avLst/>
          </a:prstGeom>
          <a:noFill/>
          <a:ln w="12700">
            <a:solidFill>
              <a:schemeClr val="bg2"/>
            </a:solidFill>
            <a:prstDash val="lgDash"/>
            <a:round/>
            <a:headEnd/>
            <a:tailEnd type="triangle" w="med" len="med"/>
          </a:ln>
        </p:spPr>
        <p:txBody>
          <a:bodyPr/>
          <a:lstStyle/>
          <a:p>
            <a:endParaRPr lang="ja-JP" altLang="en-US"/>
          </a:p>
        </p:txBody>
      </p:sp>
      <p:pic>
        <p:nvPicPr>
          <p:cNvPr id="18462" name="Picture 40" descr="j0379769"/>
          <p:cNvPicPr>
            <a:picLocks noChangeAspect="1" noChangeArrowheads="1"/>
          </p:cNvPicPr>
          <p:nvPr/>
        </p:nvPicPr>
        <p:blipFill>
          <a:blip r:embed="rId4" cstate="print"/>
          <a:srcRect/>
          <a:stretch>
            <a:fillRect/>
          </a:stretch>
        </p:blipFill>
        <p:spPr bwMode="auto">
          <a:xfrm>
            <a:off x="2060575" y="3176588"/>
            <a:ext cx="739775" cy="766762"/>
          </a:xfrm>
          <a:prstGeom prst="rect">
            <a:avLst/>
          </a:prstGeom>
          <a:noFill/>
          <a:ln w="9525">
            <a:noFill/>
            <a:miter lim="800000"/>
            <a:headEnd/>
            <a:tailEnd/>
          </a:ln>
        </p:spPr>
      </p:pic>
      <p:sp>
        <p:nvSpPr>
          <p:cNvPr id="42" name="Text Box 41"/>
          <p:cNvSpPr txBox="1">
            <a:spLocks noChangeArrowheads="1"/>
          </p:cNvSpPr>
          <p:nvPr/>
        </p:nvSpPr>
        <p:spPr bwMode="auto">
          <a:xfrm>
            <a:off x="1763713" y="4005263"/>
            <a:ext cx="1876425" cy="530225"/>
          </a:xfrm>
          <a:prstGeom prst="rect">
            <a:avLst/>
          </a:prstGeom>
          <a:noFill/>
          <a:ln w="38100" cmpd="dbl">
            <a:noFill/>
            <a:miter lim="800000"/>
            <a:headEnd/>
            <a:tailEnd/>
          </a:ln>
          <a:effectLst/>
        </p:spPr>
        <p:txBody>
          <a:bodyPr>
            <a:spAutoFit/>
          </a:bodyPr>
          <a:lstStyle/>
          <a:p>
            <a:pPr>
              <a:lnSpc>
                <a:spcPct val="80000"/>
              </a:lnSpc>
              <a:spcBef>
                <a:spcPct val="20000"/>
              </a:spcBef>
              <a:defRPr/>
            </a:pPr>
            <a:r>
              <a:rPr lang="en-US" altLang="ja-JP" dirty="0">
                <a:solidFill>
                  <a:srgbClr val="FF0000"/>
                </a:solidFill>
                <a:effectLst>
                  <a:outerShdw blurRad="38100" dist="38100" dir="2700000" algn="tl">
                    <a:srgbClr val="000000"/>
                  </a:outerShdw>
                </a:effectLst>
                <a:latin typeface="Comic Sans MS" pitchFamily="66" charset="0"/>
                <a:ea typeface="ＭＳ Ｐゴシック" pitchFamily="50" charset="-128"/>
              </a:rPr>
              <a:t>Publishing Registry</a:t>
            </a:r>
          </a:p>
        </p:txBody>
      </p:sp>
      <p:sp>
        <p:nvSpPr>
          <p:cNvPr id="18464" name="Text Box 42"/>
          <p:cNvSpPr txBox="1">
            <a:spLocks noChangeArrowheads="1"/>
          </p:cNvSpPr>
          <p:nvPr/>
        </p:nvSpPr>
        <p:spPr bwMode="auto">
          <a:xfrm>
            <a:off x="1088232" y="5941483"/>
            <a:ext cx="1179512" cy="641350"/>
          </a:xfrm>
          <a:prstGeom prst="rect">
            <a:avLst/>
          </a:prstGeom>
          <a:noFill/>
          <a:ln w="9525">
            <a:noFill/>
            <a:miter lim="800000"/>
            <a:headEnd/>
            <a:tailEnd/>
          </a:ln>
        </p:spPr>
        <p:txBody>
          <a:bodyPr>
            <a:spAutoFit/>
          </a:bodyPr>
          <a:lstStyle/>
          <a:p>
            <a:r>
              <a:rPr lang="en-US" altLang="ja-JP" dirty="0">
                <a:solidFill>
                  <a:schemeClr val="bg2"/>
                </a:solidFill>
                <a:latin typeface="Comic Sans MS" pitchFamily="66" charset="0"/>
              </a:rPr>
              <a:t>Data Service</a:t>
            </a:r>
          </a:p>
        </p:txBody>
      </p:sp>
      <p:sp>
        <p:nvSpPr>
          <p:cNvPr id="18466" name="Text Box 44"/>
          <p:cNvSpPr txBox="1">
            <a:spLocks noChangeArrowheads="1"/>
          </p:cNvSpPr>
          <p:nvPr/>
        </p:nvSpPr>
        <p:spPr bwMode="auto">
          <a:xfrm>
            <a:off x="3643313" y="3929063"/>
            <a:ext cx="1690687" cy="615553"/>
          </a:xfrm>
          <a:prstGeom prst="rect">
            <a:avLst/>
          </a:prstGeom>
          <a:solidFill>
            <a:srgbClr val="FFFF99"/>
          </a:solidFill>
          <a:ln w="9525">
            <a:noFill/>
            <a:miter lim="800000"/>
            <a:headEnd/>
            <a:tailEnd/>
          </a:ln>
        </p:spPr>
        <p:txBody>
          <a:bodyPr tIns="0" bIns="0">
            <a:spAutoFit/>
          </a:bodyPr>
          <a:lstStyle/>
          <a:p>
            <a:pPr marL="324000" indent="-360000"/>
            <a:r>
              <a:rPr lang="en-US" altLang="ja-JP" sz="2000" dirty="0">
                <a:solidFill>
                  <a:srgbClr val="FF0000"/>
                </a:solidFill>
                <a:latin typeface="+mj-ea"/>
                <a:ea typeface="+mj-ea"/>
                <a:cs typeface="Arial" charset="0"/>
              </a:rPr>
              <a:t>③ </a:t>
            </a:r>
            <a:r>
              <a:rPr lang="ja-JP" altLang="en-US" sz="2000" dirty="0" smtClean="0">
                <a:solidFill>
                  <a:srgbClr val="FF0000"/>
                </a:solidFill>
                <a:latin typeface="+mj-ea"/>
                <a:ea typeface="+mj-ea"/>
                <a:cs typeface="Arial" charset="0"/>
              </a:rPr>
              <a:t>サービスの発見</a:t>
            </a:r>
            <a:endParaRPr lang="en-US" altLang="ja-JP" sz="2000" dirty="0">
              <a:solidFill>
                <a:srgbClr val="FF0000"/>
              </a:solidFill>
              <a:latin typeface="+mj-ea"/>
              <a:ea typeface="+mj-ea"/>
              <a:cs typeface="Arial" charset="0"/>
            </a:endParaRPr>
          </a:p>
        </p:txBody>
      </p:sp>
      <p:sp>
        <p:nvSpPr>
          <p:cNvPr id="18467" name="Text Box 45"/>
          <p:cNvSpPr txBox="1">
            <a:spLocks noChangeArrowheads="1"/>
          </p:cNvSpPr>
          <p:nvPr/>
        </p:nvSpPr>
        <p:spPr bwMode="auto">
          <a:xfrm rot="-794826">
            <a:off x="5022447" y="4998113"/>
            <a:ext cx="1595921" cy="615553"/>
          </a:xfrm>
          <a:prstGeom prst="rect">
            <a:avLst/>
          </a:prstGeom>
          <a:solidFill>
            <a:srgbClr val="FFFF99"/>
          </a:solidFill>
          <a:ln w="9525">
            <a:noFill/>
            <a:miter lim="800000"/>
            <a:headEnd/>
            <a:tailEnd/>
          </a:ln>
        </p:spPr>
        <p:txBody>
          <a:bodyPr wrap="square" tIns="0" bIns="0">
            <a:spAutoFit/>
          </a:bodyPr>
          <a:lstStyle/>
          <a:p>
            <a:pPr marL="324000" indent="-324000"/>
            <a:r>
              <a:rPr lang="en-US" altLang="ja-JP" sz="2000" dirty="0">
                <a:solidFill>
                  <a:srgbClr val="FF0000"/>
                </a:solidFill>
                <a:latin typeface="+mj-ea"/>
                <a:ea typeface="+mj-ea"/>
              </a:rPr>
              <a:t>④</a:t>
            </a:r>
            <a:r>
              <a:rPr lang="en-US" altLang="ja-JP" sz="2000" dirty="0">
                <a:solidFill>
                  <a:srgbClr val="FF0000"/>
                </a:solidFill>
                <a:latin typeface="+mj-ea"/>
                <a:ea typeface="+mj-ea"/>
                <a:cs typeface="Arial" charset="0"/>
              </a:rPr>
              <a:t> </a:t>
            </a:r>
            <a:r>
              <a:rPr lang="ja-JP" altLang="en-US" sz="2000" dirty="0" smtClean="0">
                <a:solidFill>
                  <a:srgbClr val="FF0000"/>
                </a:solidFill>
                <a:latin typeface="+mj-ea"/>
                <a:ea typeface="+mj-ea"/>
                <a:cs typeface="Arial" charset="0"/>
              </a:rPr>
              <a:t>サービスの利用</a:t>
            </a:r>
            <a:endParaRPr lang="en-US" altLang="ja-JP" sz="2000" dirty="0">
              <a:solidFill>
                <a:srgbClr val="FF0000"/>
              </a:solidFill>
              <a:latin typeface="+mj-ea"/>
              <a:ea typeface="+mj-ea"/>
              <a:cs typeface="Arial" charset="0"/>
            </a:endParaRPr>
          </a:p>
        </p:txBody>
      </p:sp>
      <p:sp>
        <p:nvSpPr>
          <p:cNvPr id="18468" name="Text Box 47"/>
          <p:cNvSpPr txBox="1">
            <a:spLocks noChangeArrowheads="1"/>
          </p:cNvSpPr>
          <p:nvPr/>
        </p:nvSpPr>
        <p:spPr bwMode="auto">
          <a:xfrm>
            <a:off x="519336" y="3316288"/>
            <a:ext cx="1676400" cy="641350"/>
          </a:xfrm>
          <a:prstGeom prst="rect">
            <a:avLst/>
          </a:prstGeom>
          <a:noFill/>
          <a:ln w="9525">
            <a:noFill/>
            <a:miter lim="800000"/>
            <a:headEnd/>
            <a:tailEnd/>
          </a:ln>
        </p:spPr>
        <p:txBody>
          <a:bodyPr>
            <a:spAutoFit/>
          </a:bodyPr>
          <a:lstStyle/>
          <a:p>
            <a:r>
              <a:rPr lang="en-US" altLang="ja-JP" dirty="0">
                <a:solidFill>
                  <a:schemeClr val="bg2"/>
                </a:solidFill>
                <a:latin typeface="Comic Sans MS" pitchFamily="66" charset="0"/>
              </a:rPr>
              <a:t>Analysis Service</a:t>
            </a:r>
            <a:r>
              <a:rPr lang="en-US" altLang="ja-JP" dirty="0">
                <a:solidFill>
                  <a:srgbClr val="006600"/>
                </a:solidFill>
                <a:latin typeface="Comic Sans MS" pitchFamily="66" charset="0"/>
              </a:rPr>
              <a:t> </a:t>
            </a:r>
          </a:p>
        </p:txBody>
      </p:sp>
      <p:sp>
        <p:nvSpPr>
          <p:cNvPr id="48" name="Text Box 48"/>
          <p:cNvSpPr txBox="1">
            <a:spLocks noChangeArrowheads="1"/>
          </p:cNvSpPr>
          <p:nvPr/>
        </p:nvSpPr>
        <p:spPr bwMode="auto">
          <a:xfrm>
            <a:off x="3708400" y="1125538"/>
            <a:ext cx="1689100" cy="530225"/>
          </a:xfrm>
          <a:prstGeom prst="rect">
            <a:avLst/>
          </a:prstGeom>
          <a:noFill/>
          <a:ln w="38100" cmpd="dbl">
            <a:noFill/>
            <a:miter lim="800000"/>
            <a:headEnd/>
            <a:tailEnd/>
          </a:ln>
          <a:effectLst/>
        </p:spPr>
        <p:txBody>
          <a:bodyPr>
            <a:spAutoFit/>
          </a:bodyPr>
          <a:lstStyle/>
          <a:p>
            <a:pPr>
              <a:lnSpc>
                <a:spcPct val="80000"/>
              </a:lnSpc>
              <a:spcBef>
                <a:spcPct val="20000"/>
              </a:spcBef>
              <a:defRPr/>
            </a:pPr>
            <a:r>
              <a:rPr lang="en-US" altLang="ja-JP">
                <a:solidFill>
                  <a:srgbClr val="FF0000"/>
                </a:solidFill>
                <a:effectLst>
                  <a:outerShdw blurRad="38100" dist="38100" dir="2700000" algn="tl">
                    <a:srgbClr val="000000"/>
                  </a:outerShdw>
                </a:effectLst>
                <a:latin typeface="Comic Sans MS" pitchFamily="66" charset="0"/>
                <a:ea typeface="ＭＳ Ｐゴシック" pitchFamily="50" charset="-128"/>
              </a:rPr>
              <a:t>Searchable Registry</a:t>
            </a:r>
          </a:p>
        </p:txBody>
      </p:sp>
      <p:sp>
        <p:nvSpPr>
          <p:cNvPr id="18470" name="Text Box 49"/>
          <p:cNvSpPr txBox="1">
            <a:spLocks noChangeArrowheads="1"/>
          </p:cNvSpPr>
          <p:nvPr/>
        </p:nvSpPr>
        <p:spPr bwMode="auto">
          <a:xfrm>
            <a:off x="2771775" y="3068638"/>
            <a:ext cx="1371600" cy="366712"/>
          </a:xfrm>
          <a:prstGeom prst="rect">
            <a:avLst/>
          </a:prstGeom>
          <a:noFill/>
          <a:ln w="9525">
            <a:noFill/>
            <a:miter lim="800000"/>
            <a:headEnd/>
            <a:tailEnd/>
          </a:ln>
        </p:spPr>
        <p:txBody>
          <a:bodyPr>
            <a:spAutoFit/>
          </a:bodyPr>
          <a:lstStyle/>
          <a:p>
            <a:r>
              <a:rPr lang="en-US" altLang="ja-JP" dirty="0">
                <a:latin typeface="Comic Sans MS" pitchFamily="66" charset="0"/>
              </a:rPr>
              <a:t>OAI-PMH</a:t>
            </a:r>
          </a:p>
        </p:txBody>
      </p:sp>
      <p:sp>
        <p:nvSpPr>
          <p:cNvPr id="18471" name="Text Box 50"/>
          <p:cNvSpPr txBox="1">
            <a:spLocks noChangeArrowheads="1"/>
          </p:cNvSpPr>
          <p:nvPr/>
        </p:nvSpPr>
        <p:spPr bwMode="auto">
          <a:xfrm>
            <a:off x="2071688" y="2143125"/>
            <a:ext cx="1128712" cy="366713"/>
          </a:xfrm>
          <a:prstGeom prst="rect">
            <a:avLst/>
          </a:prstGeom>
          <a:noFill/>
          <a:ln w="9525">
            <a:noFill/>
            <a:miter lim="800000"/>
            <a:headEnd/>
            <a:tailEnd/>
          </a:ln>
        </p:spPr>
        <p:txBody>
          <a:bodyPr>
            <a:spAutoFit/>
          </a:bodyPr>
          <a:lstStyle/>
          <a:p>
            <a:r>
              <a:rPr lang="en-US" altLang="ja-JP" dirty="0">
                <a:latin typeface="+mj-ea"/>
                <a:ea typeface="+mj-ea"/>
              </a:rPr>
              <a:t>Metadata</a:t>
            </a:r>
          </a:p>
        </p:txBody>
      </p:sp>
      <p:sp>
        <p:nvSpPr>
          <p:cNvPr id="18473" name="Text Box 52"/>
          <p:cNvSpPr txBox="1">
            <a:spLocks noChangeArrowheads="1"/>
          </p:cNvSpPr>
          <p:nvPr/>
        </p:nvSpPr>
        <p:spPr bwMode="auto">
          <a:xfrm>
            <a:off x="4419600" y="3519488"/>
            <a:ext cx="1371600" cy="366712"/>
          </a:xfrm>
          <a:prstGeom prst="rect">
            <a:avLst/>
          </a:prstGeom>
          <a:noFill/>
          <a:ln w="9525">
            <a:noFill/>
            <a:miter lim="800000"/>
            <a:headEnd/>
            <a:tailEnd/>
          </a:ln>
        </p:spPr>
        <p:txBody>
          <a:bodyPr>
            <a:spAutoFit/>
          </a:bodyPr>
          <a:lstStyle/>
          <a:p>
            <a:r>
              <a:rPr lang="en-US" altLang="ja-JP" dirty="0">
                <a:latin typeface="Comic Sans MS" pitchFamily="66" charset="0"/>
              </a:rPr>
              <a:t>SOAP/WS</a:t>
            </a:r>
          </a:p>
        </p:txBody>
      </p:sp>
      <p:sp>
        <p:nvSpPr>
          <p:cNvPr id="18474" name="Text Box 53"/>
          <p:cNvSpPr txBox="1">
            <a:spLocks noChangeArrowheads="1"/>
          </p:cNvSpPr>
          <p:nvPr/>
        </p:nvSpPr>
        <p:spPr bwMode="auto">
          <a:xfrm rot="-762552">
            <a:off x="5291782" y="4486738"/>
            <a:ext cx="814739" cy="369332"/>
          </a:xfrm>
          <a:prstGeom prst="rect">
            <a:avLst/>
          </a:prstGeom>
          <a:noFill/>
          <a:ln w="9525">
            <a:noFill/>
            <a:miter lim="800000"/>
            <a:headEnd/>
            <a:tailEnd/>
          </a:ln>
        </p:spPr>
        <p:txBody>
          <a:bodyPr wrap="square">
            <a:spAutoFit/>
          </a:bodyPr>
          <a:lstStyle/>
          <a:p>
            <a:r>
              <a:rPr lang="en-US" altLang="ja-JP" dirty="0" smtClean="0">
                <a:latin typeface="Comic Sans MS" pitchFamily="66" charset="0"/>
              </a:rPr>
              <a:t>Http</a:t>
            </a:r>
            <a:endParaRPr lang="en-US" altLang="ja-JP" dirty="0">
              <a:latin typeface="Comic Sans MS" pitchFamily="66" charset="0"/>
            </a:endParaRPr>
          </a:p>
        </p:txBody>
      </p:sp>
      <p:pic>
        <p:nvPicPr>
          <p:cNvPr id="18475" name="Picture 54" descr="BS01020_"/>
          <p:cNvPicPr>
            <a:picLocks noChangeAspect="1" noChangeArrowheads="1"/>
          </p:cNvPicPr>
          <p:nvPr/>
        </p:nvPicPr>
        <p:blipFill>
          <a:blip r:embed="rId10" cstate="print"/>
          <a:srcRect/>
          <a:stretch>
            <a:fillRect/>
          </a:stretch>
        </p:blipFill>
        <p:spPr bwMode="auto">
          <a:xfrm>
            <a:off x="2133600" y="4652963"/>
            <a:ext cx="914400" cy="817562"/>
          </a:xfrm>
          <a:prstGeom prst="rect">
            <a:avLst/>
          </a:prstGeom>
          <a:noFill/>
          <a:ln w="9525">
            <a:noFill/>
            <a:miter lim="800000"/>
            <a:headEnd/>
            <a:tailEnd/>
          </a:ln>
        </p:spPr>
      </p:pic>
      <p:sp>
        <p:nvSpPr>
          <p:cNvPr id="18476" name="Text Box 55"/>
          <p:cNvSpPr txBox="1">
            <a:spLocks noChangeArrowheads="1"/>
          </p:cNvSpPr>
          <p:nvPr/>
        </p:nvSpPr>
        <p:spPr bwMode="auto">
          <a:xfrm>
            <a:off x="2051050" y="5445125"/>
            <a:ext cx="1114425" cy="641350"/>
          </a:xfrm>
          <a:prstGeom prst="rect">
            <a:avLst/>
          </a:prstGeom>
          <a:noFill/>
          <a:ln w="9525">
            <a:noFill/>
            <a:miter lim="800000"/>
            <a:headEnd/>
            <a:tailEnd/>
          </a:ln>
        </p:spPr>
        <p:txBody>
          <a:bodyPr>
            <a:spAutoFit/>
          </a:bodyPr>
          <a:lstStyle/>
          <a:p>
            <a:r>
              <a:rPr lang="en-US" altLang="ja-JP">
                <a:solidFill>
                  <a:schemeClr val="bg2"/>
                </a:solidFill>
                <a:latin typeface="Comic Sans MS" pitchFamily="66" charset="0"/>
              </a:rPr>
              <a:t>Storage Service</a:t>
            </a:r>
          </a:p>
        </p:txBody>
      </p:sp>
      <p:pic>
        <p:nvPicPr>
          <p:cNvPr id="18477" name="Picture 56" descr="BS01020_"/>
          <p:cNvPicPr>
            <a:picLocks noChangeAspect="1" noChangeArrowheads="1"/>
          </p:cNvPicPr>
          <p:nvPr/>
        </p:nvPicPr>
        <p:blipFill>
          <a:blip r:embed="rId10" cstate="print"/>
          <a:srcRect/>
          <a:stretch>
            <a:fillRect/>
          </a:stretch>
        </p:blipFill>
        <p:spPr bwMode="auto">
          <a:xfrm>
            <a:off x="6629400" y="5029200"/>
            <a:ext cx="914400" cy="817563"/>
          </a:xfrm>
          <a:prstGeom prst="rect">
            <a:avLst/>
          </a:prstGeom>
          <a:noFill/>
          <a:ln w="9525">
            <a:noFill/>
            <a:miter lim="800000"/>
            <a:headEnd/>
            <a:tailEnd/>
          </a:ln>
        </p:spPr>
      </p:pic>
      <p:sp>
        <p:nvSpPr>
          <p:cNvPr id="57" name="Text Box 59"/>
          <p:cNvSpPr txBox="1">
            <a:spLocks noChangeArrowheads="1"/>
          </p:cNvSpPr>
          <p:nvPr/>
        </p:nvSpPr>
        <p:spPr bwMode="auto">
          <a:xfrm>
            <a:off x="107504" y="2905199"/>
            <a:ext cx="2160364" cy="307777"/>
          </a:xfrm>
          <a:prstGeom prst="rect">
            <a:avLst/>
          </a:prstGeom>
          <a:solidFill>
            <a:srgbClr val="FFFF99"/>
          </a:solidFill>
          <a:ln w="9525">
            <a:noFill/>
            <a:miter lim="800000"/>
            <a:headEnd/>
            <a:tailEnd/>
          </a:ln>
        </p:spPr>
        <p:txBody>
          <a:bodyPr wrap="square" tIns="0" bIns="0">
            <a:spAutoFit/>
          </a:bodyPr>
          <a:lstStyle/>
          <a:p>
            <a:pPr>
              <a:defRPr/>
            </a:pPr>
            <a:r>
              <a:rPr lang="en-US" altLang="ja-JP" sz="2000" dirty="0">
                <a:solidFill>
                  <a:srgbClr val="FF0000"/>
                </a:solidFill>
                <a:latin typeface="+mj-ea"/>
                <a:ea typeface="+mj-ea"/>
              </a:rPr>
              <a:t>① </a:t>
            </a:r>
            <a:r>
              <a:rPr lang="ja-JP" altLang="en-US" sz="2000" dirty="0" smtClean="0">
                <a:solidFill>
                  <a:srgbClr val="FF0000"/>
                </a:solidFill>
                <a:latin typeface="+mj-ea"/>
                <a:ea typeface="+mj-ea"/>
                <a:cs typeface="Arial" pitchFamily="34" charset="0"/>
              </a:rPr>
              <a:t>メタデータ登録</a:t>
            </a:r>
            <a:r>
              <a:rPr lang="en-US" altLang="ja-JP" sz="2000" dirty="0" smtClean="0">
                <a:solidFill>
                  <a:srgbClr val="FF0000"/>
                </a:solidFill>
                <a:latin typeface="+mj-ea"/>
                <a:ea typeface="+mj-ea"/>
                <a:cs typeface="Arial" pitchFamily="34" charset="0"/>
              </a:rPr>
              <a:t> </a:t>
            </a:r>
            <a:endParaRPr lang="en-US" altLang="ja-JP" sz="2000" dirty="0">
              <a:solidFill>
                <a:srgbClr val="FF0000"/>
              </a:solidFill>
              <a:latin typeface="+mj-ea"/>
              <a:ea typeface="+mj-ea"/>
              <a:cs typeface="Arial" pitchFamily="34" charset="0"/>
            </a:endParaRPr>
          </a:p>
        </p:txBody>
      </p:sp>
      <p:sp>
        <p:nvSpPr>
          <p:cNvPr id="18479" name="Text Box 60"/>
          <p:cNvSpPr txBox="1">
            <a:spLocks noChangeArrowheads="1"/>
          </p:cNvSpPr>
          <p:nvPr/>
        </p:nvSpPr>
        <p:spPr bwMode="auto">
          <a:xfrm>
            <a:off x="1043608" y="1700808"/>
            <a:ext cx="2088232" cy="307777"/>
          </a:xfrm>
          <a:prstGeom prst="rect">
            <a:avLst/>
          </a:prstGeom>
          <a:solidFill>
            <a:srgbClr val="FFFF99"/>
          </a:solidFill>
          <a:ln w="9525">
            <a:noFill/>
            <a:miter lim="800000"/>
            <a:headEnd/>
            <a:tailEnd/>
          </a:ln>
        </p:spPr>
        <p:txBody>
          <a:bodyPr wrap="square" tIns="0" bIns="0">
            <a:spAutoFit/>
          </a:bodyPr>
          <a:lstStyle/>
          <a:p>
            <a:r>
              <a:rPr lang="en-US" altLang="ja-JP" sz="2000" dirty="0">
                <a:solidFill>
                  <a:srgbClr val="FF0000"/>
                </a:solidFill>
                <a:latin typeface="+mj-ea"/>
                <a:ea typeface="+mj-ea"/>
                <a:cs typeface="Arial" charset="0"/>
              </a:rPr>
              <a:t>② </a:t>
            </a:r>
            <a:r>
              <a:rPr lang="ja-JP" altLang="en-US" sz="2000" dirty="0" smtClean="0">
                <a:solidFill>
                  <a:srgbClr val="FF0000"/>
                </a:solidFill>
                <a:latin typeface="+mj-ea"/>
                <a:ea typeface="+mj-ea"/>
                <a:cs typeface="Arial" charset="0"/>
              </a:rPr>
              <a:t>メタデータ収集</a:t>
            </a:r>
            <a:endParaRPr lang="en-US" altLang="ja-JP" sz="2000" dirty="0">
              <a:solidFill>
                <a:srgbClr val="FF0000"/>
              </a:solidFill>
              <a:latin typeface="+mj-ea"/>
              <a:ea typeface="+mj-ea"/>
              <a:cs typeface="Arial" charset="0"/>
            </a:endParaRPr>
          </a:p>
        </p:txBody>
      </p:sp>
      <p:sp>
        <p:nvSpPr>
          <p:cNvPr id="18480" name="Line 62"/>
          <p:cNvSpPr>
            <a:spLocks noChangeShapeType="1"/>
          </p:cNvSpPr>
          <p:nvPr/>
        </p:nvSpPr>
        <p:spPr bwMode="auto">
          <a:xfrm flipV="1">
            <a:off x="4467225" y="5791200"/>
            <a:ext cx="0" cy="381000"/>
          </a:xfrm>
          <a:prstGeom prst="line">
            <a:avLst/>
          </a:prstGeom>
          <a:noFill/>
          <a:ln w="12700">
            <a:solidFill>
              <a:schemeClr val="tx1"/>
            </a:solidFill>
            <a:round/>
            <a:headEnd/>
            <a:tailEnd type="triangle" w="med" len="med"/>
          </a:ln>
        </p:spPr>
        <p:txBody>
          <a:bodyPr/>
          <a:lstStyle/>
          <a:p>
            <a:endParaRPr lang="ja-JP" altLang="en-US"/>
          </a:p>
        </p:txBody>
      </p:sp>
      <p:pic>
        <p:nvPicPr>
          <p:cNvPr id="18481" name="Picture 63"/>
          <p:cNvPicPr>
            <a:picLocks noChangeAspect="1" noChangeArrowheads="1"/>
          </p:cNvPicPr>
          <p:nvPr/>
        </p:nvPicPr>
        <p:blipFill>
          <a:blip r:embed="rId11" cstate="print"/>
          <a:srcRect/>
          <a:stretch>
            <a:fillRect/>
          </a:stretch>
        </p:blipFill>
        <p:spPr bwMode="auto">
          <a:xfrm>
            <a:off x="4162425" y="5983288"/>
            <a:ext cx="739775" cy="874712"/>
          </a:xfrm>
          <a:prstGeom prst="rect">
            <a:avLst/>
          </a:prstGeom>
          <a:noFill/>
          <a:ln w="9525">
            <a:noFill/>
            <a:miter lim="800000"/>
            <a:headEnd/>
            <a:tailEnd/>
          </a:ln>
        </p:spPr>
      </p:pic>
      <p:cxnSp>
        <p:nvCxnSpPr>
          <p:cNvPr id="18482" name="直線コネクタ 64"/>
          <p:cNvCxnSpPr>
            <a:cxnSpLocks noChangeShapeType="1"/>
          </p:cNvCxnSpPr>
          <p:nvPr/>
        </p:nvCxnSpPr>
        <p:spPr bwMode="auto">
          <a:xfrm rot="5400000" flipH="1" flipV="1">
            <a:off x="5724525" y="3562351"/>
            <a:ext cx="242887" cy="690562"/>
          </a:xfrm>
          <a:prstGeom prst="line">
            <a:avLst/>
          </a:prstGeom>
          <a:noFill/>
          <a:ln w="9525" algn="ctr">
            <a:noFill/>
            <a:round/>
            <a:headEnd/>
            <a:tailEnd/>
          </a:ln>
        </p:spPr>
      </p:cxnSp>
      <p:cxnSp>
        <p:nvCxnSpPr>
          <p:cNvPr id="18483" name="直線コネクタ 66"/>
          <p:cNvCxnSpPr>
            <a:cxnSpLocks noChangeShapeType="1"/>
          </p:cNvCxnSpPr>
          <p:nvPr/>
        </p:nvCxnSpPr>
        <p:spPr bwMode="auto">
          <a:xfrm rot="5400000">
            <a:off x="8215313" y="2071687"/>
            <a:ext cx="357188" cy="214313"/>
          </a:xfrm>
          <a:prstGeom prst="line">
            <a:avLst/>
          </a:prstGeom>
          <a:noFill/>
          <a:ln w="9525" algn="ctr">
            <a:noFill/>
            <a:round/>
            <a:headEnd/>
            <a:tailEnd/>
          </a:ln>
        </p:spPr>
      </p:cxnSp>
      <p:cxnSp>
        <p:nvCxnSpPr>
          <p:cNvPr id="18484" name="直線コネクタ 68"/>
          <p:cNvCxnSpPr>
            <a:cxnSpLocks noChangeShapeType="1"/>
          </p:cNvCxnSpPr>
          <p:nvPr/>
        </p:nvCxnSpPr>
        <p:spPr bwMode="auto">
          <a:xfrm flipV="1">
            <a:off x="4937125" y="4714875"/>
            <a:ext cx="1492250" cy="314325"/>
          </a:xfrm>
          <a:prstGeom prst="line">
            <a:avLst/>
          </a:prstGeom>
          <a:noFill/>
          <a:ln w="12700" algn="ctr">
            <a:solidFill>
              <a:schemeClr val="tx1"/>
            </a:solidFill>
            <a:round/>
            <a:headEnd/>
            <a:tailEnd/>
          </a:ln>
        </p:spPr>
      </p:cxnSp>
      <p:sp>
        <p:nvSpPr>
          <p:cNvPr id="65" name="角丸四角形 64"/>
          <p:cNvSpPr/>
          <p:nvPr/>
        </p:nvSpPr>
        <p:spPr>
          <a:xfrm>
            <a:off x="6516216" y="908720"/>
            <a:ext cx="2520280" cy="1008112"/>
          </a:xfrm>
          <a:prstGeom prst="roundRect">
            <a:avLst/>
          </a:prstGeom>
          <a:solidFill>
            <a:srgbClr val="FF81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2" name="図 71" descr="IVO-Logo.png"/>
          <p:cNvPicPr>
            <a:picLocks noChangeAspect="1"/>
          </p:cNvPicPr>
          <p:nvPr/>
        </p:nvPicPr>
        <p:blipFill>
          <a:blip r:embed="rId12" cstate="print"/>
          <a:stretch>
            <a:fillRect/>
          </a:stretch>
        </p:blipFill>
        <p:spPr>
          <a:xfrm>
            <a:off x="7714951" y="891786"/>
            <a:ext cx="1224136" cy="691277"/>
          </a:xfrm>
          <a:prstGeom prst="rect">
            <a:avLst/>
          </a:prstGeom>
        </p:spPr>
      </p:pic>
      <p:sp>
        <p:nvSpPr>
          <p:cNvPr id="73" name="テキスト ボックス 72"/>
          <p:cNvSpPr txBox="1"/>
          <p:nvPr/>
        </p:nvSpPr>
        <p:spPr>
          <a:xfrm>
            <a:off x="6715306" y="1522924"/>
            <a:ext cx="3024336" cy="369332"/>
          </a:xfrm>
          <a:prstGeom prst="rect">
            <a:avLst/>
          </a:prstGeom>
          <a:noFill/>
        </p:spPr>
        <p:txBody>
          <a:bodyPr wrap="square" rtlCol="0">
            <a:spAutoFit/>
          </a:bodyPr>
          <a:lstStyle/>
          <a:p>
            <a:r>
              <a:rPr kumimoji="1" lang="en-US" altLang="ja-JP" dirty="0" smtClean="0">
                <a:solidFill>
                  <a:schemeClr val="bg1">
                    <a:lumMod val="90000"/>
                    <a:lumOff val="10000"/>
                  </a:schemeClr>
                </a:solidFill>
              </a:rPr>
              <a:t>Registry</a:t>
            </a:r>
            <a:r>
              <a:rPr lang="ja-JP" altLang="en-US" dirty="0" smtClean="0">
                <a:solidFill>
                  <a:schemeClr val="bg1">
                    <a:lumMod val="90000"/>
                    <a:lumOff val="10000"/>
                  </a:schemeClr>
                </a:solidFill>
              </a:rPr>
              <a:t> の </a:t>
            </a:r>
            <a:r>
              <a:rPr lang="en-US" altLang="ja-JP" dirty="0" smtClean="0">
                <a:solidFill>
                  <a:schemeClr val="bg1">
                    <a:lumMod val="90000"/>
                    <a:lumOff val="10000"/>
                  </a:schemeClr>
                </a:solidFill>
              </a:rPr>
              <a:t>Registry</a:t>
            </a:r>
          </a:p>
        </p:txBody>
      </p:sp>
      <p:pic>
        <p:nvPicPr>
          <p:cNvPr id="74" name="Picture 18" descr="j0379769"/>
          <p:cNvPicPr>
            <a:picLocks noChangeAspect="1" noChangeArrowheads="1"/>
          </p:cNvPicPr>
          <p:nvPr/>
        </p:nvPicPr>
        <p:blipFill>
          <a:blip r:embed="rId4" cstate="print"/>
          <a:srcRect/>
          <a:stretch>
            <a:fillRect/>
          </a:stretch>
        </p:blipFill>
        <p:spPr bwMode="auto">
          <a:xfrm>
            <a:off x="6804248" y="836712"/>
            <a:ext cx="739775" cy="766763"/>
          </a:xfrm>
          <a:prstGeom prst="rect">
            <a:avLst/>
          </a:prstGeom>
          <a:noFill/>
          <a:ln w="9525">
            <a:noFill/>
            <a:miter lim="800000"/>
            <a:headEnd/>
            <a:tailEnd/>
          </a:ln>
        </p:spPr>
      </p:pic>
      <p:sp>
        <p:nvSpPr>
          <p:cNvPr id="69" name="日付プレースホルダ 68"/>
          <p:cNvSpPr>
            <a:spLocks noGrp="1"/>
          </p:cNvSpPr>
          <p:nvPr>
            <p:ph type="dt" sz="half" idx="10"/>
          </p:nvPr>
        </p:nvSpPr>
        <p:spPr/>
        <p:txBody>
          <a:bodyPr/>
          <a:lstStyle/>
          <a:p>
            <a:r>
              <a:rPr kumimoji="1" lang="en-US" altLang="ja-JP" smtClean="0"/>
              <a:t>2014/1/26</a:t>
            </a:r>
            <a:endParaRPr kumimoji="1" lang="ja-JP" altLang="en-US" dirty="0"/>
          </a:p>
        </p:txBody>
      </p:sp>
      <p:sp>
        <p:nvSpPr>
          <p:cNvPr id="70" name="スライド番号プレースホルダ 69"/>
          <p:cNvSpPr>
            <a:spLocks noGrp="1"/>
          </p:cNvSpPr>
          <p:nvPr>
            <p:ph type="sldNum" sz="quarter" idx="12"/>
          </p:nvPr>
        </p:nvSpPr>
        <p:spPr/>
        <p:txBody>
          <a:bodyPr/>
          <a:lstStyle/>
          <a:p>
            <a:fld id="{69D0420D-7E6B-4B7A-A1BC-5F5E3100B77F}" type="slidenum">
              <a:rPr kumimoji="1" lang="ja-JP" altLang="en-US" smtClean="0"/>
              <a:pPr/>
              <a:t>16</a:t>
            </a:fld>
            <a:endParaRPr kumimoji="1" lang="ja-JP" altLang="en-US"/>
          </a:p>
        </p:txBody>
      </p:sp>
      <p:sp>
        <p:nvSpPr>
          <p:cNvPr id="71" name="フッター プレースホルダ 70"/>
          <p:cNvSpPr>
            <a:spLocks noGrp="1"/>
          </p:cNvSpPr>
          <p:nvPr>
            <p:ph type="ftr" sz="quarter" idx="11"/>
          </p:nvPr>
        </p:nvSpPr>
        <p:spPr/>
        <p:txBody>
          <a:bodyPr/>
          <a:lstStyle/>
          <a:p>
            <a:r>
              <a:rPr kumimoji="1" lang="en-US" altLang="zh-TW" smtClean="0"/>
              <a:t>VO</a:t>
            </a:r>
            <a:r>
              <a:rPr kumimoji="1" lang="zh-TW" altLang="en-US" smtClean="0"/>
              <a:t>講習会２０１４睦月</a:t>
            </a:r>
            <a:endParaRPr kumimoji="1" lang="ja-JP"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9037" y="70025"/>
            <a:ext cx="8229600" cy="928688"/>
          </a:xfrm>
        </p:spPr>
        <p:txBody>
          <a:bodyPr>
            <a:normAutofit/>
          </a:bodyPr>
          <a:lstStyle/>
          <a:p>
            <a:pPr eaLnBrk="1" hangingPunct="1"/>
            <a:r>
              <a:rPr lang="ja-JP" altLang="en-US" sz="4000" b="1" dirty="0" smtClean="0">
                <a:latin typeface="メイリオ" pitchFamily="50" charset="-128"/>
                <a:ea typeface="メイリオ" pitchFamily="50" charset="-128"/>
                <a:cs typeface="メイリオ" pitchFamily="50" charset="-128"/>
              </a:rPr>
              <a:t>バーチャル天文台サイト</a:t>
            </a:r>
            <a:endParaRPr lang="en-US" altLang="ja-JP" sz="4000" b="1" dirty="0" smtClean="0">
              <a:latin typeface="メイリオ" pitchFamily="50" charset="-128"/>
              <a:ea typeface="メイリオ" pitchFamily="50" charset="-128"/>
              <a:cs typeface="メイリオ" pitchFamily="50" charset="-128"/>
            </a:endParaRPr>
          </a:p>
        </p:txBody>
      </p:sp>
      <p:pic>
        <p:nvPicPr>
          <p:cNvPr id="9219" name="Picture 3" descr="worldreg1"/>
          <p:cNvPicPr>
            <a:picLocks noGrp="1" noChangeAspect="1" noChangeArrowheads="1"/>
          </p:cNvPicPr>
          <p:nvPr>
            <p:ph idx="1"/>
          </p:nvPr>
        </p:nvPicPr>
        <p:blipFill>
          <a:blip r:embed="rId3" cstate="print"/>
          <a:srcRect/>
          <a:stretch>
            <a:fillRect/>
          </a:stretch>
        </p:blipFill>
        <p:spPr>
          <a:xfrm>
            <a:off x="0" y="1285875"/>
            <a:ext cx="9144000" cy="4899025"/>
          </a:xfrm>
          <a:solidFill>
            <a:schemeClr val="bg1"/>
          </a:solidFill>
          <a:ln>
            <a:solidFill>
              <a:schemeClr val="tx1"/>
            </a:solidFill>
          </a:ln>
        </p:spPr>
      </p:pic>
      <p:sp>
        <p:nvSpPr>
          <p:cNvPr id="491524" name="AutoShape 4"/>
          <p:cNvSpPr>
            <a:spLocks noChangeArrowheads="1"/>
          </p:cNvSpPr>
          <p:nvPr/>
        </p:nvSpPr>
        <p:spPr bwMode="auto">
          <a:xfrm>
            <a:off x="4140200" y="2565400"/>
            <a:ext cx="242888" cy="193675"/>
          </a:xfrm>
          <a:prstGeom prst="star5">
            <a:avLst/>
          </a:prstGeom>
          <a:solidFill>
            <a:srgbClr val="FFFF00"/>
          </a:solidFill>
          <a:ln w="9525">
            <a:solidFill>
              <a:schemeClr val="tx1"/>
            </a:solidFill>
            <a:miter lim="800000"/>
            <a:headEnd/>
            <a:tailEnd/>
          </a:ln>
          <a:effectLst/>
        </p:spPr>
        <p:txBody>
          <a:bodyPr wrap="none" anchor="ctr"/>
          <a:lstStyle/>
          <a:p>
            <a:pPr>
              <a:defRPr/>
            </a:pPr>
            <a:endParaRPr lang="ja-JP" altLang="en-US">
              <a:latin typeface="Arial" charset="0"/>
              <a:ea typeface="ＭＳ Ｐゴシック" charset="-128"/>
            </a:endParaRPr>
          </a:p>
        </p:txBody>
      </p:sp>
      <p:sp>
        <p:nvSpPr>
          <p:cNvPr id="9221" name="AutoShape 5"/>
          <p:cNvSpPr>
            <a:spLocks noChangeArrowheads="1"/>
          </p:cNvSpPr>
          <p:nvPr/>
        </p:nvSpPr>
        <p:spPr bwMode="auto">
          <a:xfrm rot="10800000">
            <a:off x="2843213" y="2781300"/>
            <a:ext cx="1008062" cy="288925"/>
          </a:xfrm>
          <a:prstGeom prst="wedgeRectCallout">
            <a:avLst>
              <a:gd name="adj1" fmla="val -73625"/>
              <a:gd name="adj2" fmla="val 90106"/>
            </a:avLst>
          </a:prstGeom>
          <a:solidFill>
            <a:schemeClr val="bg1"/>
          </a:solidFill>
          <a:ln w="9525">
            <a:solidFill>
              <a:schemeClr val="tx1"/>
            </a:solidFill>
            <a:miter lim="800000"/>
            <a:headEnd/>
            <a:tailEnd/>
          </a:ln>
        </p:spPr>
        <p:txBody>
          <a:bodyPr rot="10800000"/>
          <a:lstStyle/>
          <a:p>
            <a:pPr algn="ctr"/>
            <a:r>
              <a:rPr lang="en-US" altLang="ja-JP" sz="1200" dirty="0"/>
              <a:t>Canada VO</a:t>
            </a:r>
          </a:p>
        </p:txBody>
      </p:sp>
      <p:sp>
        <p:nvSpPr>
          <p:cNvPr id="10" name="AutoShape 4"/>
          <p:cNvSpPr>
            <a:spLocks noChangeArrowheads="1"/>
          </p:cNvSpPr>
          <p:nvPr/>
        </p:nvSpPr>
        <p:spPr bwMode="auto">
          <a:xfrm>
            <a:off x="857250" y="3214688"/>
            <a:ext cx="242888" cy="193675"/>
          </a:xfrm>
          <a:prstGeom prst="star5">
            <a:avLst/>
          </a:prstGeom>
          <a:solidFill>
            <a:srgbClr val="FFFF00"/>
          </a:solidFill>
          <a:ln w="9525">
            <a:solidFill>
              <a:schemeClr val="tx1"/>
            </a:solidFill>
            <a:miter lim="800000"/>
            <a:headEnd/>
            <a:tailEnd/>
          </a:ln>
          <a:effectLst/>
        </p:spPr>
        <p:txBody>
          <a:bodyPr wrap="none" anchor="ctr"/>
          <a:lstStyle/>
          <a:p>
            <a:pPr>
              <a:defRPr/>
            </a:pPr>
            <a:endParaRPr lang="ja-JP" altLang="en-US">
              <a:latin typeface="Arial" charset="0"/>
              <a:ea typeface="ＭＳ Ｐゴシック" charset="-128"/>
            </a:endParaRPr>
          </a:p>
        </p:txBody>
      </p:sp>
      <p:sp>
        <p:nvSpPr>
          <p:cNvPr id="9223" name="AutoShape 5"/>
          <p:cNvSpPr>
            <a:spLocks noChangeArrowheads="1"/>
          </p:cNvSpPr>
          <p:nvPr/>
        </p:nvSpPr>
        <p:spPr bwMode="auto">
          <a:xfrm rot="10800000">
            <a:off x="1000125" y="3786188"/>
            <a:ext cx="1008063" cy="288925"/>
          </a:xfrm>
          <a:prstGeom prst="wedgeRectCallout">
            <a:avLst>
              <a:gd name="adj1" fmla="val 53079"/>
              <a:gd name="adj2" fmla="val 206866"/>
            </a:avLst>
          </a:prstGeom>
          <a:solidFill>
            <a:schemeClr val="bg1"/>
          </a:solidFill>
          <a:ln w="9525">
            <a:solidFill>
              <a:schemeClr val="tx1"/>
            </a:solidFill>
            <a:miter lim="800000"/>
            <a:headEnd/>
            <a:tailEnd/>
          </a:ln>
        </p:spPr>
        <p:txBody>
          <a:bodyPr rot="10800000"/>
          <a:lstStyle/>
          <a:p>
            <a:pPr algn="ctr"/>
            <a:r>
              <a:rPr lang="en-US" altLang="ja-JP" sz="1200"/>
              <a:t>China VO</a:t>
            </a:r>
          </a:p>
        </p:txBody>
      </p:sp>
      <p:sp>
        <p:nvSpPr>
          <p:cNvPr id="12" name="Text Box 7"/>
          <p:cNvSpPr txBox="1">
            <a:spLocks noChangeArrowheads="1"/>
          </p:cNvSpPr>
          <p:nvPr/>
        </p:nvSpPr>
        <p:spPr bwMode="auto">
          <a:xfrm>
            <a:off x="48929" y="5373216"/>
            <a:ext cx="9185528" cy="1107996"/>
          </a:xfrm>
          <a:prstGeom prst="rect">
            <a:avLst/>
          </a:prstGeom>
          <a:solidFill>
            <a:schemeClr val="bg1">
              <a:alpha val="79000"/>
            </a:schemeClr>
          </a:solidFill>
          <a:ln w="9525">
            <a:noFill/>
            <a:miter lim="800000"/>
            <a:headEnd/>
            <a:tailEnd/>
          </a:ln>
        </p:spPr>
        <p:txBody>
          <a:bodyPr wrap="none">
            <a:spAutoFit/>
          </a:bodyPr>
          <a:lstStyle/>
          <a:p>
            <a:pPr algn="ctr"/>
            <a:r>
              <a:rPr lang="ja-JP" altLang="en-US" sz="2800" dirty="0" smtClean="0">
                <a:solidFill>
                  <a:srgbClr val="FFC000"/>
                </a:solidFill>
              </a:rPr>
              <a:t>世界中の</a:t>
            </a:r>
            <a:r>
              <a:rPr lang="en-US" altLang="ja-JP" sz="2800" dirty="0" smtClean="0">
                <a:solidFill>
                  <a:srgbClr val="FFC000"/>
                </a:solidFill>
              </a:rPr>
              <a:t>10,000</a:t>
            </a:r>
            <a:r>
              <a:rPr lang="ja-JP" altLang="en-US" sz="2800" dirty="0">
                <a:solidFill>
                  <a:srgbClr val="FFC000"/>
                </a:solidFill>
              </a:rPr>
              <a:t>を</a:t>
            </a:r>
            <a:r>
              <a:rPr lang="ja-JP" altLang="en-US" sz="2800" dirty="0" smtClean="0">
                <a:solidFill>
                  <a:srgbClr val="FFC000"/>
                </a:solidFill>
              </a:rPr>
              <a:t>超えるデータセットに</a:t>
            </a:r>
            <a:r>
              <a:rPr lang="ja-JP" altLang="en-US" sz="2800" dirty="0">
                <a:solidFill>
                  <a:srgbClr val="FFC000"/>
                </a:solidFill>
              </a:rPr>
              <a:t>アクセス可能。</a:t>
            </a:r>
            <a:endParaRPr lang="en-US" altLang="ja-JP" sz="2800" dirty="0">
              <a:solidFill>
                <a:srgbClr val="FFC000"/>
              </a:solidFill>
            </a:endParaRPr>
          </a:p>
          <a:p>
            <a:pPr algn="ctr">
              <a:spcBef>
                <a:spcPts val="1200"/>
              </a:spcBef>
            </a:pPr>
            <a:r>
              <a:rPr lang="en-US" altLang="ja-JP" sz="2800" dirty="0" smtClean="0">
                <a:solidFill>
                  <a:srgbClr val="FFC000"/>
                </a:solidFill>
              </a:rPr>
              <a:t>http://jvo.nao.ac.jp/portal/</a:t>
            </a:r>
            <a:endParaRPr lang="en-US" altLang="ja-JP" sz="2800" dirty="0">
              <a:solidFill>
                <a:srgbClr val="FFC000"/>
              </a:solidFill>
            </a:endParaRPr>
          </a:p>
        </p:txBody>
      </p:sp>
      <p:sp>
        <p:nvSpPr>
          <p:cNvPr id="14" name="日付プレースホルダ 13"/>
          <p:cNvSpPr>
            <a:spLocks noGrp="1"/>
          </p:cNvSpPr>
          <p:nvPr>
            <p:ph type="dt" sz="half" idx="10"/>
          </p:nvPr>
        </p:nvSpPr>
        <p:spPr/>
        <p:txBody>
          <a:bodyPr/>
          <a:lstStyle/>
          <a:p>
            <a:r>
              <a:rPr kumimoji="1" lang="en-US" altLang="ja-JP" smtClean="0"/>
              <a:t>2014/1/26</a:t>
            </a:r>
            <a:endParaRPr kumimoji="1" lang="ja-JP" altLang="en-US" dirty="0"/>
          </a:p>
        </p:txBody>
      </p:sp>
      <p:sp>
        <p:nvSpPr>
          <p:cNvPr id="15" name="スライド番号プレースホルダ 14"/>
          <p:cNvSpPr>
            <a:spLocks noGrp="1"/>
          </p:cNvSpPr>
          <p:nvPr>
            <p:ph type="sldNum" sz="quarter" idx="12"/>
          </p:nvPr>
        </p:nvSpPr>
        <p:spPr/>
        <p:txBody>
          <a:bodyPr/>
          <a:lstStyle/>
          <a:p>
            <a:fld id="{69D0420D-7E6B-4B7A-A1BC-5F5E3100B77F}" type="slidenum">
              <a:rPr kumimoji="1" lang="ja-JP" altLang="en-US" smtClean="0"/>
              <a:pPr/>
              <a:t>17</a:t>
            </a:fld>
            <a:endParaRPr kumimoji="1" lang="ja-JP" altLang="en-US"/>
          </a:p>
        </p:txBody>
      </p:sp>
      <p:sp>
        <p:nvSpPr>
          <p:cNvPr id="16" name="フッター プレースホルダ 15"/>
          <p:cNvSpPr>
            <a:spLocks noGrp="1"/>
          </p:cNvSpPr>
          <p:nvPr>
            <p:ph type="ftr" sz="quarter" idx="11"/>
          </p:nvPr>
        </p:nvSpPr>
        <p:spPr/>
        <p:txBody>
          <a:bodyPr/>
          <a:lstStyle/>
          <a:p>
            <a:r>
              <a:rPr kumimoji="1" lang="en-US" altLang="zh-TW" smtClean="0"/>
              <a:t>VO</a:t>
            </a:r>
            <a:r>
              <a:rPr kumimoji="1" lang="zh-TW" altLang="en-US" smtClean="0"/>
              <a:t>講習会２０１４睦月</a:t>
            </a: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9796" y="188640"/>
            <a:ext cx="8820472" cy="864096"/>
          </a:xfrm>
        </p:spPr>
        <p:txBody>
          <a:bodyPr>
            <a:normAutofit fontScale="90000"/>
          </a:bodyPr>
          <a:lstStyle/>
          <a:p>
            <a:pPr algn="ctr"/>
            <a:r>
              <a:rPr lang="ja-JP" altLang="en-US" b="1" dirty="0" smtClean="0">
                <a:latin typeface="メイリオ" pitchFamily="50" charset="-128"/>
                <a:ea typeface="メイリオ" pitchFamily="50" charset="-128"/>
                <a:cs typeface="メイリオ" pitchFamily="50" charset="-128"/>
              </a:rPr>
              <a:t>バーチャル天文台サービス・アプリ</a:t>
            </a:r>
            <a:endParaRPr kumimoji="1" lang="ja-JP" altLang="en-US" b="1" dirty="0">
              <a:latin typeface="メイリオ" pitchFamily="50" charset="-128"/>
              <a:ea typeface="メイリオ" pitchFamily="50" charset="-128"/>
              <a:cs typeface="メイリオ" pitchFamily="50" charset="-128"/>
            </a:endParaRPr>
          </a:p>
        </p:txBody>
      </p:sp>
      <p:sp>
        <p:nvSpPr>
          <p:cNvPr id="4" name="日付プレースホルダ 3"/>
          <p:cNvSpPr>
            <a:spLocks noGrp="1"/>
          </p:cNvSpPr>
          <p:nvPr>
            <p:ph type="dt" sz="half" idx="10"/>
          </p:nvPr>
        </p:nvSpPr>
        <p:spPr/>
        <p:txBody>
          <a:bodyPr/>
          <a:lstStyle/>
          <a:p>
            <a:r>
              <a:rPr kumimoji="1" lang="en-US" altLang="ja-JP" smtClean="0"/>
              <a:t>2014/1/26</a:t>
            </a:r>
            <a:endParaRPr kumimoji="1" lang="ja-JP" altLang="en-US" dirty="0"/>
          </a:p>
        </p:txBody>
      </p:sp>
      <p:sp>
        <p:nvSpPr>
          <p:cNvPr id="5" name="フッター プレースホルダ 4"/>
          <p:cNvSpPr>
            <a:spLocks noGrp="1"/>
          </p:cNvSpPr>
          <p:nvPr>
            <p:ph type="ftr" sz="quarter" idx="11"/>
          </p:nvPr>
        </p:nvSpPr>
        <p:spPr/>
        <p:txBody>
          <a:bodyPr/>
          <a:lstStyle/>
          <a:p>
            <a:r>
              <a:rPr kumimoji="1" lang="en-US" altLang="zh-TW" smtClean="0"/>
              <a:t>VO</a:t>
            </a:r>
            <a:r>
              <a:rPr kumimoji="1" lang="zh-TW" altLang="en-US" smtClean="0"/>
              <a:t>講習会２０１４睦月</a:t>
            </a:r>
            <a:endParaRPr kumimoji="1" lang="ja-JP" altLang="en-US"/>
          </a:p>
        </p:txBody>
      </p:sp>
      <p:sp>
        <p:nvSpPr>
          <p:cNvPr id="6" name="スライド番号プレースホルダ 5"/>
          <p:cNvSpPr>
            <a:spLocks noGrp="1"/>
          </p:cNvSpPr>
          <p:nvPr>
            <p:ph type="sldNum" sz="quarter" idx="12"/>
          </p:nvPr>
        </p:nvSpPr>
        <p:spPr/>
        <p:txBody>
          <a:bodyPr/>
          <a:lstStyle/>
          <a:p>
            <a:fld id="{69D0420D-7E6B-4B7A-A1BC-5F5E3100B77F}" type="slidenum">
              <a:rPr kumimoji="1" lang="ja-JP" altLang="en-US" smtClean="0"/>
              <a:pPr/>
              <a:t>18</a:t>
            </a:fld>
            <a:endParaRPr kumimoji="1" lang="ja-JP" altLang="en-US"/>
          </a:p>
        </p:txBody>
      </p:sp>
      <p:sp>
        <p:nvSpPr>
          <p:cNvPr id="7" name="テキスト ボックス 6"/>
          <p:cNvSpPr txBox="1"/>
          <p:nvPr/>
        </p:nvSpPr>
        <p:spPr>
          <a:xfrm>
            <a:off x="149796" y="1046634"/>
            <a:ext cx="2664296" cy="3321079"/>
          </a:xfrm>
          <a:prstGeom prst="rect">
            <a:avLst/>
          </a:prstGeom>
          <a:noFill/>
          <a:ln>
            <a:solidFill>
              <a:schemeClr val="tx1"/>
            </a:solidFill>
          </a:ln>
        </p:spPr>
        <p:txBody>
          <a:bodyPr wrap="square" tIns="90000" bIns="90000" rtlCol="0">
            <a:spAutoFit/>
          </a:bodyPr>
          <a:lstStyle/>
          <a:p>
            <a:r>
              <a:rPr kumimoji="1" lang="ja-JP" altLang="en-US" sz="2000" dirty="0" smtClean="0">
                <a:solidFill>
                  <a:srgbClr val="FFC000"/>
                </a:solidFill>
                <a:latin typeface="メイリオ" pitchFamily="50" charset="-128"/>
                <a:ea typeface="メイリオ" pitchFamily="50" charset="-128"/>
                <a:cs typeface="メイリオ" pitchFamily="50" charset="-128"/>
              </a:rPr>
              <a:t>ポータルサービス</a:t>
            </a:r>
            <a:endParaRPr kumimoji="1" lang="en-US" altLang="ja-JP" sz="2000" dirty="0" smtClean="0">
              <a:solidFill>
                <a:srgbClr val="FFC000"/>
              </a:solidFill>
              <a:latin typeface="メイリオ" pitchFamily="50" charset="-128"/>
              <a:ea typeface="メイリオ" pitchFamily="50" charset="-128"/>
              <a:cs typeface="メイリオ" pitchFamily="50" charset="-128"/>
            </a:endParaRPr>
          </a:p>
          <a:p>
            <a:pPr>
              <a:spcBef>
                <a:spcPts val="600"/>
              </a:spcBef>
              <a:buFont typeface="Arial" pitchFamily="34" charset="0"/>
              <a:buChar char="•"/>
            </a:pPr>
            <a:r>
              <a:rPr lang="en-US" altLang="ja-JP" dirty="0" smtClean="0">
                <a:latin typeface="メイリオ" pitchFamily="50" charset="-128"/>
                <a:ea typeface="メイリオ" pitchFamily="50" charset="-128"/>
                <a:cs typeface="メイリオ" pitchFamily="50" charset="-128"/>
              </a:rPr>
              <a:t> </a:t>
            </a:r>
            <a:r>
              <a:rPr lang="en-US" altLang="ja-JP" dirty="0" smtClean="0">
                <a:solidFill>
                  <a:srgbClr val="FF0000"/>
                </a:solidFill>
                <a:latin typeface="メイリオ" pitchFamily="50" charset="-128"/>
                <a:ea typeface="メイリオ" pitchFamily="50" charset="-128"/>
                <a:cs typeface="メイリオ" pitchFamily="50" charset="-128"/>
              </a:rPr>
              <a:t>JVO portal</a:t>
            </a:r>
            <a:r>
              <a:rPr lang="ja-JP" altLang="en-US" dirty="0" smtClean="0">
                <a:solidFill>
                  <a:srgbClr val="FF0000"/>
                </a:solidFill>
                <a:latin typeface="メイリオ" pitchFamily="50" charset="-128"/>
                <a:ea typeface="メイリオ" pitchFamily="50" charset="-128"/>
                <a:cs typeface="メイリオ" pitchFamily="50" charset="-128"/>
              </a:rPr>
              <a:t> </a:t>
            </a:r>
            <a:endParaRPr lang="en-US" altLang="ja-JP" dirty="0" smtClean="0">
              <a:solidFill>
                <a:srgbClr val="FF0000"/>
              </a:solidFill>
              <a:latin typeface="メイリオ" pitchFamily="50" charset="-128"/>
              <a:ea typeface="メイリオ" pitchFamily="50" charset="-128"/>
              <a:cs typeface="メイリオ" pitchFamily="50" charset="-128"/>
            </a:endParaRPr>
          </a:p>
          <a:p>
            <a:pPr>
              <a:spcBef>
                <a:spcPts val="600"/>
              </a:spcBef>
              <a:buFont typeface="Arial" pitchFamily="34" charset="0"/>
              <a:buChar char="•"/>
            </a:pPr>
            <a:r>
              <a:rPr lang="en-US" altLang="ja-JP" dirty="0" smtClean="0">
                <a:latin typeface="メイリオ" pitchFamily="50" charset="-128"/>
                <a:ea typeface="メイリオ" pitchFamily="50" charset="-128"/>
                <a:cs typeface="メイリオ" pitchFamily="50" charset="-128"/>
              </a:rPr>
              <a:t> </a:t>
            </a:r>
            <a:r>
              <a:rPr lang="en-US" altLang="ja-JP" u="sng" dirty="0" err="1" smtClean="0">
                <a:latin typeface="メイリオ" pitchFamily="50" charset="-128"/>
                <a:ea typeface="メイリオ" pitchFamily="50" charset="-128"/>
                <a:cs typeface="メイリオ" pitchFamily="50" charset="-128"/>
              </a:rPr>
              <a:t>Datascope</a:t>
            </a:r>
            <a:endParaRPr lang="en-US" altLang="ja-JP" u="sng" dirty="0" smtClean="0">
              <a:latin typeface="メイリオ" pitchFamily="50" charset="-128"/>
              <a:ea typeface="メイリオ" pitchFamily="50" charset="-128"/>
              <a:cs typeface="メイリオ" pitchFamily="50" charset="-128"/>
            </a:endParaRPr>
          </a:p>
          <a:p>
            <a:pPr>
              <a:spcBef>
                <a:spcPts val="600"/>
              </a:spcBef>
              <a:buFont typeface="Arial" pitchFamily="34" charset="0"/>
              <a:buChar char="•"/>
            </a:pPr>
            <a:r>
              <a:rPr kumimoji="1" lang="en-US" altLang="ja-JP" dirty="0" smtClean="0">
                <a:latin typeface="メイリオ" pitchFamily="50" charset="-128"/>
                <a:ea typeface="メイリオ" pitchFamily="50" charset="-128"/>
                <a:cs typeface="メイリオ" pitchFamily="50" charset="-128"/>
              </a:rPr>
              <a:t> Open </a:t>
            </a:r>
            <a:r>
              <a:rPr kumimoji="1" lang="en-US" altLang="ja-JP" dirty="0" err="1" smtClean="0">
                <a:latin typeface="メイリオ" pitchFamily="50" charset="-128"/>
                <a:ea typeface="メイリオ" pitchFamily="50" charset="-128"/>
                <a:cs typeface="メイリオ" pitchFamily="50" charset="-128"/>
              </a:rPr>
              <a:t>SkyQuery</a:t>
            </a:r>
            <a:endParaRPr kumimoji="1" lang="en-US" altLang="ja-JP" dirty="0" smtClean="0">
              <a:latin typeface="メイリオ" pitchFamily="50" charset="-128"/>
              <a:ea typeface="メイリオ" pitchFamily="50" charset="-128"/>
              <a:cs typeface="メイリオ" pitchFamily="50" charset="-128"/>
            </a:endParaRPr>
          </a:p>
          <a:p>
            <a:pPr>
              <a:spcBef>
                <a:spcPts val="600"/>
              </a:spcBef>
              <a:buFont typeface="Arial" pitchFamily="34" charset="0"/>
              <a:buChar char="•"/>
            </a:pPr>
            <a:r>
              <a:rPr lang="en-US" altLang="ja-JP" dirty="0" smtClean="0">
                <a:latin typeface="メイリオ" pitchFamily="50" charset="-128"/>
                <a:ea typeface="メイリオ" pitchFamily="50" charset="-128"/>
                <a:cs typeface="メイリオ" pitchFamily="50" charset="-128"/>
              </a:rPr>
              <a:t> VOSED</a:t>
            </a:r>
          </a:p>
          <a:p>
            <a:pPr>
              <a:spcBef>
                <a:spcPts val="600"/>
              </a:spcBef>
              <a:buFont typeface="Arial" pitchFamily="34" charset="0"/>
              <a:buChar char="•"/>
            </a:pPr>
            <a:r>
              <a:rPr kumimoji="1" lang="en-US" altLang="ja-JP" dirty="0" smtClean="0">
                <a:latin typeface="メイリオ" pitchFamily="50" charset="-128"/>
                <a:ea typeface="メイリオ" pitchFamily="50" charset="-128"/>
                <a:cs typeface="メイリオ" pitchFamily="50" charset="-128"/>
              </a:rPr>
              <a:t> VOSA</a:t>
            </a:r>
          </a:p>
          <a:p>
            <a:pPr>
              <a:spcBef>
                <a:spcPts val="600"/>
              </a:spcBef>
              <a:buFont typeface="Arial" pitchFamily="34" charset="0"/>
              <a:buChar char="•"/>
            </a:pPr>
            <a:r>
              <a:rPr lang="en-US" altLang="ja-JP" dirty="0" smtClean="0">
                <a:latin typeface="メイリオ" pitchFamily="50" charset="-128"/>
                <a:ea typeface="メイリオ" pitchFamily="50" charset="-128"/>
                <a:cs typeface="メイリオ" pitchFamily="50" charset="-128"/>
              </a:rPr>
              <a:t> </a:t>
            </a:r>
            <a:r>
              <a:rPr lang="en-US" altLang="ja-JP" dirty="0" err="1" smtClean="0">
                <a:latin typeface="メイリオ" pitchFamily="50" charset="-128"/>
                <a:ea typeface="メイリオ" pitchFamily="50" charset="-128"/>
                <a:cs typeface="メイリオ" pitchFamily="50" charset="-128"/>
              </a:rPr>
              <a:t>SkyView</a:t>
            </a:r>
            <a:endParaRPr lang="en-US" altLang="ja-JP" dirty="0" smtClean="0">
              <a:latin typeface="メイリオ" pitchFamily="50" charset="-128"/>
              <a:ea typeface="メイリオ" pitchFamily="50" charset="-128"/>
              <a:cs typeface="メイリオ" pitchFamily="50" charset="-128"/>
            </a:endParaRPr>
          </a:p>
          <a:p>
            <a:pPr>
              <a:spcBef>
                <a:spcPts val="600"/>
              </a:spcBef>
              <a:buFont typeface="Arial" pitchFamily="34" charset="0"/>
              <a:buChar char="•"/>
            </a:pPr>
            <a:r>
              <a:rPr kumimoji="1" lang="en-US" altLang="ja-JP" dirty="0" smtClean="0">
                <a:latin typeface="メイリオ" pitchFamily="50" charset="-128"/>
                <a:ea typeface="メイリオ" pitchFamily="50" charset="-128"/>
                <a:cs typeface="メイリオ" pitchFamily="50" charset="-128"/>
              </a:rPr>
              <a:t> </a:t>
            </a:r>
            <a:r>
              <a:rPr kumimoji="1" lang="en-US" altLang="ja-JP" dirty="0" err="1" smtClean="0">
                <a:latin typeface="メイリオ" pitchFamily="50" charset="-128"/>
                <a:ea typeface="メイリオ" pitchFamily="50" charset="-128"/>
                <a:cs typeface="メイリオ" pitchFamily="50" charset="-128"/>
              </a:rPr>
              <a:t>WCSFixer</a:t>
            </a:r>
            <a:endParaRPr kumimoji="1" lang="en-US" altLang="ja-JP" dirty="0" smtClean="0">
              <a:latin typeface="メイリオ" pitchFamily="50" charset="-128"/>
              <a:ea typeface="メイリオ" pitchFamily="50" charset="-128"/>
              <a:cs typeface="メイリオ" pitchFamily="50" charset="-128"/>
            </a:endParaRPr>
          </a:p>
          <a:p>
            <a:pPr>
              <a:spcBef>
                <a:spcPts val="600"/>
              </a:spcBef>
              <a:buFont typeface="Arial" pitchFamily="34" charset="0"/>
              <a:buChar char="•"/>
            </a:pPr>
            <a:r>
              <a:rPr lang="en-US" altLang="ja-JP" dirty="0">
                <a:latin typeface="メイリオ" pitchFamily="50" charset="-128"/>
                <a:ea typeface="メイリオ" pitchFamily="50" charset="-128"/>
                <a:cs typeface="メイリオ" pitchFamily="50" charset="-128"/>
              </a:rPr>
              <a:t> </a:t>
            </a:r>
            <a:r>
              <a:rPr lang="en-US" altLang="ja-JP" dirty="0" smtClean="0">
                <a:latin typeface="メイリオ" pitchFamily="50" charset="-128"/>
                <a:ea typeface="メイリオ" pitchFamily="50" charset="-128"/>
                <a:cs typeface="メイリオ" pitchFamily="50" charset="-128"/>
              </a:rPr>
              <a:t>...</a:t>
            </a:r>
            <a:endParaRPr kumimoji="1" lang="ja-JP" altLang="en-US" dirty="0">
              <a:latin typeface="メイリオ" pitchFamily="50" charset="-128"/>
              <a:ea typeface="メイリオ" pitchFamily="50" charset="-128"/>
              <a:cs typeface="メイリオ" pitchFamily="50" charset="-128"/>
            </a:endParaRPr>
          </a:p>
        </p:txBody>
      </p:sp>
      <p:sp>
        <p:nvSpPr>
          <p:cNvPr id="8" name="テキスト ボックス 7"/>
          <p:cNvSpPr txBox="1"/>
          <p:nvPr/>
        </p:nvSpPr>
        <p:spPr>
          <a:xfrm>
            <a:off x="2980791" y="1056160"/>
            <a:ext cx="2983744" cy="4736851"/>
          </a:xfrm>
          <a:prstGeom prst="rect">
            <a:avLst/>
          </a:prstGeom>
          <a:noFill/>
          <a:ln>
            <a:solidFill>
              <a:schemeClr val="tx1"/>
            </a:solidFill>
          </a:ln>
        </p:spPr>
        <p:txBody>
          <a:bodyPr wrap="square" tIns="90000" bIns="90000" rtlCol="0">
            <a:spAutoFit/>
          </a:bodyPr>
          <a:lstStyle/>
          <a:p>
            <a:r>
              <a:rPr lang="ja-JP" altLang="en-US" sz="2000" dirty="0" smtClean="0">
                <a:solidFill>
                  <a:srgbClr val="FFC000"/>
                </a:solidFill>
                <a:latin typeface="メイリオ" pitchFamily="50" charset="-128"/>
                <a:ea typeface="メイリオ" pitchFamily="50" charset="-128"/>
                <a:cs typeface="メイリオ" pitchFamily="50" charset="-128"/>
              </a:rPr>
              <a:t>デスクトップアプリ</a:t>
            </a:r>
            <a:endParaRPr lang="en-US" altLang="ja-JP" sz="2000" dirty="0" smtClean="0">
              <a:solidFill>
                <a:srgbClr val="FFC000"/>
              </a:solidFill>
              <a:latin typeface="メイリオ" pitchFamily="50" charset="-128"/>
              <a:ea typeface="メイリオ" pitchFamily="50" charset="-128"/>
              <a:cs typeface="メイリオ" pitchFamily="50" charset="-128"/>
            </a:endParaRPr>
          </a:p>
          <a:p>
            <a:pPr>
              <a:spcBef>
                <a:spcPts val="600"/>
              </a:spcBef>
              <a:buFont typeface="Arial" pitchFamily="34" charset="0"/>
              <a:buChar char="•"/>
            </a:pPr>
            <a:r>
              <a:rPr lang="en-US" altLang="ja-JP" dirty="0" smtClean="0">
                <a:latin typeface="メイリオ" pitchFamily="50" charset="-128"/>
                <a:ea typeface="メイリオ" pitchFamily="50" charset="-128"/>
                <a:cs typeface="メイリオ" pitchFamily="50" charset="-128"/>
              </a:rPr>
              <a:t> </a:t>
            </a:r>
            <a:r>
              <a:rPr lang="en-US" altLang="ja-JP" dirty="0" err="1" smtClean="0">
                <a:solidFill>
                  <a:srgbClr val="FF0000"/>
                </a:solidFill>
                <a:latin typeface="メイリオ" pitchFamily="50" charset="-128"/>
                <a:ea typeface="メイリオ" pitchFamily="50" charset="-128"/>
                <a:cs typeface="メイリオ" pitchFamily="50" charset="-128"/>
              </a:rPr>
              <a:t>Vissage</a:t>
            </a:r>
            <a:r>
              <a:rPr lang="en-US" altLang="ja-JP" dirty="0" smtClean="0">
                <a:latin typeface="メイリオ" pitchFamily="50" charset="-128"/>
                <a:ea typeface="メイリオ" pitchFamily="50" charset="-128"/>
                <a:cs typeface="メイリオ" pitchFamily="50" charset="-128"/>
              </a:rPr>
              <a:t> </a:t>
            </a:r>
          </a:p>
          <a:p>
            <a:pPr>
              <a:spcBef>
                <a:spcPts val="600"/>
              </a:spcBef>
              <a:buFont typeface="Arial" pitchFamily="34" charset="0"/>
              <a:buChar char="•"/>
            </a:pPr>
            <a:r>
              <a:rPr lang="en-US" altLang="ja-JP" dirty="0">
                <a:latin typeface="メイリオ" pitchFamily="50" charset="-128"/>
                <a:ea typeface="メイリオ" pitchFamily="50" charset="-128"/>
                <a:cs typeface="メイリオ" pitchFamily="50" charset="-128"/>
              </a:rPr>
              <a:t> </a:t>
            </a:r>
            <a:r>
              <a:rPr lang="en-US" altLang="ja-JP" u="sng" dirty="0" err="1" smtClean="0">
                <a:latin typeface="メイリオ" pitchFamily="50" charset="-128"/>
                <a:ea typeface="メイリオ" pitchFamily="50" charset="-128"/>
                <a:cs typeface="メイリオ" pitchFamily="50" charset="-128"/>
              </a:rPr>
              <a:t>Aladin</a:t>
            </a:r>
            <a:endParaRPr lang="en-US" altLang="ja-JP" u="sng" dirty="0" smtClean="0">
              <a:latin typeface="メイリオ" pitchFamily="50" charset="-128"/>
              <a:ea typeface="メイリオ" pitchFamily="50" charset="-128"/>
              <a:cs typeface="メイリオ" pitchFamily="50" charset="-128"/>
            </a:endParaRPr>
          </a:p>
          <a:p>
            <a:pPr>
              <a:spcBef>
                <a:spcPts val="600"/>
              </a:spcBef>
              <a:buFont typeface="Arial" pitchFamily="34" charset="0"/>
              <a:buChar char="•"/>
            </a:pPr>
            <a:r>
              <a:rPr lang="en-US" altLang="ja-JP" dirty="0" smtClean="0">
                <a:latin typeface="メイリオ" pitchFamily="50" charset="-128"/>
                <a:ea typeface="メイリオ" pitchFamily="50" charset="-128"/>
                <a:cs typeface="メイリオ" pitchFamily="50" charset="-128"/>
              </a:rPr>
              <a:t> </a:t>
            </a:r>
            <a:r>
              <a:rPr lang="en-US" altLang="ja-JP" u="sng" dirty="0" smtClean="0">
                <a:latin typeface="メイリオ" pitchFamily="50" charset="-128"/>
                <a:ea typeface="メイリオ" pitchFamily="50" charset="-128"/>
                <a:cs typeface="メイリオ" pitchFamily="50" charset="-128"/>
              </a:rPr>
              <a:t>TOPCAT</a:t>
            </a:r>
          </a:p>
          <a:p>
            <a:pPr>
              <a:spcBef>
                <a:spcPts val="600"/>
              </a:spcBef>
              <a:buFont typeface="Arial" pitchFamily="34" charset="0"/>
              <a:buChar char="•"/>
            </a:pPr>
            <a:r>
              <a:rPr kumimoji="1" lang="en-US" altLang="ja-JP" dirty="0" smtClean="0">
                <a:latin typeface="メイリオ" pitchFamily="50" charset="-128"/>
                <a:ea typeface="メイリオ" pitchFamily="50" charset="-128"/>
                <a:cs typeface="メイリオ" pitchFamily="50" charset="-128"/>
              </a:rPr>
              <a:t> </a:t>
            </a:r>
            <a:r>
              <a:rPr kumimoji="1" lang="en-US" altLang="ja-JP" dirty="0" err="1" smtClean="0">
                <a:latin typeface="メイリオ" pitchFamily="50" charset="-128"/>
                <a:ea typeface="メイリオ" pitchFamily="50" charset="-128"/>
                <a:cs typeface="メイリオ" pitchFamily="50" charset="-128"/>
              </a:rPr>
              <a:t>Specview</a:t>
            </a:r>
            <a:endParaRPr kumimoji="1" lang="en-US" altLang="ja-JP" dirty="0" smtClean="0">
              <a:latin typeface="メイリオ" pitchFamily="50" charset="-128"/>
              <a:ea typeface="メイリオ" pitchFamily="50" charset="-128"/>
              <a:cs typeface="メイリオ" pitchFamily="50" charset="-128"/>
            </a:endParaRPr>
          </a:p>
          <a:p>
            <a:pPr>
              <a:spcBef>
                <a:spcPts val="600"/>
              </a:spcBef>
              <a:buFont typeface="Arial" pitchFamily="34" charset="0"/>
              <a:buChar char="•"/>
            </a:pPr>
            <a:r>
              <a:rPr lang="en-US" altLang="ja-JP" dirty="0" smtClean="0">
                <a:latin typeface="メイリオ" pitchFamily="50" charset="-128"/>
                <a:ea typeface="メイリオ" pitchFamily="50" charset="-128"/>
                <a:cs typeface="メイリオ" pitchFamily="50" charset="-128"/>
              </a:rPr>
              <a:t> </a:t>
            </a:r>
            <a:r>
              <a:rPr lang="en-US" altLang="ja-JP" dirty="0" err="1" smtClean="0">
                <a:latin typeface="メイリオ" pitchFamily="50" charset="-128"/>
                <a:ea typeface="メイリオ" pitchFamily="50" charset="-128"/>
                <a:cs typeface="メイリオ" pitchFamily="50" charset="-128"/>
              </a:rPr>
              <a:t>VOSpec</a:t>
            </a:r>
            <a:endParaRPr lang="en-US" altLang="ja-JP" dirty="0" smtClean="0">
              <a:latin typeface="メイリオ" pitchFamily="50" charset="-128"/>
              <a:ea typeface="メイリオ" pitchFamily="50" charset="-128"/>
              <a:cs typeface="メイリオ" pitchFamily="50" charset="-128"/>
            </a:endParaRPr>
          </a:p>
          <a:p>
            <a:pPr>
              <a:spcBef>
                <a:spcPts val="600"/>
              </a:spcBef>
              <a:buFont typeface="Arial" pitchFamily="34" charset="0"/>
              <a:buChar char="•"/>
            </a:pPr>
            <a:r>
              <a:rPr kumimoji="1" lang="en-US" altLang="ja-JP" dirty="0" smtClean="0">
                <a:latin typeface="メイリオ" pitchFamily="50" charset="-128"/>
                <a:ea typeface="メイリオ" pitchFamily="50" charset="-128"/>
                <a:cs typeface="メイリオ" pitchFamily="50" charset="-128"/>
              </a:rPr>
              <a:t> </a:t>
            </a:r>
            <a:r>
              <a:rPr kumimoji="1" lang="en-US" altLang="ja-JP" dirty="0" err="1" smtClean="0">
                <a:latin typeface="メイリオ" pitchFamily="50" charset="-128"/>
                <a:ea typeface="メイリオ" pitchFamily="50" charset="-128"/>
                <a:cs typeface="メイリオ" pitchFamily="50" charset="-128"/>
              </a:rPr>
              <a:t>VOPlot</a:t>
            </a:r>
            <a:endParaRPr kumimoji="1" lang="en-US" altLang="ja-JP" dirty="0" smtClean="0">
              <a:latin typeface="メイリオ" pitchFamily="50" charset="-128"/>
              <a:ea typeface="メイリオ" pitchFamily="50" charset="-128"/>
              <a:cs typeface="メイリオ" pitchFamily="50" charset="-128"/>
            </a:endParaRPr>
          </a:p>
          <a:p>
            <a:pPr>
              <a:spcBef>
                <a:spcPts val="600"/>
              </a:spcBef>
              <a:buFont typeface="Arial" pitchFamily="34" charset="0"/>
              <a:buChar char="•"/>
            </a:pPr>
            <a:r>
              <a:rPr lang="en-US" altLang="ja-JP" dirty="0" smtClean="0">
                <a:latin typeface="メイリオ" pitchFamily="50" charset="-128"/>
                <a:ea typeface="メイリオ" pitchFamily="50" charset="-128"/>
                <a:cs typeface="メイリオ" pitchFamily="50" charset="-128"/>
              </a:rPr>
              <a:t> </a:t>
            </a:r>
            <a:r>
              <a:rPr lang="en-US" altLang="ja-JP" dirty="0" err="1" smtClean="0">
                <a:latin typeface="メイリオ" pitchFamily="50" charset="-128"/>
                <a:ea typeface="メイリオ" pitchFamily="50" charset="-128"/>
                <a:cs typeface="メイリオ" pitchFamily="50" charset="-128"/>
              </a:rPr>
              <a:t>VOStat</a:t>
            </a:r>
            <a:endParaRPr lang="en-US" altLang="ja-JP" dirty="0" smtClean="0">
              <a:latin typeface="メイリオ" pitchFamily="50" charset="-128"/>
              <a:ea typeface="メイリオ" pitchFamily="50" charset="-128"/>
              <a:cs typeface="メイリオ" pitchFamily="50" charset="-128"/>
            </a:endParaRPr>
          </a:p>
          <a:p>
            <a:pPr>
              <a:spcBef>
                <a:spcPts val="600"/>
              </a:spcBef>
              <a:buFont typeface="Arial" pitchFamily="34" charset="0"/>
              <a:buChar char="•"/>
            </a:pPr>
            <a:r>
              <a:rPr lang="en-US" altLang="ja-JP" dirty="0" smtClean="0">
                <a:latin typeface="メイリオ" pitchFamily="50" charset="-128"/>
                <a:ea typeface="メイリオ" pitchFamily="50" charset="-128"/>
                <a:cs typeface="メイリオ" pitchFamily="50" charset="-128"/>
              </a:rPr>
              <a:t> </a:t>
            </a:r>
            <a:r>
              <a:rPr lang="en-US" altLang="ja-JP" dirty="0" err="1" smtClean="0">
                <a:latin typeface="メイリオ" pitchFamily="50" charset="-128"/>
                <a:ea typeface="メイリオ" pitchFamily="50" charset="-128"/>
                <a:cs typeface="メイリオ" pitchFamily="50" charset="-128"/>
              </a:rPr>
              <a:t>VOConvert</a:t>
            </a:r>
            <a:endParaRPr lang="en-US" altLang="ja-JP" dirty="0" smtClean="0">
              <a:latin typeface="メイリオ" pitchFamily="50" charset="-128"/>
              <a:ea typeface="メイリオ" pitchFamily="50" charset="-128"/>
              <a:cs typeface="メイリオ" pitchFamily="50" charset="-128"/>
            </a:endParaRPr>
          </a:p>
          <a:p>
            <a:pPr>
              <a:spcBef>
                <a:spcPts val="600"/>
              </a:spcBef>
              <a:buFont typeface="Arial" pitchFamily="34" charset="0"/>
              <a:buChar char="•"/>
            </a:pPr>
            <a:r>
              <a:rPr kumimoji="1" lang="en-US" altLang="ja-JP" dirty="0" smtClean="0">
                <a:latin typeface="メイリオ" pitchFamily="50" charset="-128"/>
                <a:ea typeface="メイリオ" pitchFamily="50" charset="-128"/>
                <a:cs typeface="メイリオ" pitchFamily="50" charset="-128"/>
              </a:rPr>
              <a:t> Montage</a:t>
            </a:r>
          </a:p>
          <a:p>
            <a:pPr>
              <a:spcBef>
                <a:spcPts val="600"/>
              </a:spcBef>
              <a:buFont typeface="Arial" pitchFamily="34" charset="0"/>
              <a:buChar char="•"/>
            </a:pPr>
            <a:r>
              <a:rPr lang="en-US" altLang="ja-JP" dirty="0" smtClean="0">
                <a:latin typeface="メイリオ" pitchFamily="50" charset="-128"/>
                <a:ea typeface="メイリオ" pitchFamily="50" charset="-128"/>
                <a:cs typeface="メイリオ" pitchFamily="50" charset="-128"/>
              </a:rPr>
              <a:t> SPLAT</a:t>
            </a:r>
          </a:p>
          <a:p>
            <a:pPr>
              <a:spcBef>
                <a:spcPts val="600"/>
              </a:spcBef>
              <a:buFont typeface="Arial" pitchFamily="34" charset="0"/>
              <a:buChar char="•"/>
            </a:pPr>
            <a:r>
              <a:rPr kumimoji="1" lang="en-US" altLang="ja-JP" dirty="0" smtClean="0">
                <a:latin typeface="メイリオ" pitchFamily="50" charset="-128"/>
                <a:ea typeface="メイリオ" pitchFamily="50" charset="-128"/>
                <a:cs typeface="メイリオ" pitchFamily="50" charset="-128"/>
              </a:rPr>
              <a:t> </a:t>
            </a:r>
            <a:r>
              <a:rPr kumimoji="1" lang="en-US" altLang="ja-JP" dirty="0" err="1" smtClean="0">
                <a:latin typeface="メイリオ" pitchFamily="50" charset="-128"/>
                <a:ea typeface="メイリオ" pitchFamily="50" charset="-128"/>
                <a:cs typeface="メイリオ" pitchFamily="50" charset="-128"/>
              </a:rPr>
              <a:t>VODesktop</a:t>
            </a:r>
            <a:endParaRPr kumimoji="1" lang="en-US" altLang="ja-JP" dirty="0" smtClean="0">
              <a:latin typeface="メイリオ" pitchFamily="50" charset="-128"/>
              <a:ea typeface="メイリオ" pitchFamily="50" charset="-128"/>
              <a:cs typeface="メイリオ" pitchFamily="50" charset="-128"/>
            </a:endParaRPr>
          </a:p>
          <a:p>
            <a:pPr>
              <a:spcBef>
                <a:spcPts val="600"/>
              </a:spcBef>
              <a:buFont typeface="Arial" pitchFamily="34" charset="0"/>
              <a:buChar char="•"/>
            </a:pPr>
            <a:r>
              <a:rPr lang="en-US" altLang="ja-JP" dirty="0">
                <a:latin typeface="メイリオ" pitchFamily="50" charset="-128"/>
                <a:ea typeface="メイリオ" pitchFamily="50" charset="-128"/>
                <a:cs typeface="メイリオ" pitchFamily="50" charset="-128"/>
              </a:rPr>
              <a:t> </a:t>
            </a:r>
            <a:r>
              <a:rPr lang="en-US" altLang="ja-JP" dirty="0" smtClean="0">
                <a:latin typeface="メイリオ" pitchFamily="50" charset="-128"/>
                <a:ea typeface="メイリオ" pitchFamily="50" charset="-128"/>
                <a:cs typeface="メイリオ" pitchFamily="50" charset="-128"/>
              </a:rPr>
              <a:t>...</a:t>
            </a:r>
            <a:endParaRPr kumimoji="1" lang="ja-JP" altLang="en-US" dirty="0">
              <a:latin typeface="メイリオ" pitchFamily="50" charset="-128"/>
              <a:ea typeface="メイリオ" pitchFamily="50" charset="-128"/>
              <a:cs typeface="メイリオ" pitchFamily="50" charset="-128"/>
            </a:endParaRPr>
          </a:p>
        </p:txBody>
      </p:sp>
      <p:sp>
        <p:nvSpPr>
          <p:cNvPr id="9" name="テキスト ボックス 8"/>
          <p:cNvSpPr txBox="1"/>
          <p:nvPr/>
        </p:nvSpPr>
        <p:spPr>
          <a:xfrm>
            <a:off x="6113090" y="1051967"/>
            <a:ext cx="2893690" cy="1628308"/>
          </a:xfrm>
          <a:prstGeom prst="rect">
            <a:avLst/>
          </a:prstGeom>
          <a:noFill/>
          <a:ln>
            <a:solidFill>
              <a:schemeClr val="tx1"/>
            </a:solidFill>
          </a:ln>
        </p:spPr>
        <p:txBody>
          <a:bodyPr wrap="square" tIns="90000" bIns="90000" rtlCol="0">
            <a:spAutoFit/>
          </a:bodyPr>
          <a:lstStyle/>
          <a:p>
            <a:r>
              <a:rPr lang="ja-JP" altLang="en-US" sz="2000" dirty="0" smtClean="0">
                <a:solidFill>
                  <a:srgbClr val="FFC000"/>
                </a:solidFill>
                <a:latin typeface="メイリオ" pitchFamily="50" charset="-128"/>
                <a:ea typeface="メイリオ" pitchFamily="50" charset="-128"/>
                <a:cs typeface="メイリオ" pitchFamily="50" charset="-128"/>
              </a:rPr>
              <a:t>コマンドラインツール</a:t>
            </a:r>
            <a:endParaRPr lang="en-US" altLang="ja-JP" sz="2000" dirty="0" smtClean="0">
              <a:solidFill>
                <a:srgbClr val="FFC000"/>
              </a:solidFill>
              <a:latin typeface="メイリオ" pitchFamily="50" charset="-128"/>
              <a:ea typeface="メイリオ" pitchFamily="50" charset="-128"/>
              <a:cs typeface="メイリオ" pitchFamily="50" charset="-128"/>
            </a:endParaRPr>
          </a:p>
          <a:p>
            <a:pPr>
              <a:spcBef>
                <a:spcPts val="1200"/>
              </a:spcBef>
              <a:buFont typeface="Arial" pitchFamily="34" charset="0"/>
              <a:buChar char="•"/>
            </a:pPr>
            <a:r>
              <a:rPr lang="en-US" altLang="ja-JP" dirty="0" smtClean="0">
                <a:latin typeface="メイリオ" pitchFamily="50" charset="-128"/>
                <a:ea typeface="メイリオ" pitchFamily="50" charset="-128"/>
                <a:cs typeface="メイリオ" pitchFamily="50" charset="-128"/>
              </a:rPr>
              <a:t> </a:t>
            </a:r>
            <a:r>
              <a:rPr lang="en-US" altLang="ja-JP" dirty="0" smtClean="0">
                <a:solidFill>
                  <a:srgbClr val="FF0000"/>
                </a:solidFill>
                <a:latin typeface="メイリオ" pitchFamily="50" charset="-128"/>
                <a:ea typeface="メイリオ" pitchFamily="50" charset="-128"/>
                <a:cs typeface="メイリオ" pitchFamily="50" charset="-128"/>
              </a:rPr>
              <a:t>JC client</a:t>
            </a:r>
          </a:p>
          <a:p>
            <a:pPr>
              <a:spcBef>
                <a:spcPts val="600"/>
              </a:spcBef>
              <a:buFont typeface="Arial" pitchFamily="34" charset="0"/>
              <a:buChar char="•"/>
            </a:pPr>
            <a:r>
              <a:rPr kumimoji="1" lang="en-US" altLang="ja-JP" dirty="0" smtClean="0">
                <a:latin typeface="メイリオ" pitchFamily="50" charset="-128"/>
                <a:ea typeface="メイリオ" pitchFamily="50" charset="-128"/>
                <a:cs typeface="メイリオ" pitchFamily="50" charset="-128"/>
              </a:rPr>
              <a:t> STILTS</a:t>
            </a:r>
          </a:p>
          <a:p>
            <a:pPr>
              <a:spcBef>
                <a:spcPts val="600"/>
              </a:spcBef>
              <a:buFont typeface="Arial" pitchFamily="34" charset="0"/>
              <a:buChar char="•"/>
            </a:pPr>
            <a:r>
              <a:rPr lang="en-US" altLang="ja-JP" dirty="0">
                <a:latin typeface="メイリオ" pitchFamily="50" charset="-128"/>
                <a:ea typeface="メイリオ" pitchFamily="50" charset="-128"/>
                <a:cs typeface="メイリオ" pitchFamily="50" charset="-128"/>
              </a:rPr>
              <a:t> </a:t>
            </a:r>
            <a:r>
              <a:rPr lang="en-US" altLang="ja-JP" dirty="0" smtClean="0">
                <a:latin typeface="メイリオ" pitchFamily="50" charset="-128"/>
                <a:ea typeface="メイリオ" pitchFamily="50" charset="-128"/>
                <a:cs typeface="メイリオ" pitchFamily="50" charset="-128"/>
              </a:rPr>
              <a:t>...</a:t>
            </a:r>
            <a:endParaRPr kumimoji="1" lang="ja-JP" altLang="en-US" dirty="0">
              <a:latin typeface="メイリオ" pitchFamily="50" charset="-128"/>
              <a:ea typeface="メイリオ" pitchFamily="50" charset="-128"/>
              <a:cs typeface="メイリオ" pitchFamily="50" charset="-128"/>
            </a:endParaRPr>
          </a:p>
        </p:txBody>
      </p:sp>
      <p:pic>
        <p:nvPicPr>
          <p:cNvPr id="4098" name="Picture 2" descr="日本国"/>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39752" y="1485101"/>
            <a:ext cx="353752" cy="236888"/>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日本国"/>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641432" y="1570705"/>
            <a:ext cx="353752" cy="236888"/>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アメリカ合衆国"/>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41460" y="1856631"/>
            <a:ext cx="352044" cy="235744"/>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4" descr="アメリカ合衆国"/>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39752" y="2196951"/>
            <a:ext cx="352044" cy="235744"/>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4" descr="アメリカ合衆国"/>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41460" y="3224783"/>
            <a:ext cx="352044" cy="235744"/>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4" descr="アメリカ合衆国"/>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45297" y="3606354"/>
            <a:ext cx="352044" cy="235744"/>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スペイン"/>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347748" y="2556991"/>
            <a:ext cx="352044" cy="235744"/>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6" descr="スペイン"/>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339752" y="2888456"/>
            <a:ext cx="352044" cy="235744"/>
          </a:xfrm>
          <a:prstGeom prst="rect">
            <a:avLst/>
          </a:prstGeom>
          <a:noFill/>
          <a:extLst>
            <a:ext uri="{909E8E84-426E-40DD-AFC4-6F175D3DCCD1}">
              <a14:hiddenFill xmlns:a14="http://schemas.microsoft.com/office/drawing/2010/main" xmlns="">
                <a:solidFill>
                  <a:srgbClr val="FFFFFF"/>
                </a:solidFill>
              </a14:hiddenFill>
            </a:ext>
          </a:extLst>
        </p:spPr>
      </p:pic>
      <p:pic>
        <p:nvPicPr>
          <p:cNvPr id="4104" name="Picture 8" descr="フランス共和国"/>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292080" y="1928639"/>
            <a:ext cx="352044" cy="235744"/>
          </a:xfrm>
          <a:prstGeom prst="rect">
            <a:avLst/>
          </a:prstGeom>
          <a:noFill/>
          <a:extLst>
            <a:ext uri="{909E8E84-426E-40DD-AFC4-6F175D3DCCD1}">
              <a14:hiddenFill xmlns:a14="http://schemas.microsoft.com/office/drawing/2010/main" xmlns="">
                <a:solidFill>
                  <a:srgbClr val="FFFFFF"/>
                </a:solidFill>
              </a14:hiddenFill>
            </a:ext>
          </a:extLst>
        </p:spPr>
      </p:pic>
      <p:pic>
        <p:nvPicPr>
          <p:cNvPr id="4106" name="Picture 10" descr="イギリス"/>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297404" y="2296544"/>
            <a:ext cx="352044" cy="235744"/>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descr="アメリカ合衆国"/>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92080" y="2700166"/>
            <a:ext cx="352044" cy="235744"/>
          </a:xfrm>
          <a:prstGeom prst="rect">
            <a:avLst/>
          </a:prstGeom>
          <a:noFill/>
          <a:extLst>
            <a:ext uri="{909E8E84-426E-40DD-AFC4-6F175D3DCCD1}">
              <a14:hiddenFill xmlns:a14="http://schemas.microsoft.com/office/drawing/2010/main" xmlns="">
                <a:solidFill>
                  <a:srgbClr val="FFFFFF"/>
                </a:solidFill>
              </a14:hiddenFill>
            </a:ext>
          </a:extLst>
        </p:spPr>
      </p:pic>
      <p:pic>
        <p:nvPicPr>
          <p:cNvPr id="4108" name="Picture 12" descr="ESA logo.sv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190931" y="3076567"/>
            <a:ext cx="573392" cy="208715"/>
          </a:xfrm>
          <a:prstGeom prst="rect">
            <a:avLst/>
          </a:prstGeom>
          <a:solidFill>
            <a:schemeClr val="tx1"/>
          </a:solidFill>
        </p:spPr>
      </p:pic>
      <p:pic>
        <p:nvPicPr>
          <p:cNvPr id="22" name="Picture 10" descr="イギリス"/>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641432" y="1952153"/>
            <a:ext cx="352044" cy="235744"/>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10" descr="イギリス"/>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287084" y="5115870"/>
            <a:ext cx="352044" cy="235744"/>
          </a:xfrm>
          <a:prstGeom prst="rect">
            <a:avLst/>
          </a:prstGeom>
          <a:noFill/>
          <a:extLst>
            <a:ext uri="{909E8E84-426E-40DD-AFC4-6F175D3DCCD1}">
              <a14:hiddenFill xmlns:a14="http://schemas.microsoft.com/office/drawing/2010/main" xmlns="">
                <a:solidFill>
                  <a:srgbClr val="FFFFFF"/>
                </a:solidFill>
              </a14:hiddenFill>
            </a:ext>
          </a:extLst>
        </p:spPr>
      </p:pic>
      <p:pic>
        <p:nvPicPr>
          <p:cNvPr id="4110" name="Picture 14" descr="インド"/>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292080" y="3388770"/>
            <a:ext cx="352044" cy="235744"/>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14" descr="インド"/>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292080" y="3718473"/>
            <a:ext cx="352044" cy="235744"/>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14" descr="インド"/>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301605" y="4045275"/>
            <a:ext cx="352044" cy="235744"/>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4" descr="アメリカ合衆国"/>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01605" y="4395790"/>
            <a:ext cx="352044" cy="235744"/>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10" descr="イギリス"/>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297404" y="4746632"/>
            <a:ext cx="352044" cy="235744"/>
          </a:xfrm>
          <a:prstGeom prst="rect">
            <a:avLst/>
          </a:prstGeom>
          <a:noFill/>
          <a:extLst>
            <a:ext uri="{909E8E84-426E-40DD-AFC4-6F175D3DCCD1}">
              <a14:hiddenFill xmlns:a14="http://schemas.microsoft.com/office/drawing/2010/main" xmlns="">
                <a:solidFill>
                  <a:srgbClr val="FFFFFF"/>
                </a:solidFill>
              </a14:hiddenFill>
            </a:ext>
          </a:extLst>
        </p:spPr>
      </p:pic>
      <p:sp>
        <p:nvSpPr>
          <p:cNvPr id="29" name="正方形/長方形 28"/>
          <p:cNvSpPr/>
          <p:nvPr/>
        </p:nvSpPr>
        <p:spPr>
          <a:xfrm>
            <a:off x="611560" y="5877272"/>
            <a:ext cx="7920880" cy="646331"/>
          </a:xfrm>
          <a:prstGeom prst="rect">
            <a:avLst/>
          </a:prstGeom>
        </p:spPr>
        <p:txBody>
          <a:bodyPr wrap="square">
            <a:spAutoFit/>
          </a:bodyPr>
          <a:lstStyle/>
          <a:p>
            <a:r>
              <a:rPr lang="en-US" altLang="ja-JP" dirty="0" smtClean="0">
                <a:hlinkClick r:id="rId10"/>
              </a:rPr>
              <a:t>http://wiki.ivoa.net/twiki/bin/view/IVOA/IvoaApplications</a:t>
            </a:r>
            <a:endParaRPr lang="en-US" altLang="ja-JP" dirty="0" smtClean="0"/>
          </a:p>
          <a:p>
            <a:r>
              <a:rPr lang="en-US" altLang="ja-JP" dirty="0" smtClean="0">
                <a:hlinkClick r:id="rId11"/>
              </a:rPr>
              <a:t>http://www.euro-vo.org/?q=science/software</a:t>
            </a:r>
            <a:endParaRPr lang="ja-JP" altLang="en-US" dirty="0"/>
          </a:p>
        </p:txBody>
      </p:sp>
      <p:pic>
        <p:nvPicPr>
          <p:cNvPr id="30" name="Picture 2" descr="日本国"/>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01605" y="1519057"/>
            <a:ext cx="353752" cy="23688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171400"/>
            <a:ext cx="7467600" cy="864096"/>
          </a:xfrm>
        </p:spPr>
        <p:txBody>
          <a:bodyPr/>
          <a:lstStyle/>
          <a:p>
            <a:pPr algn="ctr"/>
            <a:r>
              <a:rPr lang="en-US" altLang="ja-JP" dirty="0" err="1" smtClean="0">
                <a:solidFill>
                  <a:srgbClr val="FFC000"/>
                </a:solidFill>
              </a:rPr>
              <a:t>Datascope</a:t>
            </a:r>
            <a:endParaRPr kumimoji="1" lang="ja-JP" altLang="en-US" dirty="0">
              <a:solidFill>
                <a:srgbClr val="FFC000"/>
              </a:solidFill>
            </a:endParaRPr>
          </a:p>
        </p:txBody>
      </p:sp>
      <p:sp>
        <p:nvSpPr>
          <p:cNvPr id="4" name="日付プレースホルダ 3"/>
          <p:cNvSpPr>
            <a:spLocks noGrp="1"/>
          </p:cNvSpPr>
          <p:nvPr>
            <p:ph type="dt" sz="half" idx="10"/>
          </p:nvPr>
        </p:nvSpPr>
        <p:spPr/>
        <p:txBody>
          <a:bodyPr/>
          <a:lstStyle/>
          <a:p>
            <a:r>
              <a:rPr kumimoji="1" lang="en-US" altLang="ja-JP" smtClean="0"/>
              <a:t>2014/1/26</a:t>
            </a:r>
            <a:endParaRPr kumimoji="1" lang="ja-JP" altLang="en-US" dirty="0"/>
          </a:p>
        </p:txBody>
      </p:sp>
      <p:sp>
        <p:nvSpPr>
          <p:cNvPr id="5" name="フッター プレースホルダ 4"/>
          <p:cNvSpPr>
            <a:spLocks noGrp="1"/>
          </p:cNvSpPr>
          <p:nvPr>
            <p:ph type="ftr" sz="quarter" idx="11"/>
          </p:nvPr>
        </p:nvSpPr>
        <p:spPr/>
        <p:txBody>
          <a:bodyPr/>
          <a:lstStyle/>
          <a:p>
            <a:r>
              <a:rPr kumimoji="1" lang="en-US" altLang="zh-TW" smtClean="0"/>
              <a:t>VO</a:t>
            </a:r>
            <a:r>
              <a:rPr kumimoji="1" lang="zh-TW" altLang="en-US" smtClean="0"/>
              <a:t>講習会２０１４睦月</a:t>
            </a:r>
            <a:endParaRPr kumimoji="1" lang="ja-JP" altLang="en-US"/>
          </a:p>
        </p:txBody>
      </p:sp>
      <p:sp>
        <p:nvSpPr>
          <p:cNvPr id="6" name="スライド番号プレースホルダ 5"/>
          <p:cNvSpPr>
            <a:spLocks noGrp="1"/>
          </p:cNvSpPr>
          <p:nvPr>
            <p:ph type="sldNum" sz="quarter" idx="12"/>
          </p:nvPr>
        </p:nvSpPr>
        <p:spPr/>
        <p:txBody>
          <a:bodyPr/>
          <a:lstStyle/>
          <a:p>
            <a:fld id="{69D0420D-7E6B-4B7A-A1BC-5F5E3100B77F}" type="slidenum">
              <a:rPr kumimoji="1" lang="ja-JP" altLang="en-US" smtClean="0"/>
              <a:pPr/>
              <a:t>19</a:t>
            </a:fld>
            <a:endParaRPr kumimoji="1" lang="ja-JP" altLang="en-US"/>
          </a:p>
        </p:txBody>
      </p:sp>
      <p:pic>
        <p:nvPicPr>
          <p:cNvPr id="22530" name="Picture 2"/>
          <p:cNvPicPr>
            <a:picLocks noChangeAspect="1" noChangeArrowheads="1"/>
          </p:cNvPicPr>
          <p:nvPr/>
        </p:nvPicPr>
        <p:blipFill>
          <a:blip r:embed="rId3" cstate="print"/>
          <a:srcRect/>
          <a:stretch>
            <a:fillRect/>
          </a:stretch>
        </p:blipFill>
        <p:spPr bwMode="auto">
          <a:xfrm>
            <a:off x="359024" y="1340768"/>
            <a:ext cx="8605464" cy="5168670"/>
          </a:xfrm>
          <a:prstGeom prst="rect">
            <a:avLst/>
          </a:prstGeom>
          <a:noFill/>
          <a:ln w="9525">
            <a:noFill/>
            <a:miter lim="800000"/>
            <a:headEnd/>
            <a:tailEnd/>
          </a:ln>
        </p:spPr>
      </p:pic>
      <p:sp>
        <p:nvSpPr>
          <p:cNvPr id="8" name="正方形/長方形 7"/>
          <p:cNvSpPr/>
          <p:nvPr/>
        </p:nvSpPr>
        <p:spPr>
          <a:xfrm>
            <a:off x="287524" y="476672"/>
            <a:ext cx="8748464" cy="307777"/>
          </a:xfrm>
          <a:prstGeom prst="rect">
            <a:avLst/>
          </a:prstGeom>
        </p:spPr>
        <p:txBody>
          <a:bodyPr wrap="square">
            <a:spAutoFit/>
          </a:bodyPr>
          <a:lstStyle/>
          <a:p>
            <a:pPr algn="ctr"/>
            <a:r>
              <a:rPr lang="en-US" altLang="ja-JP" sz="1400" dirty="0" smtClean="0">
                <a:hlinkClick r:id="rId4"/>
              </a:rPr>
              <a:t>http://www.usvao.org/science-tools-services/vao-tools-services-data-discovery-tool/</a:t>
            </a:r>
            <a:endParaRPr lang="en-US" altLang="ja-JP" sz="1400" dirty="0" smtClean="0"/>
          </a:p>
        </p:txBody>
      </p:sp>
      <p:sp>
        <p:nvSpPr>
          <p:cNvPr id="3" name="円/楕円 2"/>
          <p:cNvSpPr/>
          <p:nvPr/>
        </p:nvSpPr>
        <p:spPr>
          <a:xfrm>
            <a:off x="3419872" y="1744241"/>
            <a:ext cx="864096" cy="36004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40271" y="826378"/>
            <a:ext cx="9000492" cy="461665"/>
          </a:xfrm>
          <a:prstGeom prst="rect">
            <a:avLst/>
          </a:prstGeom>
          <a:noFill/>
        </p:spPr>
        <p:txBody>
          <a:bodyPr wrap="square" rtlCol="0">
            <a:spAutoFit/>
          </a:bodyPr>
          <a:lstStyle/>
          <a:p>
            <a:pPr algn="ctr"/>
            <a:r>
              <a:rPr lang="ja-JP" altLang="en-US" sz="2400" dirty="0" smtClean="0"/>
              <a:t>全</a:t>
            </a:r>
            <a:r>
              <a:rPr lang="en-US" altLang="ja-JP" sz="2400" dirty="0" smtClean="0"/>
              <a:t>VO</a:t>
            </a:r>
            <a:r>
              <a:rPr lang="ja-JP" altLang="en-US" sz="2400" dirty="0" smtClean="0"/>
              <a:t>サービスに対し、指定された領域のデータ検索を並列実行</a:t>
            </a:r>
            <a:endParaRPr kumimoji="1" lang="ja-JP" alt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88640"/>
            <a:ext cx="7467600" cy="864096"/>
          </a:xfrm>
        </p:spPr>
        <p:txBody>
          <a:bodyPr>
            <a:normAutofit/>
          </a:bodyPr>
          <a:lstStyle/>
          <a:p>
            <a:r>
              <a:rPr lang="ja-JP" altLang="en-US" dirty="0" smtClean="0">
                <a:solidFill>
                  <a:schemeClr val="accent2">
                    <a:lumMod val="60000"/>
                    <a:lumOff val="40000"/>
                  </a:schemeClr>
                </a:solidFill>
                <a:latin typeface="メイリオ" pitchFamily="50" charset="-128"/>
                <a:ea typeface="メイリオ" pitchFamily="50" charset="-128"/>
                <a:cs typeface="メイリオ" pitchFamily="50" charset="-128"/>
              </a:rPr>
              <a:t>内容</a:t>
            </a:r>
            <a:endParaRPr kumimoji="1" lang="ja-JP" altLang="en-US" dirty="0">
              <a:solidFill>
                <a:schemeClr val="accent2">
                  <a:lumMod val="60000"/>
                  <a:lumOff val="40000"/>
                </a:schemeClr>
              </a:solidFill>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539552" y="1412776"/>
            <a:ext cx="8424936" cy="4608512"/>
          </a:xfrm>
        </p:spPr>
        <p:txBody>
          <a:bodyPr>
            <a:normAutofit/>
          </a:bodyPr>
          <a:lstStyle/>
          <a:p>
            <a:pPr>
              <a:spcBef>
                <a:spcPts val="1200"/>
              </a:spcBef>
            </a:pPr>
            <a:r>
              <a:rPr lang="ja-JP" altLang="en-US" sz="3200" dirty="0" smtClean="0">
                <a:solidFill>
                  <a:srgbClr val="FFC000"/>
                </a:solidFill>
                <a:latin typeface="メイリオ" pitchFamily="50" charset="-128"/>
                <a:ea typeface="メイリオ" pitchFamily="50" charset="-128"/>
                <a:cs typeface="メイリオ" pitchFamily="50" charset="-128"/>
              </a:rPr>
              <a:t>天文データベースの現状</a:t>
            </a:r>
            <a:endParaRPr kumimoji="1" lang="en-US" altLang="ja-JP" sz="3200" dirty="0" smtClean="0">
              <a:solidFill>
                <a:srgbClr val="FFC000"/>
              </a:solidFill>
              <a:latin typeface="メイリオ" pitchFamily="50" charset="-128"/>
              <a:ea typeface="メイリオ" pitchFamily="50" charset="-128"/>
              <a:cs typeface="メイリオ" pitchFamily="50" charset="-128"/>
            </a:endParaRPr>
          </a:p>
          <a:p>
            <a:pPr lvl="1">
              <a:spcBef>
                <a:spcPts val="1200"/>
              </a:spcBef>
            </a:pPr>
            <a:r>
              <a:rPr lang="ja-JP" altLang="en-US" dirty="0" smtClean="0">
                <a:latin typeface="メイリオ" pitchFamily="50" charset="-128"/>
                <a:ea typeface="メイリオ" pitchFamily="50" charset="-128"/>
                <a:cs typeface="メイリオ" pitchFamily="50" charset="-128"/>
              </a:rPr>
              <a:t>直面しつつある問題点とその解決策</a:t>
            </a:r>
            <a:endParaRPr lang="en-US" altLang="ja-JP" dirty="0" smtClean="0">
              <a:latin typeface="メイリオ" pitchFamily="50" charset="-128"/>
              <a:ea typeface="メイリオ" pitchFamily="50" charset="-128"/>
              <a:cs typeface="メイリオ" pitchFamily="50" charset="-128"/>
            </a:endParaRPr>
          </a:p>
          <a:p>
            <a:pPr>
              <a:spcBef>
                <a:spcPts val="2400"/>
              </a:spcBef>
            </a:pPr>
            <a:r>
              <a:rPr lang="ja-JP" altLang="en-US" sz="3200" dirty="0" smtClean="0">
                <a:solidFill>
                  <a:srgbClr val="FFC000"/>
                </a:solidFill>
                <a:latin typeface="メイリオ" pitchFamily="50" charset="-128"/>
                <a:ea typeface="メイリオ" pitchFamily="50" charset="-128"/>
                <a:cs typeface="メイリオ" pitchFamily="50" charset="-128"/>
              </a:rPr>
              <a:t>バーチャル天文台 </a:t>
            </a:r>
            <a:r>
              <a:rPr lang="en-US" altLang="ja-JP" sz="3200" dirty="0" smtClean="0">
                <a:solidFill>
                  <a:srgbClr val="FFC000"/>
                </a:solidFill>
                <a:latin typeface="メイリオ" pitchFamily="50" charset="-128"/>
                <a:ea typeface="メイリオ" pitchFamily="50" charset="-128"/>
                <a:cs typeface="メイリオ" pitchFamily="50" charset="-128"/>
              </a:rPr>
              <a:t>(VO)</a:t>
            </a:r>
          </a:p>
          <a:p>
            <a:pPr lvl="1">
              <a:spcBef>
                <a:spcPts val="1200"/>
              </a:spcBef>
            </a:pPr>
            <a:r>
              <a:rPr lang="ja-JP" altLang="en-US" dirty="0" smtClean="0">
                <a:latin typeface="メイリオ" pitchFamily="50" charset="-128"/>
                <a:ea typeface="メイリオ" pitchFamily="50" charset="-128"/>
                <a:cs typeface="メイリオ" pitchFamily="50" charset="-128"/>
              </a:rPr>
              <a:t>天文データ共有の仕組み</a:t>
            </a:r>
            <a:endParaRPr lang="en-US" altLang="ja-JP" dirty="0" smtClean="0">
              <a:latin typeface="メイリオ" pitchFamily="50" charset="-128"/>
              <a:ea typeface="メイリオ" pitchFamily="50" charset="-128"/>
              <a:cs typeface="メイリオ" pitchFamily="50" charset="-128"/>
            </a:endParaRPr>
          </a:p>
          <a:p>
            <a:pPr lvl="1">
              <a:spcBef>
                <a:spcPts val="1200"/>
              </a:spcBef>
            </a:pPr>
            <a:r>
              <a:rPr lang="en-US" altLang="ja-JP" dirty="0" smtClean="0">
                <a:latin typeface="メイリオ" pitchFamily="50" charset="-128"/>
                <a:ea typeface="メイリオ" pitchFamily="50" charset="-128"/>
                <a:cs typeface="メイリオ" pitchFamily="50" charset="-128"/>
              </a:rPr>
              <a:t>VO </a:t>
            </a:r>
            <a:r>
              <a:rPr lang="ja-JP" altLang="en-US" dirty="0" smtClean="0">
                <a:latin typeface="メイリオ" pitchFamily="50" charset="-128"/>
                <a:ea typeface="メイリオ" pitchFamily="50" charset="-128"/>
                <a:cs typeface="メイリオ" pitchFamily="50" charset="-128"/>
              </a:rPr>
              <a:t>サービス・デスクトップアプリの紹介</a:t>
            </a:r>
            <a:endParaRPr lang="en-US" altLang="ja-JP" dirty="0" smtClean="0">
              <a:latin typeface="メイリオ" pitchFamily="50" charset="-128"/>
              <a:ea typeface="メイリオ" pitchFamily="50" charset="-128"/>
              <a:cs typeface="メイリオ" pitchFamily="50" charset="-128"/>
            </a:endParaRPr>
          </a:p>
          <a:p>
            <a:pPr>
              <a:spcBef>
                <a:spcPts val="2400"/>
              </a:spcBef>
            </a:pPr>
            <a:r>
              <a:rPr lang="en-US" altLang="ja-JP" sz="3200" dirty="0" smtClean="0">
                <a:solidFill>
                  <a:srgbClr val="FFC000"/>
                </a:solidFill>
                <a:latin typeface="メイリオ" pitchFamily="50" charset="-128"/>
                <a:ea typeface="メイリオ" pitchFamily="50" charset="-128"/>
                <a:cs typeface="メイリオ" pitchFamily="50" charset="-128"/>
              </a:rPr>
              <a:t>VO </a:t>
            </a:r>
            <a:r>
              <a:rPr lang="ja-JP" altLang="en-US" sz="3200" dirty="0" smtClean="0">
                <a:solidFill>
                  <a:srgbClr val="FFC000"/>
                </a:solidFill>
                <a:latin typeface="メイリオ" pitchFamily="50" charset="-128"/>
                <a:ea typeface="メイリオ" pitchFamily="50" charset="-128"/>
                <a:cs typeface="メイリオ" pitchFamily="50" charset="-128"/>
              </a:rPr>
              <a:t>を利用した研究成果の紹介</a:t>
            </a:r>
            <a:endParaRPr lang="en-US" altLang="ja-JP" sz="3200" dirty="0" smtClean="0">
              <a:solidFill>
                <a:srgbClr val="FFC000"/>
              </a:solidFill>
              <a:latin typeface="メイリオ" pitchFamily="50" charset="-128"/>
              <a:ea typeface="メイリオ" pitchFamily="50" charset="-128"/>
              <a:cs typeface="メイリオ" pitchFamily="50" charset="-128"/>
            </a:endParaRPr>
          </a:p>
        </p:txBody>
      </p:sp>
      <p:sp>
        <p:nvSpPr>
          <p:cNvPr id="7" name="日付プレースホルダ 6"/>
          <p:cNvSpPr>
            <a:spLocks noGrp="1"/>
          </p:cNvSpPr>
          <p:nvPr>
            <p:ph type="dt" sz="half" idx="10"/>
          </p:nvPr>
        </p:nvSpPr>
        <p:spPr/>
        <p:txBody>
          <a:bodyPr/>
          <a:lstStyle/>
          <a:p>
            <a:r>
              <a:rPr kumimoji="1" lang="en-US" altLang="ja-JP" smtClean="0"/>
              <a:t>2014/1/26</a:t>
            </a:r>
            <a:endParaRPr kumimoji="1" lang="ja-JP" altLang="en-US" dirty="0"/>
          </a:p>
        </p:txBody>
      </p:sp>
      <p:sp>
        <p:nvSpPr>
          <p:cNvPr id="8" name="スライド番号プレースホルダ 7"/>
          <p:cNvSpPr>
            <a:spLocks noGrp="1"/>
          </p:cNvSpPr>
          <p:nvPr>
            <p:ph type="sldNum" sz="quarter" idx="12"/>
          </p:nvPr>
        </p:nvSpPr>
        <p:spPr/>
        <p:txBody>
          <a:bodyPr/>
          <a:lstStyle/>
          <a:p>
            <a:fld id="{69D0420D-7E6B-4B7A-A1BC-5F5E3100B77F}" type="slidenum">
              <a:rPr kumimoji="1" lang="ja-JP" altLang="en-US" smtClean="0"/>
              <a:pPr/>
              <a:t>2</a:t>
            </a:fld>
            <a:endParaRPr kumimoji="1" lang="ja-JP" altLang="en-US"/>
          </a:p>
        </p:txBody>
      </p:sp>
      <p:sp>
        <p:nvSpPr>
          <p:cNvPr id="9" name="フッター プレースホルダ 8"/>
          <p:cNvSpPr>
            <a:spLocks noGrp="1"/>
          </p:cNvSpPr>
          <p:nvPr>
            <p:ph type="ftr" sz="quarter" idx="11"/>
          </p:nvPr>
        </p:nvSpPr>
        <p:spPr/>
        <p:txBody>
          <a:bodyPr/>
          <a:lstStyle/>
          <a:p>
            <a:r>
              <a:rPr kumimoji="1" lang="en-US" altLang="zh-TW" smtClean="0"/>
              <a:t>VO</a:t>
            </a:r>
            <a:r>
              <a:rPr kumimoji="1" lang="zh-TW" altLang="en-US" smtClean="0"/>
              <a:t>講習会２０１４睦月</a:t>
            </a:r>
            <a:endParaRPr kumimoji="1" lang="ja-JP"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116632"/>
            <a:ext cx="7467600" cy="792088"/>
          </a:xfrm>
        </p:spPr>
        <p:txBody>
          <a:bodyPr>
            <a:normAutofit fontScale="90000"/>
          </a:bodyPr>
          <a:lstStyle/>
          <a:p>
            <a:r>
              <a:rPr kumimoji="1" lang="en-US" altLang="ja-JP" b="1" dirty="0" err="1" smtClean="0">
                <a:solidFill>
                  <a:srgbClr val="FFC000"/>
                </a:solidFill>
              </a:rPr>
              <a:t>Aladin</a:t>
            </a:r>
            <a:endParaRPr kumimoji="1" lang="ja-JP" altLang="en-US" b="1" dirty="0">
              <a:solidFill>
                <a:srgbClr val="FFC000"/>
              </a:solidFill>
            </a:endParaRPr>
          </a:p>
        </p:txBody>
      </p:sp>
      <p:pic>
        <p:nvPicPr>
          <p:cNvPr id="6" name="Picture 4"/>
          <p:cNvPicPr>
            <a:picLocks noGrp="1" noChangeAspect="1" noChangeArrowheads="1"/>
          </p:cNvPicPr>
          <p:nvPr>
            <p:ph idx="1"/>
          </p:nvPr>
        </p:nvPicPr>
        <p:blipFill>
          <a:blip r:embed="rId3" cstate="print"/>
          <a:srcRect/>
          <a:stretch>
            <a:fillRect/>
          </a:stretch>
        </p:blipFill>
        <p:spPr bwMode="auto">
          <a:xfrm>
            <a:off x="173435" y="2276872"/>
            <a:ext cx="4361996" cy="4464496"/>
          </a:xfrm>
          <a:prstGeom prst="rect">
            <a:avLst/>
          </a:prstGeom>
          <a:noFill/>
          <a:ln w="9525">
            <a:noFill/>
            <a:miter lim="800000"/>
            <a:headEnd/>
            <a:tailEnd/>
          </a:ln>
        </p:spPr>
      </p:pic>
      <p:sp>
        <p:nvSpPr>
          <p:cNvPr id="7" name="テキスト ボックス 6"/>
          <p:cNvSpPr txBox="1"/>
          <p:nvPr/>
        </p:nvSpPr>
        <p:spPr>
          <a:xfrm>
            <a:off x="170359" y="1116092"/>
            <a:ext cx="8640960" cy="1354217"/>
          </a:xfrm>
          <a:prstGeom prst="rect">
            <a:avLst/>
          </a:prstGeom>
          <a:noFill/>
        </p:spPr>
        <p:txBody>
          <a:bodyPr wrap="square" rtlCol="0">
            <a:spAutoFit/>
          </a:bodyPr>
          <a:lstStyle/>
          <a:p>
            <a:pPr marL="342900" indent="-342900">
              <a:spcBef>
                <a:spcPts val="1200"/>
              </a:spcBef>
              <a:buClr>
                <a:srgbClr val="FFC000"/>
              </a:buClr>
              <a:buFont typeface="Wingdings" pitchFamily="2" charset="2"/>
              <a:buChar char="Ø"/>
            </a:pPr>
            <a:r>
              <a:rPr lang="ja-JP" altLang="en-US" sz="2400" dirty="0" smtClean="0"/>
              <a:t>フランス ストラスブルグ天文データセンター </a:t>
            </a:r>
            <a:r>
              <a:rPr lang="en-US" altLang="ja-JP" sz="2400" dirty="0" smtClean="0"/>
              <a:t>(CDS)</a:t>
            </a:r>
          </a:p>
          <a:p>
            <a:pPr marL="342900" indent="-342900">
              <a:spcBef>
                <a:spcPts val="1200"/>
              </a:spcBef>
              <a:buClr>
                <a:srgbClr val="FFC000"/>
              </a:buClr>
              <a:buFont typeface="Wingdings" pitchFamily="2" charset="2"/>
              <a:buChar char="Ø"/>
            </a:pPr>
            <a:r>
              <a:rPr lang="ja-JP" altLang="en-US" sz="2400" dirty="0" smtClean="0"/>
              <a:t>画像</a:t>
            </a:r>
            <a:r>
              <a:rPr lang="ja-JP" altLang="en-US" sz="2400" dirty="0"/>
              <a:t>データ、カタログデータを取得し表示</a:t>
            </a:r>
            <a:r>
              <a:rPr lang="ja-JP" altLang="en-US" sz="2400" dirty="0" smtClean="0"/>
              <a:t>。</a:t>
            </a:r>
            <a:endParaRPr lang="en-US" altLang="ja-JP" sz="2400" dirty="0" smtClean="0"/>
          </a:p>
          <a:p>
            <a:endParaRPr kumimoji="1" lang="ja-JP" altLang="en-US" sz="2400" dirty="0"/>
          </a:p>
        </p:txBody>
      </p:sp>
      <p:pic>
        <p:nvPicPr>
          <p:cNvPr id="8" name="図 7" descr="aladin_large.gif"/>
          <p:cNvPicPr>
            <a:picLocks noChangeAspect="1"/>
          </p:cNvPicPr>
          <p:nvPr/>
        </p:nvPicPr>
        <p:blipFill>
          <a:blip r:embed="rId4" cstate="print"/>
          <a:stretch>
            <a:fillRect/>
          </a:stretch>
        </p:blipFill>
        <p:spPr>
          <a:xfrm>
            <a:off x="2627784" y="0"/>
            <a:ext cx="1857375" cy="1085850"/>
          </a:xfrm>
          <a:prstGeom prst="rect">
            <a:avLst/>
          </a:prstGeom>
        </p:spPr>
      </p:pic>
      <p:sp>
        <p:nvSpPr>
          <p:cNvPr id="9" name="正方形/長方形 8"/>
          <p:cNvSpPr/>
          <p:nvPr/>
        </p:nvSpPr>
        <p:spPr>
          <a:xfrm>
            <a:off x="4644008" y="332656"/>
            <a:ext cx="4248472" cy="369332"/>
          </a:xfrm>
          <a:prstGeom prst="rect">
            <a:avLst/>
          </a:prstGeom>
        </p:spPr>
        <p:txBody>
          <a:bodyPr wrap="square">
            <a:spAutoFit/>
          </a:bodyPr>
          <a:lstStyle/>
          <a:p>
            <a:r>
              <a:rPr lang="en-US" altLang="ja-JP" dirty="0" smtClean="0">
                <a:hlinkClick r:id="rId5"/>
              </a:rPr>
              <a:t>http://aladin.u-strasbg.fr/aladin.gml</a:t>
            </a:r>
            <a:endParaRPr lang="ja-JP" altLang="en-US" dirty="0"/>
          </a:p>
        </p:txBody>
      </p:sp>
      <p:sp>
        <p:nvSpPr>
          <p:cNvPr id="3" name="フローチャート : 磁気ディスク 2"/>
          <p:cNvSpPr/>
          <p:nvPr/>
        </p:nvSpPr>
        <p:spPr>
          <a:xfrm>
            <a:off x="6660232" y="4221088"/>
            <a:ext cx="1224136" cy="86409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ローチャート : 磁気ディスク 9"/>
          <p:cNvSpPr/>
          <p:nvPr/>
        </p:nvSpPr>
        <p:spPr>
          <a:xfrm>
            <a:off x="6660232" y="5758333"/>
            <a:ext cx="1224136" cy="86409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ローチャート : 複数書類 3"/>
          <p:cNvSpPr/>
          <p:nvPr/>
        </p:nvSpPr>
        <p:spPr>
          <a:xfrm>
            <a:off x="6692577" y="2470309"/>
            <a:ext cx="1080120" cy="1224136"/>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矢印コネクタ 11"/>
          <p:cNvCxnSpPr/>
          <p:nvPr/>
        </p:nvCxnSpPr>
        <p:spPr>
          <a:xfrm flipH="1">
            <a:off x="4572000" y="3082377"/>
            <a:ext cx="2016224" cy="0"/>
          </a:xfrm>
          <a:prstGeom prst="straightConnector1">
            <a:avLst/>
          </a:prstGeom>
          <a:ln w="25400">
            <a:solidFill>
              <a:schemeClr val="accent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H="1">
            <a:off x="4572000" y="4653136"/>
            <a:ext cx="2016224" cy="0"/>
          </a:xfrm>
          <a:prstGeom prst="straightConnector1">
            <a:avLst/>
          </a:prstGeom>
          <a:ln w="25400">
            <a:solidFill>
              <a:schemeClr val="accent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H="1">
            <a:off x="4572000" y="6190381"/>
            <a:ext cx="2016224" cy="0"/>
          </a:xfrm>
          <a:prstGeom prst="straightConnector1">
            <a:avLst/>
          </a:prstGeom>
          <a:ln w="25400">
            <a:solidFill>
              <a:schemeClr val="accent1"/>
            </a:solidFill>
            <a:tailEnd type="stealth" w="lg" len="lg"/>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4563219" y="2564904"/>
            <a:ext cx="2025005" cy="369332"/>
          </a:xfrm>
          <a:prstGeom prst="rect">
            <a:avLst/>
          </a:prstGeom>
          <a:noFill/>
        </p:spPr>
        <p:txBody>
          <a:bodyPr wrap="square" rtlCol="0">
            <a:spAutoFit/>
          </a:bodyPr>
          <a:lstStyle/>
          <a:p>
            <a:r>
              <a:rPr lang="ja-JP" altLang="en-US" dirty="0" smtClean="0"/>
              <a:t>ローカルファイル</a:t>
            </a:r>
            <a:endParaRPr kumimoji="1" lang="ja-JP" altLang="en-US" dirty="0"/>
          </a:p>
        </p:txBody>
      </p:sp>
      <p:sp>
        <p:nvSpPr>
          <p:cNvPr id="16" name="テキスト ボックス 15"/>
          <p:cNvSpPr txBox="1"/>
          <p:nvPr/>
        </p:nvSpPr>
        <p:spPr>
          <a:xfrm>
            <a:off x="4575026" y="3897922"/>
            <a:ext cx="3525366" cy="369332"/>
          </a:xfrm>
          <a:prstGeom prst="rect">
            <a:avLst/>
          </a:prstGeom>
          <a:noFill/>
        </p:spPr>
        <p:txBody>
          <a:bodyPr wrap="square" rtlCol="0">
            <a:spAutoFit/>
          </a:bodyPr>
          <a:lstStyle/>
          <a:p>
            <a:r>
              <a:rPr kumimoji="1" lang="en-US" altLang="ja-JP" dirty="0" err="1" smtClean="0"/>
              <a:t>Aladin</a:t>
            </a:r>
            <a:r>
              <a:rPr kumimoji="1" lang="en-US" altLang="ja-JP" dirty="0" smtClean="0"/>
              <a:t> </a:t>
            </a:r>
            <a:r>
              <a:rPr kumimoji="1" lang="ja-JP" altLang="en-US" dirty="0" smtClean="0"/>
              <a:t>画像</a:t>
            </a:r>
            <a:r>
              <a:rPr lang="ja-JP" altLang="en-US" dirty="0"/>
              <a:t>・</a:t>
            </a:r>
            <a:r>
              <a:rPr kumimoji="1" lang="ja-JP" altLang="en-US" dirty="0" smtClean="0"/>
              <a:t>カタログサーバー</a:t>
            </a:r>
            <a:endParaRPr kumimoji="1" lang="ja-JP" altLang="en-US" dirty="0"/>
          </a:p>
        </p:txBody>
      </p:sp>
      <p:sp>
        <p:nvSpPr>
          <p:cNvPr id="17" name="テキスト ボックス 16"/>
          <p:cNvSpPr txBox="1"/>
          <p:nvPr/>
        </p:nvSpPr>
        <p:spPr>
          <a:xfrm>
            <a:off x="4575026" y="5445224"/>
            <a:ext cx="3525366" cy="369332"/>
          </a:xfrm>
          <a:prstGeom prst="rect">
            <a:avLst/>
          </a:prstGeom>
          <a:noFill/>
        </p:spPr>
        <p:txBody>
          <a:bodyPr wrap="square" rtlCol="0">
            <a:spAutoFit/>
          </a:bodyPr>
          <a:lstStyle/>
          <a:p>
            <a:r>
              <a:rPr kumimoji="1" lang="en-US" altLang="ja-JP" dirty="0" smtClean="0"/>
              <a:t>VO </a:t>
            </a:r>
            <a:r>
              <a:rPr kumimoji="1" lang="ja-JP" altLang="en-US" dirty="0" smtClean="0"/>
              <a:t>サービス</a:t>
            </a:r>
            <a:endParaRPr kumimoji="1" lang="ja-JP" altLang="en-US" dirty="0"/>
          </a:p>
        </p:txBody>
      </p:sp>
      <p:sp>
        <p:nvSpPr>
          <p:cNvPr id="5" name="日付プレースホルダー 4"/>
          <p:cNvSpPr>
            <a:spLocks noGrp="1"/>
          </p:cNvSpPr>
          <p:nvPr>
            <p:ph type="dt" sz="half" idx="10"/>
          </p:nvPr>
        </p:nvSpPr>
        <p:spPr/>
        <p:txBody>
          <a:bodyPr/>
          <a:lstStyle/>
          <a:p>
            <a:r>
              <a:rPr kumimoji="1" lang="en-US" altLang="ja-JP" smtClean="0"/>
              <a:t>2014/1/26</a:t>
            </a:r>
            <a:endParaRPr kumimoji="1" lang="ja-JP" altLang="en-US" dirty="0"/>
          </a:p>
        </p:txBody>
      </p:sp>
      <p:sp>
        <p:nvSpPr>
          <p:cNvPr id="11" name="フッター プレースホルダー 10"/>
          <p:cNvSpPr>
            <a:spLocks noGrp="1"/>
          </p:cNvSpPr>
          <p:nvPr>
            <p:ph type="ftr" sz="quarter" idx="11"/>
          </p:nvPr>
        </p:nvSpPr>
        <p:spPr/>
        <p:txBody>
          <a:bodyPr/>
          <a:lstStyle/>
          <a:p>
            <a:r>
              <a:rPr kumimoji="1" lang="en-US" altLang="zh-TW" smtClean="0"/>
              <a:t>VO</a:t>
            </a:r>
            <a:r>
              <a:rPr kumimoji="1" lang="zh-TW" altLang="en-US" smtClean="0"/>
              <a:t>講習会２０１４睦月</a:t>
            </a:r>
            <a:endParaRPr kumimoji="1" lang="ja-JP" altLang="en-US"/>
          </a:p>
        </p:txBody>
      </p:sp>
      <p:sp>
        <p:nvSpPr>
          <p:cNvPr id="18" name="スライド番号プレースホルダー 17"/>
          <p:cNvSpPr>
            <a:spLocks noGrp="1"/>
          </p:cNvSpPr>
          <p:nvPr>
            <p:ph type="sldNum" sz="quarter" idx="12"/>
          </p:nvPr>
        </p:nvSpPr>
        <p:spPr/>
        <p:txBody>
          <a:bodyPr/>
          <a:lstStyle/>
          <a:p>
            <a:fld id="{69D0420D-7E6B-4B7A-A1BC-5F5E3100B77F}" type="slidenum">
              <a:rPr kumimoji="1" lang="ja-JP" altLang="en-US" smtClean="0"/>
              <a:pPr/>
              <a:t>20</a:t>
            </a:fld>
            <a:endParaRPr kumimoji="1" lang="ja-JP"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4760" y="72008"/>
            <a:ext cx="7467600" cy="836712"/>
          </a:xfrm>
        </p:spPr>
        <p:txBody>
          <a:bodyPr/>
          <a:lstStyle/>
          <a:p>
            <a:r>
              <a:rPr kumimoji="1" lang="en-US" altLang="ja-JP" b="1" dirty="0" err="1" smtClean="0">
                <a:solidFill>
                  <a:srgbClr val="FFC000"/>
                </a:solidFill>
              </a:rPr>
              <a:t>Topcat</a:t>
            </a:r>
            <a:endParaRPr kumimoji="1" lang="ja-JP" altLang="en-US" b="1" dirty="0">
              <a:solidFill>
                <a:srgbClr val="FFC000"/>
              </a:solidFill>
            </a:endParaRPr>
          </a:p>
        </p:txBody>
      </p:sp>
      <p:pic>
        <p:nvPicPr>
          <p:cNvPr id="5" name="コンテンツ プレースホルダ 4" descr="tc3.gif"/>
          <p:cNvPicPr>
            <a:picLocks noGrp="1" noChangeAspect="1"/>
          </p:cNvPicPr>
          <p:nvPr>
            <p:ph idx="1"/>
          </p:nvPr>
        </p:nvPicPr>
        <p:blipFill>
          <a:blip r:embed="rId3" cstate="print"/>
          <a:stretch>
            <a:fillRect/>
          </a:stretch>
        </p:blipFill>
        <p:spPr>
          <a:xfrm>
            <a:off x="2411760" y="138404"/>
            <a:ext cx="952457" cy="692696"/>
          </a:xfrm>
        </p:spPr>
      </p:pic>
      <p:pic>
        <p:nvPicPr>
          <p:cNvPr id="7" name="図 6" descr="multishot.gif"/>
          <p:cNvPicPr>
            <a:picLocks noChangeAspect="1"/>
          </p:cNvPicPr>
          <p:nvPr/>
        </p:nvPicPr>
        <p:blipFill>
          <a:blip r:embed="rId4" cstate="print"/>
          <a:stretch>
            <a:fillRect/>
          </a:stretch>
        </p:blipFill>
        <p:spPr>
          <a:xfrm>
            <a:off x="4139952" y="630494"/>
            <a:ext cx="5004048" cy="6227505"/>
          </a:xfrm>
          <a:prstGeom prst="rect">
            <a:avLst/>
          </a:prstGeom>
        </p:spPr>
      </p:pic>
      <p:sp>
        <p:nvSpPr>
          <p:cNvPr id="8" name="テキスト ボックス 7"/>
          <p:cNvSpPr txBox="1"/>
          <p:nvPr/>
        </p:nvSpPr>
        <p:spPr>
          <a:xfrm>
            <a:off x="0" y="1020423"/>
            <a:ext cx="3995936" cy="4616648"/>
          </a:xfrm>
          <a:prstGeom prst="rect">
            <a:avLst/>
          </a:prstGeom>
          <a:noFill/>
        </p:spPr>
        <p:txBody>
          <a:bodyPr wrap="square" rtlCol="0">
            <a:spAutoFit/>
          </a:bodyPr>
          <a:lstStyle/>
          <a:p>
            <a:pPr marL="342900" indent="-342900">
              <a:spcBef>
                <a:spcPts val="1200"/>
              </a:spcBef>
              <a:buClr>
                <a:srgbClr val="FFC000"/>
              </a:buClr>
              <a:buFont typeface="Wingdings" pitchFamily="2" charset="2"/>
              <a:buChar char="Ø"/>
            </a:pPr>
            <a:r>
              <a:rPr lang="ja-JP" altLang="en-US" sz="2400" dirty="0" smtClean="0"/>
              <a:t>イギリス </a:t>
            </a:r>
            <a:r>
              <a:rPr lang="en-US" altLang="ja-JP" sz="2400" dirty="0" err="1" smtClean="0"/>
              <a:t>Starlink</a:t>
            </a:r>
            <a:r>
              <a:rPr lang="en-US" altLang="ja-JP" sz="2400" dirty="0" smtClean="0"/>
              <a:t> </a:t>
            </a:r>
            <a:r>
              <a:rPr lang="ja-JP" altLang="en-US" sz="2400" dirty="0" smtClean="0"/>
              <a:t>プロジェクト </a:t>
            </a:r>
            <a:r>
              <a:rPr lang="en-US" altLang="ja-JP" sz="2400" dirty="0" smtClean="0"/>
              <a:t>(</a:t>
            </a:r>
            <a:r>
              <a:rPr lang="ja-JP" altLang="en-US" sz="2400" dirty="0" smtClean="0"/>
              <a:t>現在は </a:t>
            </a:r>
            <a:r>
              <a:rPr lang="en-US" altLang="ja-JP" sz="2400" dirty="0" smtClean="0"/>
              <a:t>Joint Astronomy Center </a:t>
            </a:r>
            <a:r>
              <a:rPr lang="ja-JP" altLang="en-US" sz="2400" dirty="0" smtClean="0"/>
              <a:t>が開発を支援</a:t>
            </a:r>
            <a:r>
              <a:rPr lang="en-US" altLang="ja-JP" sz="2400" dirty="0" smtClean="0"/>
              <a:t>)</a:t>
            </a:r>
          </a:p>
          <a:p>
            <a:pPr marL="342900" indent="-342900">
              <a:spcBef>
                <a:spcPts val="1200"/>
              </a:spcBef>
              <a:buClr>
                <a:srgbClr val="FFC000"/>
              </a:buClr>
              <a:buFont typeface="Wingdings" pitchFamily="2" charset="2"/>
              <a:buChar char="Ø"/>
            </a:pPr>
            <a:r>
              <a:rPr lang="ja-JP" altLang="en-US" sz="2400" dirty="0" smtClean="0"/>
              <a:t>様々な種類のプロット</a:t>
            </a:r>
            <a:endParaRPr lang="en-US" altLang="ja-JP" sz="2400" dirty="0" smtClean="0"/>
          </a:p>
          <a:p>
            <a:pPr marL="342900" indent="-342900">
              <a:spcBef>
                <a:spcPts val="1200"/>
              </a:spcBef>
              <a:buClr>
                <a:srgbClr val="FFC000"/>
              </a:buClr>
              <a:buFont typeface="Wingdings" pitchFamily="2" charset="2"/>
              <a:buChar char="Ø"/>
            </a:pPr>
            <a:r>
              <a:rPr lang="ja-JP" altLang="en-US" sz="2400" dirty="0" smtClean="0"/>
              <a:t>データはローカルファイルからロードする他、</a:t>
            </a:r>
            <a:r>
              <a:rPr lang="en-US" altLang="ja-JP" sz="2400" dirty="0" smtClean="0"/>
              <a:t>VO</a:t>
            </a:r>
            <a:r>
              <a:rPr lang="ja-JP" altLang="en-US" sz="2400" dirty="0" smtClean="0"/>
              <a:t>サービスからも取得可能。</a:t>
            </a:r>
            <a:endParaRPr lang="en-US" altLang="ja-JP" sz="2400" dirty="0" smtClean="0"/>
          </a:p>
          <a:p>
            <a:pPr marL="342900" indent="-342900">
              <a:spcBef>
                <a:spcPts val="1200"/>
              </a:spcBef>
              <a:buClr>
                <a:srgbClr val="FFC000"/>
              </a:buClr>
              <a:buFont typeface="Wingdings" pitchFamily="2" charset="2"/>
              <a:buChar char="Ø"/>
            </a:pPr>
            <a:r>
              <a:rPr lang="ja-JP" altLang="en-US" sz="2400" dirty="0" smtClean="0"/>
              <a:t>複数カタログのクロスマッチ機能など。</a:t>
            </a:r>
            <a:endParaRPr lang="en-US" altLang="ja-JP" sz="2400" dirty="0" smtClean="0"/>
          </a:p>
        </p:txBody>
      </p:sp>
      <p:sp>
        <p:nvSpPr>
          <p:cNvPr id="6" name="正方形/長方形 5"/>
          <p:cNvSpPr/>
          <p:nvPr/>
        </p:nvSpPr>
        <p:spPr>
          <a:xfrm>
            <a:off x="3491880" y="188640"/>
            <a:ext cx="3416384" cy="369332"/>
          </a:xfrm>
          <a:prstGeom prst="rect">
            <a:avLst/>
          </a:prstGeom>
        </p:spPr>
        <p:txBody>
          <a:bodyPr wrap="none">
            <a:spAutoFit/>
          </a:bodyPr>
          <a:lstStyle/>
          <a:p>
            <a:r>
              <a:rPr lang="en-US" altLang="ja-JP" dirty="0" smtClean="0">
                <a:hlinkClick r:id="rId5"/>
              </a:rPr>
              <a:t>http://www.starlink.ac.uk/topcat/</a:t>
            </a:r>
            <a:endParaRPr lang="ja-JP" altLang="en-US" dirty="0"/>
          </a:p>
        </p:txBody>
      </p:sp>
      <p:sp>
        <p:nvSpPr>
          <p:cNvPr id="3" name="日付プレースホルダー 2"/>
          <p:cNvSpPr>
            <a:spLocks noGrp="1"/>
          </p:cNvSpPr>
          <p:nvPr>
            <p:ph type="dt" sz="half" idx="10"/>
          </p:nvPr>
        </p:nvSpPr>
        <p:spPr/>
        <p:txBody>
          <a:bodyPr/>
          <a:lstStyle/>
          <a:p>
            <a:r>
              <a:rPr kumimoji="1" lang="en-US" altLang="ja-JP" smtClean="0"/>
              <a:t>2014/1/26</a:t>
            </a:r>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zh-TW" smtClean="0"/>
              <a:t>VO</a:t>
            </a:r>
            <a:r>
              <a:rPr kumimoji="1" lang="zh-TW" altLang="en-US" smtClean="0"/>
              <a:t>講習会２０１４睦月</a:t>
            </a:r>
            <a:endParaRPr kumimoji="1" lang="ja-JP" altLang="en-US"/>
          </a:p>
        </p:txBody>
      </p:sp>
      <p:sp>
        <p:nvSpPr>
          <p:cNvPr id="9" name="スライド番号プレースホルダー 8"/>
          <p:cNvSpPr>
            <a:spLocks noGrp="1"/>
          </p:cNvSpPr>
          <p:nvPr>
            <p:ph type="sldNum" sz="quarter" idx="12"/>
          </p:nvPr>
        </p:nvSpPr>
        <p:spPr/>
        <p:txBody>
          <a:bodyPr/>
          <a:lstStyle/>
          <a:p>
            <a:fld id="{69D0420D-7E6B-4B7A-A1BC-5F5E3100B77F}" type="slidenum">
              <a:rPr kumimoji="1" lang="ja-JP" altLang="en-US" smtClean="0"/>
              <a:pPr/>
              <a:t>21</a:t>
            </a:fld>
            <a:endParaRPr kumimoji="1" lang="ja-JP"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4424" y="-25102"/>
            <a:ext cx="8426048" cy="767474"/>
          </a:xfrm>
        </p:spPr>
        <p:txBody>
          <a:bodyPr>
            <a:normAutofit fontScale="90000"/>
          </a:bodyPr>
          <a:lstStyle/>
          <a:p>
            <a:r>
              <a:rPr kumimoji="1" lang="en-US" altLang="ja-JP" dirty="0" smtClean="0">
                <a:solidFill>
                  <a:srgbClr val="FFC000"/>
                </a:solidFill>
              </a:rPr>
              <a:t>SAMP </a:t>
            </a:r>
            <a:r>
              <a:rPr kumimoji="1" lang="ja-JP" altLang="en-US" dirty="0" smtClean="0">
                <a:solidFill>
                  <a:srgbClr val="FFC000"/>
                </a:solidFill>
              </a:rPr>
              <a:t>による</a:t>
            </a:r>
            <a:r>
              <a:rPr lang="ja-JP" altLang="en-US" dirty="0" smtClean="0">
                <a:solidFill>
                  <a:srgbClr val="FFC000"/>
                </a:solidFill>
              </a:rPr>
              <a:t>アプリケーション間</a:t>
            </a:r>
            <a:r>
              <a:rPr kumimoji="1" lang="ja-JP" altLang="en-US" dirty="0" smtClean="0">
                <a:solidFill>
                  <a:srgbClr val="FFC000"/>
                </a:solidFill>
              </a:rPr>
              <a:t>連携</a:t>
            </a:r>
            <a:endParaRPr kumimoji="1" lang="ja-JP" altLang="en-US" dirty="0">
              <a:solidFill>
                <a:srgbClr val="FFC000"/>
              </a:solidFill>
            </a:endParaRPr>
          </a:p>
        </p:txBody>
      </p:sp>
      <p:pic>
        <p:nvPicPr>
          <p:cNvPr id="8" name="コンテンツ プレースホルダー 7"/>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6113558" y="6033692"/>
            <a:ext cx="763649" cy="774716"/>
          </a:xfrm>
        </p:spPr>
      </p:pic>
      <p:sp>
        <p:nvSpPr>
          <p:cNvPr id="4" name="日付プレースホルダー 3"/>
          <p:cNvSpPr>
            <a:spLocks noGrp="1"/>
          </p:cNvSpPr>
          <p:nvPr>
            <p:ph type="dt" sz="half" idx="10"/>
          </p:nvPr>
        </p:nvSpPr>
        <p:spPr/>
        <p:txBody>
          <a:bodyPr/>
          <a:lstStyle/>
          <a:p>
            <a:r>
              <a:rPr kumimoji="1" lang="en-US" altLang="ja-JP" smtClean="0"/>
              <a:t>2014/1/26</a:t>
            </a:r>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zh-TW" smtClean="0"/>
              <a:t>VO</a:t>
            </a:r>
            <a:r>
              <a:rPr kumimoji="1" lang="zh-TW" altLang="en-US" smtClean="0"/>
              <a:t>講習会２０１４睦月</a:t>
            </a:r>
            <a:endParaRPr kumimoji="1" lang="ja-JP" altLang="en-US"/>
          </a:p>
        </p:txBody>
      </p:sp>
      <p:sp>
        <p:nvSpPr>
          <p:cNvPr id="6" name="スライド番号プレースホルダー 5"/>
          <p:cNvSpPr>
            <a:spLocks noGrp="1"/>
          </p:cNvSpPr>
          <p:nvPr>
            <p:ph type="sldNum" sz="quarter" idx="12"/>
          </p:nvPr>
        </p:nvSpPr>
        <p:spPr/>
        <p:txBody>
          <a:bodyPr/>
          <a:lstStyle/>
          <a:p>
            <a:fld id="{69D0420D-7E6B-4B7A-A1BC-5F5E3100B77F}" type="slidenum">
              <a:rPr kumimoji="1" lang="ja-JP" altLang="en-US" smtClean="0"/>
              <a:pPr/>
              <a:t>22</a:t>
            </a:fld>
            <a:endParaRPr kumimoji="1" lang="ja-JP" altLang="en-US"/>
          </a:p>
        </p:txBody>
      </p:sp>
      <p:sp>
        <p:nvSpPr>
          <p:cNvPr id="7" name="円/楕円 6"/>
          <p:cNvSpPr>
            <a:spLocks/>
          </p:cNvSpPr>
          <p:nvPr/>
        </p:nvSpPr>
        <p:spPr>
          <a:xfrm>
            <a:off x="6662164" y="4720352"/>
            <a:ext cx="900000" cy="900000"/>
          </a:xfrm>
          <a:prstGeom prst="ellipse">
            <a:avLst/>
          </a:prstGeom>
          <a:solidFill>
            <a:schemeClr val="bg2">
              <a:lumMod val="25000"/>
              <a:lumOff val="7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2">
                    <a:lumMod val="10000"/>
                  </a:schemeClr>
                </a:solidFill>
              </a:rPr>
              <a:t>Hub</a:t>
            </a:r>
            <a:endParaRPr kumimoji="1" lang="ja-JP" altLang="en-US" dirty="0">
              <a:solidFill>
                <a:schemeClr val="tx2">
                  <a:lumMod val="10000"/>
                </a:schemeClr>
              </a:solidFill>
            </a:endParaRPr>
          </a:p>
        </p:txBody>
      </p:sp>
      <p:pic>
        <p:nvPicPr>
          <p:cNvPr id="2050" name="Picture 2" descr="Launch Aladin"/>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08004" y="5351645"/>
            <a:ext cx="1368152" cy="799843"/>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www.star.bris.ac.uk/%7Embt/topcat/tc3.gi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141005" y="4434701"/>
            <a:ext cx="1011520" cy="735651"/>
          </a:xfrm>
          <a:prstGeom prst="rect">
            <a:avLst/>
          </a:prstGeom>
          <a:noFill/>
          <a:extLst>
            <a:ext uri="{909E8E84-426E-40DD-AFC4-6F175D3DCCD1}">
              <a14:hiddenFill xmlns:a14="http://schemas.microsoft.com/office/drawing/2010/main" xmlns="">
                <a:solidFill>
                  <a:srgbClr val="FFFFFF"/>
                </a:solidFill>
              </a14:hiddenFill>
            </a:ext>
          </a:extLst>
        </p:spPr>
      </p:pic>
      <p:pic>
        <p:nvPicPr>
          <p:cNvPr id="2055"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724128" y="3999390"/>
            <a:ext cx="2199365" cy="3657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7" name="Picture 9" descr="http://hea-www.harvard.edu/RD/ds9/site/Download_files/sun.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586498" y="5790559"/>
            <a:ext cx="842127" cy="825286"/>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0" name="直線コネクタ 9"/>
          <p:cNvCxnSpPr/>
          <p:nvPr/>
        </p:nvCxnSpPr>
        <p:spPr>
          <a:xfrm>
            <a:off x="6885521" y="4365104"/>
            <a:ext cx="127552" cy="355248"/>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a:endCxn id="7" idx="2"/>
          </p:cNvCxnSpPr>
          <p:nvPr/>
        </p:nvCxnSpPr>
        <p:spPr>
          <a:xfrm flipV="1">
            <a:off x="5976156" y="5170352"/>
            <a:ext cx="686008" cy="274872"/>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H="1">
            <a:off x="6662164" y="5536338"/>
            <a:ext cx="214499" cy="508442"/>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7394023" y="5516772"/>
            <a:ext cx="336282" cy="412942"/>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V="1">
            <a:off x="7539913" y="4951183"/>
            <a:ext cx="601092" cy="78624"/>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pic>
        <p:nvPicPr>
          <p:cNvPr id="2059" name="Picture 11"/>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60090" y="767474"/>
            <a:ext cx="5059982" cy="420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2" name="テキスト ボックス 21"/>
          <p:cNvSpPr txBox="1"/>
          <p:nvPr/>
        </p:nvSpPr>
        <p:spPr>
          <a:xfrm>
            <a:off x="160090" y="4994519"/>
            <a:ext cx="5131990" cy="230832"/>
          </a:xfrm>
          <a:prstGeom prst="rect">
            <a:avLst/>
          </a:prstGeom>
          <a:noFill/>
        </p:spPr>
        <p:txBody>
          <a:bodyPr wrap="square" rtlCol="0">
            <a:spAutoFit/>
          </a:bodyPr>
          <a:lstStyle/>
          <a:p>
            <a:r>
              <a:rPr lang="en-US" altLang="ja-JP" sz="900" dirty="0"/>
              <a:t>http://www.eso.org/sci/php/meetings/adass2011/Slides/PDF/All/ADASS_XXI_O26_Taylor.pdf</a:t>
            </a:r>
            <a:endParaRPr kumimoji="1" lang="ja-JP" altLang="en-US" sz="900" dirty="0"/>
          </a:p>
        </p:txBody>
      </p:sp>
      <p:sp>
        <p:nvSpPr>
          <p:cNvPr id="29" name="テキスト ボックス 28"/>
          <p:cNvSpPr txBox="1"/>
          <p:nvPr/>
        </p:nvSpPr>
        <p:spPr>
          <a:xfrm>
            <a:off x="5292080" y="836712"/>
            <a:ext cx="3744416" cy="2831544"/>
          </a:xfrm>
          <a:prstGeom prst="rect">
            <a:avLst/>
          </a:prstGeom>
          <a:noFill/>
        </p:spPr>
        <p:txBody>
          <a:bodyPr wrap="square" rtlCol="0">
            <a:spAutoFit/>
          </a:bodyPr>
          <a:lstStyle/>
          <a:p>
            <a:pPr marL="360000" indent="-360000">
              <a:spcBef>
                <a:spcPts val="600"/>
              </a:spcBef>
              <a:buFont typeface="Wingdings" pitchFamily="2" charset="2"/>
              <a:buChar char="Ø"/>
            </a:pPr>
            <a:r>
              <a:rPr lang="en-US" altLang="ja-JP" sz="2400" dirty="0"/>
              <a:t>Simple Application Messaging </a:t>
            </a:r>
            <a:r>
              <a:rPr lang="en-US" altLang="ja-JP" sz="2400" dirty="0" smtClean="0"/>
              <a:t>Protocol</a:t>
            </a:r>
          </a:p>
          <a:p>
            <a:pPr marL="360000" indent="-360000">
              <a:spcBef>
                <a:spcPts val="600"/>
              </a:spcBef>
              <a:buFont typeface="Wingdings" pitchFamily="2" charset="2"/>
              <a:buChar char="Ø"/>
            </a:pPr>
            <a:r>
              <a:rPr lang="ja-JP" altLang="en-US" sz="2400" dirty="0" smtClean="0"/>
              <a:t>アプリケーション間の通信規約</a:t>
            </a:r>
            <a:endParaRPr lang="en-US" altLang="ja-JP" sz="2400" dirty="0" smtClean="0"/>
          </a:p>
          <a:p>
            <a:pPr marL="360000" indent="-360000">
              <a:spcBef>
                <a:spcPts val="600"/>
              </a:spcBef>
              <a:buFont typeface="Wingdings" pitchFamily="2" charset="2"/>
              <a:buChar char="Ø"/>
            </a:pPr>
            <a:r>
              <a:rPr lang="ja-JP" altLang="en-US" sz="2400" dirty="0" smtClean="0"/>
              <a:t>ハブを介してデータのやり取りやアクションの実行</a:t>
            </a:r>
            <a:endParaRPr lang="en-US" altLang="ja-JP" sz="2400" dirty="0" smtClean="0"/>
          </a:p>
        </p:txBody>
      </p:sp>
    </p:spTree>
    <p:extLst>
      <p:ext uri="{BB962C8B-B14F-4D97-AF65-F5344CB8AC3E}">
        <p14:creationId xmlns:p14="http://schemas.microsoft.com/office/powerpoint/2010/main" xmlns="" val="2330909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8736" y="33908"/>
            <a:ext cx="7467600" cy="908720"/>
          </a:xfrm>
        </p:spPr>
        <p:txBody>
          <a:bodyPr/>
          <a:lstStyle/>
          <a:p>
            <a:r>
              <a:rPr kumimoji="1" lang="en-US" altLang="ja-JP" dirty="0" smtClean="0">
                <a:solidFill>
                  <a:schemeClr val="accent2">
                    <a:lumMod val="60000"/>
                    <a:lumOff val="40000"/>
                  </a:schemeClr>
                </a:solidFill>
              </a:rPr>
              <a:t>JVO portal </a:t>
            </a:r>
            <a:r>
              <a:rPr kumimoji="1" lang="ja-JP" altLang="en-US" dirty="0" smtClean="0">
                <a:solidFill>
                  <a:schemeClr val="accent2">
                    <a:lumMod val="60000"/>
                    <a:lumOff val="40000"/>
                  </a:schemeClr>
                </a:solidFill>
              </a:rPr>
              <a:t>の開発</a:t>
            </a:r>
            <a:endParaRPr kumimoji="1" lang="ja-JP" altLang="en-US" dirty="0">
              <a:solidFill>
                <a:schemeClr val="accent2">
                  <a:lumMod val="60000"/>
                  <a:lumOff val="40000"/>
                </a:schemeClr>
              </a:solidFill>
            </a:endParaRPr>
          </a:p>
        </p:txBody>
      </p:sp>
      <p:sp>
        <p:nvSpPr>
          <p:cNvPr id="3" name="コンテンツ プレースホルダ 2"/>
          <p:cNvSpPr>
            <a:spLocks noGrp="1"/>
          </p:cNvSpPr>
          <p:nvPr>
            <p:ph idx="1"/>
          </p:nvPr>
        </p:nvSpPr>
        <p:spPr>
          <a:xfrm>
            <a:off x="35496" y="908720"/>
            <a:ext cx="8892480" cy="1944216"/>
          </a:xfrm>
        </p:spPr>
        <p:txBody>
          <a:bodyPr/>
          <a:lstStyle/>
          <a:p>
            <a:pPr>
              <a:buClr>
                <a:schemeClr val="tx1"/>
              </a:buClr>
              <a:buFont typeface="Wingdings 2" pitchFamily="18" charset="2"/>
              <a:buChar char=""/>
            </a:pPr>
            <a:r>
              <a:rPr kumimoji="1" lang="en-US" altLang="ja-JP" dirty="0" smtClean="0"/>
              <a:t>Web </a:t>
            </a:r>
            <a:r>
              <a:rPr kumimoji="1" lang="ja-JP" altLang="en-US" dirty="0" smtClean="0"/>
              <a:t>ベースの天文データ検索・解析システム</a:t>
            </a:r>
            <a:endParaRPr kumimoji="1" lang="en-US" altLang="ja-JP" dirty="0" smtClean="0"/>
          </a:p>
          <a:p>
            <a:pPr>
              <a:spcBef>
                <a:spcPts val="600"/>
              </a:spcBef>
              <a:buClr>
                <a:schemeClr val="tx1"/>
              </a:buClr>
              <a:buFont typeface="Wingdings 2" pitchFamily="18" charset="2"/>
              <a:buChar char=""/>
            </a:pPr>
            <a:r>
              <a:rPr kumimoji="1" lang="ja-JP" altLang="en-US" dirty="0" smtClean="0"/>
              <a:t>開発体制 </a:t>
            </a:r>
            <a:r>
              <a:rPr kumimoji="1" lang="en-US" altLang="ja-JP" dirty="0" smtClean="0"/>
              <a:t>(</a:t>
            </a:r>
            <a:r>
              <a:rPr kumimoji="1" lang="ja-JP" altLang="en-US" dirty="0" smtClean="0"/>
              <a:t>設計・開発の実務者</a:t>
            </a:r>
            <a:r>
              <a:rPr kumimoji="1" lang="en-US" altLang="ja-JP" dirty="0" smtClean="0"/>
              <a:t>)</a:t>
            </a:r>
          </a:p>
          <a:p>
            <a:pPr lvl="2">
              <a:buNone/>
            </a:pPr>
            <a:r>
              <a:rPr kumimoji="1" lang="ja-JP" altLang="en-US" dirty="0" smtClean="0"/>
              <a:t>国立天文台 </a:t>
            </a:r>
            <a:r>
              <a:rPr kumimoji="1" lang="en-US" altLang="ja-JP" dirty="0" smtClean="0"/>
              <a:t>(3</a:t>
            </a:r>
            <a:r>
              <a:rPr kumimoji="1" lang="ja-JP" altLang="en-US" dirty="0" smtClean="0"/>
              <a:t>名</a:t>
            </a:r>
            <a:r>
              <a:rPr kumimoji="1" lang="en-US" altLang="ja-JP" dirty="0" smtClean="0"/>
              <a:t>) </a:t>
            </a:r>
            <a:r>
              <a:rPr kumimoji="1" lang="ja-JP" altLang="en-US" dirty="0" err="1" smtClean="0"/>
              <a:t>、</a:t>
            </a:r>
            <a:r>
              <a:rPr kumimoji="1" lang="en-US" altLang="ja-JP" dirty="0" smtClean="0"/>
              <a:t> </a:t>
            </a:r>
            <a:r>
              <a:rPr kumimoji="1" lang="ja-JP" altLang="en-US" dirty="0" smtClean="0"/>
              <a:t>富士通 </a:t>
            </a:r>
            <a:r>
              <a:rPr kumimoji="1" lang="en-US" altLang="ja-JP" dirty="0" smtClean="0"/>
              <a:t>(</a:t>
            </a:r>
            <a:r>
              <a:rPr kumimoji="1" lang="ja-JP" altLang="en-US" dirty="0" smtClean="0"/>
              <a:t>数名</a:t>
            </a:r>
            <a:r>
              <a:rPr kumimoji="1" lang="en-US" altLang="ja-JP" dirty="0" smtClean="0"/>
              <a:t>)</a:t>
            </a:r>
          </a:p>
        </p:txBody>
      </p:sp>
      <p:sp>
        <p:nvSpPr>
          <p:cNvPr id="4" name="正方形/長方形 3"/>
          <p:cNvSpPr/>
          <p:nvPr/>
        </p:nvSpPr>
        <p:spPr>
          <a:xfrm>
            <a:off x="395536" y="3128188"/>
            <a:ext cx="8280920" cy="2893100"/>
          </a:xfrm>
          <a:prstGeom prst="rect">
            <a:avLst/>
          </a:prstGeom>
          <a:ln>
            <a:solidFill>
              <a:schemeClr val="tx1"/>
            </a:solidFill>
          </a:ln>
        </p:spPr>
        <p:txBody>
          <a:bodyPr wrap="square">
            <a:spAutoFit/>
          </a:bodyPr>
          <a:lstStyle/>
          <a:p>
            <a:pPr marL="432000" indent="-432000">
              <a:spcBef>
                <a:spcPts val="1800"/>
              </a:spcBef>
              <a:buFont typeface="+mj-lt"/>
              <a:buAutoNum type="arabicPeriod"/>
            </a:pPr>
            <a:r>
              <a:rPr lang="ja-JP" altLang="en-US" sz="2800" dirty="0" smtClean="0">
                <a:solidFill>
                  <a:srgbClr val="FFC000"/>
                </a:solidFill>
                <a:latin typeface="HGPｺﾞｼｯｸM" pitchFamily="50" charset="-128"/>
                <a:ea typeface="HGPｺﾞｼｯｸM" pitchFamily="50" charset="-128"/>
              </a:rPr>
              <a:t>汎用的な機能が簡単に利用できるシステム</a:t>
            </a:r>
            <a:endParaRPr lang="en-US" altLang="ja-JP" sz="2800" dirty="0" smtClean="0">
              <a:solidFill>
                <a:srgbClr val="FFC000"/>
              </a:solidFill>
              <a:latin typeface="HGPｺﾞｼｯｸM" pitchFamily="50" charset="-128"/>
              <a:ea typeface="HGPｺﾞｼｯｸM" pitchFamily="50" charset="-128"/>
            </a:endParaRPr>
          </a:p>
          <a:p>
            <a:pPr marL="720000" lvl="1" indent="0">
              <a:spcBef>
                <a:spcPts val="600"/>
              </a:spcBef>
              <a:buNone/>
            </a:pPr>
            <a:r>
              <a:rPr lang="ja-JP" altLang="en-US" sz="2400" dirty="0" smtClean="0">
                <a:latin typeface="HGPｺﾞｼｯｸM" pitchFamily="50" charset="-128"/>
                <a:ea typeface="HGPｺﾞｼｯｸM" pitchFamily="50" charset="-128"/>
              </a:rPr>
              <a:t>よく利用される機能を幅広く網羅 </a:t>
            </a:r>
            <a:r>
              <a:rPr lang="en-US" altLang="ja-JP" sz="2400" dirty="0" smtClean="0">
                <a:latin typeface="HGPｺﾞｼｯｸM" pitchFamily="50" charset="-128"/>
                <a:ea typeface="HGPｺﾞｼｯｸM" pitchFamily="50" charset="-128"/>
              </a:rPr>
              <a:t>(c.f. </a:t>
            </a:r>
            <a:r>
              <a:rPr lang="ja-JP" altLang="en-US" sz="2400" dirty="0" smtClean="0">
                <a:latin typeface="HGPｺﾞｼｯｸM" pitchFamily="50" charset="-128"/>
                <a:ea typeface="HGPｺﾞｼｯｸM" pitchFamily="50" charset="-128"/>
              </a:rPr>
              <a:t>海外では機能特化</a:t>
            </a:r>
            <a:r>
              <a:rPr lang="en-US" altLang="ja-JP" sz="2400" dirty="0" smtClean="0">
                <a:latin typeface="HGPｺﾞｼｯｸM" pitchFamily="50" charset="-128"/>
                <a:ea typeface="HGPｺﾞｼｯｸM" pitchFamily="50" charset="-128"/>
              </a:rPr>
              <a:t>)</a:t>
            </a:r>
          </a:p>
          <a:p>
            <a:pPr marL="720000" lvl="1" indent="0">
              <a:spcBef>
                <a:spcPts val="600"/>
              </a:spcBef>
              <a:buNone/>
            </a:pPr>
            <a:r>
              <a:rPr lang="ja-JP" altLang="en-US" sz="2400" dirty="0" smtClean="0">
                <a:latin typeface="HGPｺﾞｼｯｸM" pitchFamily="50" charset="-128"/>
                <a:ea typeface="HGPｺﾞｼｯｸM" pitchFamily="50" charset="-128"/>
              </a:rPr>
              <a:t>大多数の利用者むけ</a:t>
            </a:r>
            <a:endParaRPr lang="en-US" altLang="ja-JP" sz="2400" dirty="0" smtClean="0">
              <a:latin typeface="HGPｺﾞｼｯｸM" pitchFamily="50" charset="-128"/>
              <a:ea typeface="HGPｺﾞｼｯｸM" pitchFamily="50" charset="-128"/>
            </a:endParaRPr>
          </a:p>
          <a:p>
            <a:pPr marL="432000" indent="-432000">
              <a:spcBef>
                <a:spcPts val="1200"/>
              </a:spcBef>
              <a:buFont typeface="+mj-lt"/>
              <a:buAutoNum type="arabicPeriod"/>
            </a:pPr>
            <a:r>
              <a:rPr lang="ja-JP" altLang="en-US" sz="2800" dirty="0" smtClean="0">
                <a:solidFill>
                  <a:srgbClr val="FFC000"/>
                </a:solidFill>
                <a:latin typeface="HGPｺﾞｼｯｸM" pitchFamily="50" charset="-128"/>
                <a:ea typeface="HGPｺﾞｼｯｸM" pitchFamily="50" charset="-128"/>
              </a:rPr>
              <a:t>バーチャル天文台ならではの研究ができるシステム</a:t>
            </a:r>
            <a:endParaRPr lang="en-US" altLang="ja-JP" sz="2800" dirty="0" smtClean="0">
              <a:solidFill>
                <a:srgbClr val="FFC000"/>
              </a:solidFill>
              <a:latin typeface="HGPｺﾞｼｯｸM" pitchFamily="50" charset="-128"/>
              <a:ea typeface="HGPｺﾞｼｯｸM" pitchFamily="50" charset="-128"/>
            </a:endParaRPr>
          </a:p>
          <a:p>
            <a:pPr marL="720000" lvl="1" indent="0">
              <a:spcBef>
                <a:spcPts val="600"/>
              </a:spcBef>
              <a:buNone/>
            </a:pPr>
            <a:r>
              <a:rPr lang="ja-JP" altLang="en-US" sz="2400" dirty="0" smtClean="0">
                <a:latin typeface="HGPｺﾞｼｯｸM" pitchFamily="50" charset="-128"/>
                <a:ea typeface="HGPｺﾞｼｯｸM" pitchFamily="50" charset="-128"/>
              </a:rPr>
              <a:t>少数のパワーユーザ向けに高度な機能を提供</a:t>
            </a:r>
            <a:endParaRPr lang="en-US" altLang="ja-JP" sz="2400" dirty="0" smtClean="0">
              <a:latin typeface="HGPｺﾞｼｯｸM" pitchFamily="50" charset="-128"/>
              <a:ea typeface="HGPｺﾞｼｯｸM" pitchFamily="50" charset="-128"/>
            </a:endParaRPr>
          </a:p>
          <a:p>
            <a:pPr marL="720000" lvl="1" indent="0">
              <a:spcBef>
                <a:spcPts val="600"/>
              </a:spcBef>
              <a:buNone/>
            </a:pPr>
            <a:r>
              <a:rPr lang="ja-JP" altLang="en-US" sz="2400" dirty="0" smtClean="0">
                <a:latin typeface="HGPｺﾞｼｯｸM" pitchFamily="50" charset="-128"/>
                <a:ea typeface="HGPｺﾞｼｯｸM" pitchFamily="50" charset="-128"/>
              </a:rPr>
              <a:t>最先端の研究を可能にする</a:t>
            </a:r>
            <a:endParaRPr lang="en-US" altLang="ja-JP" sz="2400" dirty="0" smtClean="0">
              <a:latin typeface="HGPｺﾞｼｯｸM" pitchFamily="50" charset="-128"/>
              <a:ea typeface="HGPｺﾞｼｯｸM" pitchFamily="50" charset="-128"/>
            </a:endParaRPr>
          </a:p>
        </p:txBody>
      </p:sp>
      <p:sp>
        <p:nvSpPr>
          <p:cNvPr id="5" name="テキスト ボックス 4"/>
          <p:cNvSpPr txBox="1"/>
          <p:nvPr/>
        </p:nvSpPr>
        <p:spPr>
          <a:xfrm>
            <a:off x="1702261" y="2523549"/>
            <a:ext cx="5109091" cy="584775"/>
          </a:xfrm>
          <a:prstGeom prst="rect">
            <a:avLst/>
          </a:prstGeom>
          <a:noFill/>
        </p:spPr>
        <p:txBody>
          <a:bodyPr wrap="none" rtlCol="0">
            <a:spAutoFit/>
          </a:bodyPr>
          <a:lstStyle/>
          <a:p>
            <a:r>
              <a:rPr lang="ja-JP" altLang="en-US" sz="3200" dirty="0" smtClean="0">
                <a:solidFill>
                  <a:srgbClr val="FFC000"/>
                </a:solidFill>
              </a:rPr>
              <a:t>開発ターゲット　二つの柱</a:t>
            </a:r>
            <a:endParaRPr kumimoji="1" lang="ja-JP" altLang="en-US" sz="3200" dirty="0">
              <a:solidFill>
                <a:srgbClr val="FFC000"/>
              </a:solidFill>
            </a:endParaRPr>
          </a:p>
        </p:txBody>
      </p:sp>
      <p:sp>
        <p:nvSpPr>
          <p:cNvPr id="6" name="テキスト ボックス 5"/>
          <p:cNvSpPr txBox="1"/>
          <p:nvPr/>
        </p:nvSpPr>
        <p:spPr>
          <a:xfrm>
            <a:off x="251520" y="6093296"/>
            <a:ext cx="8784976" cy="461665"/>
          </a:xfrm>
          <a:prstGeom prst="rect">
            <a:avLst/>
          </a:prstGeom>
          <a:noFill/>
        </p:spPr>
        <p:txBody>
          <a:bodyPr wrap="square" rtlCol="0">
            <a:spAutoFit/>
          </a:bodyPr>
          <a:lstStyle/>
          <a:p>
            <a:pPr algn="ctr"/>
            <a:r>
              <a:rPr kumimoji="1" lang="ja-JP" altLang="en-US" sz="2400" dirty="0" smtClean="0"/>
              <a:t>両者の均衡を考えながら、バランスのとれた開発を進める。</a:t>
            </a:r>
            <a:endParaRPr kumimoji="1" lang="ja-JP" altLang="en-US" sz="2400" dirty="0"/>
          </a:p>
        </p:txBody>
      </p:sp>
      <p:sp>
        <p:nvSpPr>
          <p:cNvPr id="10" name="日付プレースホルダ 9"/>
          <p:cNvSpPr>
            <a:spLocks noGrp="1"/>
          </p:cNvSpPr>
          <p:nvPr>
            <p:ph type="dt" sz="half" idx="10"/>
          </p:nvPr>
        </p:nvSpPr>
        <p:spPr/>
        <p:txBody>
          <a:bodyPr/>
          <a:lstStyle/>
          <a:p>
            <a:r>
              <a:rPr kumimoji="1" lang="en-US" altLang="ja-JP" smtClean="0"/>
              <a:t>2014/1/26</a:t>
            </a:r>
            <a:endParaRPr kumimoji="1" lang="ja-JP" altLang="en-US" dirty="0"/>
          </a:p>
        </p:txBody>
      </p:sp>
      <p:sp>
        <p:nvSpPr>
          <p:cNvPr id="11" name="スライド番号プレースホルダ 10"/>
          <p:cNvSpPr>
            <a:spLocks noGrp="1"/>
          </p:cNvSpPr>
          <p:nvPr>
            <p:ph type="sldNum" sz="quarter" idx="12"/>
          </p:nvPr>
        </p:nvSpPr>
        <p:spPr/>
        <p:txBody>
          <a:bodyPr/>
          <a:lstStyle/>
          <a:p>
            <a:fld id="{69D0420D-7E6B-4B7A-A1BC-5F5E3100B77F}" type="slidenum">
              <a:rPr kumimoji="1" lang="ja-JP" altLang="en-US" smtClean="0"/>
              <a:pPr/>
              <a:t>23</a:t>
            </a:fld>
            <a:endParaRPr kumimoji="1" lang="ja-JP" altLang="en-US"/>
          </a:p>
        </p:txBody>
      </p:sp>
      <p:sp>
        <p:nvSpPr>
          <p:cNvPr id="12" name="フッター プレースホルダ 11"/>
          <p:cNvSpPr>
            <a:spLocks noGrp="1"/>
          </p:cNvSpPr>
          <p:nvPr>
            <p:ph type="ftr" sz="quarter" idx="11"/>
          </p:nvPr>
        </p:nvSpPr>
        <p:spPr/>
        <p:txBody>
          <a:bodyPr/>
          <a:lstStyle/>
          <a:p>
            <a:r>
              <a:rPr kumimoji="1" lang="en-US" altLang="zh-TW" smtClean="0"/>
              <a:t>VO</a:t>
            </a:r>
            <a:r>
              <a:rPr kumimoji="1" lang="zh-TW" altLang="en-US" smtClean="0"/>
              <a:t>講習会２０１４睦月</a:t>
            </a:r>
            <a:endParaRPr kumimoji="1" lang="ja-JP" altLang="en-US"/>
          </a:p>
        </p:txBody>
      </p:sp>
      <p:sp>
        <p:nvSpPr>
          <p:cNvPr id="7" name="テキスト ボックス 6"/>
          <p:cNvSpPr txBox="1"/>
          <p:nvPr/>
        </p:nvSpPr>
        <p:spPr>
          <a:xfrm>
            <a:off x="5148064" y="332656"/>
            <a:ext cx="3600400" cy="369332"/>
          </a:xfrm>
          <a:prstGeom prst="rect">
            <a:avLst/>
          </a:prstGeom>
          <a:noFill/>
        </p:spPr>
        <p:txBody>
          <a:bodyPr wrap="square" rtlCol="0">
            <a:spAutoFit/>
          </a:bodyPr>
          <a:lstStyle/>
          <a:p>
            <a:pPr algn="ctr"/>
            <a:r>
              <a:rPr kumimoji="1" lang="en-US" altLang="ja-JP" dirty="0" smtClean="0">
                <a:hlinkClick r:id="rId3"/>
              </a:rPr>
              <a:t>http://jvo.nao.ac.jp/portal</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0" end="0"/>
                                            </p:txEl>
                                          </p:spTgt>
                                        </p:tgtEl>
                                        <p:attrNameLst>
                                          <p:attrName>style.opacity</p:attrName>
                                        </p:attrNameLst>
                                      </p:cBhvr>
                                      <p:to>
                                        <p:strVal val="0.5"/>
                                      </p:to>
                                    </p:set>
                                    <p:animEffect filter="image" prLst="opacity: 0.5">
                                      <p:cBhvr rctx="IE">
                                        <p:cTn id="7" dur="indefinite"/>
                                        <p:tgtEl>
                                          <p:spTgt spid="3">
                                            <p:txEl>
                                              <p:pRg st="0" end="0"/>
                                            </p:txEl>
                                          </p:spTgt>
                                        </p:tgtEl>
                                      </p:cBhvr>
                                    </p:animEffect>
                                  </p:childTnLst>
                                </p:cTn>
                              </p:par>
                              <p:par>
                                <p:cTn id="8" presetID="9" presetClass="emph" presetSubtype="0" nodeType="withEffect">
                                  <p:stCondLst>
                                    <p:cond delay="0"/>
                                  </p:stCondLst>
                                  <p:childTnLst>
                                    <p:set>
                                      <p:cBhvr rctx="PPT">
                                        <p:cTn id="9" dur="indefinite"/>
                                        <p:tgtEl>
                                          <p:spTgt spid="3">
                                            <p:txEl>
                                              <p:pRg st="1" end="1"/>
                                            </p:txEl>
                                          </p:spTgt>
                                        </p:tgtEl>
                                        <p:attrNameLst>
                                          <p:attrName>style.opacity</p:attrName>
                                        </p:attrNameLst>
                                      </p:cBhvr>
                                      <p:to>
                                        <p:strVal val="0.5"/>
                                      </p:to>
                                    </p:set>
                                    <p:animEffect filter="image" prLst="opacity: 0.5">
                                      <p:cBhvr rctx="IE">
                                        <p:cTn id="10" dur="indefinite"/>
                                        <p:tgtEl>
                                          <p:spTgt spid="3">
                                            <p:txEl>
                                              <p:pRg st="1" end="1"/>
                                            </p:txEl>
                                          </p:spTgt>
                                        </p:tgtEl>
                                      </p:cBhvr>
                                    </p:animEffect>
                                  </p:childTnLst>
                                </p:cTn>
                              </p:par>
                              <p:par>
                                <p:cTn id="11" presetID="9" presetClass="emph" presetSubtype="0" nodeType="withEffect">
                                  <p:stCondLst>
                                    <p:cond delay="0"/>
                                  </p:stCondLst>
                                  <p:childTnLst>
                                    <p:set>
                                      <p:cBhvr rctx="PPT">
                                        <p:cTn id="12" dur="indefinite"/>
                                        <p:tgtEl>
                                          <p:spTgt spid="3">
                                            <p:txEl>
                                              <p:pRg st="2" end="2"/>
                                            </p:txEl>
                                          </p:spTgt>
                                        </p:tgtEl>
                                        <p:attrNameLst>
                                          <p:attrName>style.opacity</p:attrName>
                                        </p:attrNameLst>
                                      </p:cBhvr>
                                      <p:to>
                                        <p:strVal val="0.5"/>
                                      </p:to>
                                    </p:set>
                                    <p:animEffect filter="image" prLst="opacity: 0.5">
                                      <p:cBhvr rctx="IE">
                                        <p:cTn id="13" dur="indefinite"/>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35696" y="820132"/>
            <a:ext cx="6296354" cy="57772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タイトル 1"/>
          <p:cNvSpPr>
            <a:spLocks noGrp="1"/>
          </p:cNvSpPr>
          <p:nvPr>
            <p:ph type="title"/>
          </p:nvPr>
        </p:nvSpPr>
        <p:spPr>
          <a:xfrm>
            <a:off x="128736" y="-99392"/>
            <a:ext cx="7467600" cy="850106"/>
          </a:xfrm>
        </p:spPr>
        <p:txBody>
          <a:bodyPr/>
          <a:lstStyle/>
          <a:p>
            <a:r>
              <a:rPr kumimoji="1" lang="en-US" altLang="ja-JP" dirty="0" smtClean="0">
                <a:solidFill>
                  <a:schemeClr val="accent2">
                    <a:lumMod val="60000"/>
                    <a:lumOff val="40000"/>
                  </a:schemeClr>
                </a:solidFill>
              </a:rPr>
              <a:t>JVO </a:t>
            </a:r>
            <a:r>
              <a:rPr kumimoji="1" lang="ja-JP" altLang="en-US" dirty="0" smtClean="0">
                <a:solidFill>
                  <a:schemeClr val="accent2">
                    <a:lumMod val="60000"/>
                    <a:lumOff val="40000"/>
                  </a:schemeClr>
                </a:solidFill>
              </a:rPr>
              <a:t>ポータル</a:t>
            </a:r>
            <a:r>
              <a:rPr lang="ja-JP" altLang="en-US" dirty="0" smtClean="0">
                <a:solidFill>
                  <a:schemeClr val="accent2">
                    <a:lumMod val="60000"/>
                    <a:lumOff val="40000"/>
                  </a:schemeClr>
                </a:solidFill>
              </a:rPr>
              <a:t> </a:t>
            </a:r>
            <a:r>
              <a:rPr lang="en-US" altLang="ja-JP" dirty="0" smtClean="0">
                <a:solidFill>
                  <a:schemeClr val="accent2">
                    <a:lumMod val="60000"/>
                    <a:lumOff val="40000"/>
                  </a:schemeClr>
                </a:solidFill>
              </a:rPr>
              <a:t>(GUI) </a:t>
            </a:r>
            <a:r>
              <a:rPr kumimoji="1" lang="ja-JP" altLang="en-US" dirty="0" smtClean="0">
                <a:solidFill>
                  <a:schemeClr val="accent2">
                    <a:lumMod val="60000"/>
                    <a:lumOff val="40000"/>
                  </a:schemeClr>
                </a:solidFill>
              </a:rPr>
              <a:t>の機能</a:t>
            </a:r>
            <a:endParaRPr kumimoji="1" lang="ja-JP" altLang="en-US" dirty="0">
              <a:solidFill>
                <a:schemeClr val="accent2">
                  <a:lumMod val="60000"/>
                  <a:lumOff val="40000"/>
                </a:schemeClr>
              </a:solidFill>
            </a:endParaRPr>
          </a:p>
        </p:txBody>
      </p:sp>
      <p:grpSp>
        <p:nvGrpSpPr>
          <p:cNvPr id="3" name="グループ化 2"/>
          <p:cNvGrpSpPr/>
          <p:nvPr/>
        </p:nvGrpSpPr>
        <p:grpSpPr>
          <a:xfrm>
            <a:off x="107504" y="980728"/>
            <a:ext cx="4479757" cy="3924151"/>
            <a:chOff x="107504" y="980728"/>
            <a:chExt cx="4479757" cy="3924151"/>
          </a:xfrm>
        </p:grpSpPr>
        <p:sp>
          <p:nvSpPr>
            <p:cNvPr id="5" name="テキスト ボックス 4"/>
            <p:cNvSpPr txBox="1"/>
            <p:nvPr/>
          </p:nvSpPr>
          <p:spPr>
            <a:xfrm>
              <a:off x="107504" y="980728"/>
              <a:ext cx="4032448" cy="3924151"/>
            </a:xfrm>
            <a:prstGeom prst="rect">
              <a:avLst/>
            </a:prstGeom>
            <a:solidFill>
              <a:schemeClr val="tx1">
                <a:alpha val="87000"/>
              </a:schemeClr>
            </a:solidFill>
            <a:ln>
              <a:solidFill>
                <a:schemeClr val="accent1"/>
              </a:solidFill>
            </a:ln>
          </p:spPr>
          <p:txBody>
            <a:bodyPr wrap="square" rtlCol="0">
              <a:spAutoFit/>
            </a:bodyPr>
            <a:lstStyle/>
            <a:p>
              <a:r>
                <a:rPr kumimoji="1" lang="ja-JP" altLang="en-US" sz="2000" b="1" dirty="0" smtClean="0">
                  <a:solidFill>
                    <a:srgbClr val="FF0000"/>
                  </a:solidFill>
                  <a:latin typeface="メイリオ" pitchFamily="50" charset="-128"/>
                  <a:ea typeface="メイリオ" pitchFamily="50" charset="-128"/>
                  <a:cs typeface="メイリオ" pitchFamily="50" charset="-128"/>
                </a:rPr>
                <a:t>データ検索</a:t>
              </a:r>
              <a:endParaRPr kumimoji="1" lang="en-US" altLang="ja-JP" sz="2000" b="1" dirty="0" smtClean="0">
                <a:solidFill>
                  <a:srgbClr val="FF0000"/>
                </a:solidFill>
                <a:latin typeface="メイリオ" pitchFamily="50" charset="-128"/>
                <a:ea typeface="メイリオ" pitchFamily="50" charset="-128"/>
                <a:cs typeface="メイリオ" pitchFamily="50" charset="-128"/>
              </a:endParaRPr>
            </a:p>
            <a:p>
              <a:pPr marL="342900" indent="-252000">
                <a:spcBef>
                  <a:spcPts val="1200"/>
                </a:spcBef>
                <a:buAutoNum type="arabicPeriod"/>
              </a:pPr>
              <a:r>
                <a:rPr lang="ja-JP" altLang="en-US" b="1" dirty="0" smtClean="0">
                  <a:solidFill>
                    <a:schemeClr val="bg1">
                      <a:lumMod val="75000"/>
                      <a:lumOff val="25000"/>
                    </a:schemeClr>
                  </a:solidFill>
                  <a:latin typeface="メイリオ" pitchFamily="50" charset="-128"/>
                  <a:ea typeface="メイリオ" pitchFamily="50" charset="-128"/>
                  <a:cs typeface="メイリオ" pitchFamily="50" charset="-128"/>
                </a:rPr>
                <a:t>高速検索</a:t>
              </a:r>
              <a:endParaRPr lang="en-US" altLang="ja-JP" b="1" dirty="0" smtClean="0">
                <a:solidFill>
                  <a:schemeClr val="bg1">
                    <a:lumMod val="75000"/>
                    <a:lumOff val="25000"/>
                  </a:schemeClr>
                </a:solidFill>
                <a:latin typeface="メイリオ" pitchFamily="50" charset="-128"/>
                <a:ea typeface="メイリオ" pitchFamily="50" charset="-128"/>
                <a:cs typeface="メイリオ" pitchFamily="50" charset="-128"/>
              </a:endParaRPr>
            </a:p>
            <a:p>
              <a:pPr marL="432000" lvl="1">
                <a:spcBef>
                  <a:spcPts val="600"/>
                </a:spcBef>
              </a:pPr>
              <a:r>
                <a:rPr lang="en-US" altLang="ja-JP" sz="1600" dirty="0" smtClean="0">
                  <a:solidFill>
                    <a:schemeClr val="bg1"/>
                  </a:solidFill>
                  <a:latin typeface="メイリオ" pitchFamily="50" charset="-128"/>
                  <a:ea typeface="メイリオ" pitchFamily="50" charset="-128"/>
                  <a:cs typeface="メイリオ" pitchFamily="50" charset="-128"/>
                </a:rPr>
                <a:t>JVO </a:t>
              </a:r>
              <a:r>
                <a:rPr lang="ja-JP" altLang="en-US" sz="1600" dirty="0" smtClean="0">
                  <a:solidFill>
                    <a:schemeClr val="bg1"/>
                  </a:solidFill>
                  <a:latin typeface="メイリオ" pitchFamily="50" charset="-128"/>
                  <a:ea typeface="メイリオ" pitchFamily="50" charset="-128"/>
                  <a:cs typeface="メイリオ" pitchFamily="50" charset="-128"/>
                </a:rPr>
                <a:t>内部のデータベース</a:t>
              </a:r>
              <a:endParaRPr lang="en-US" altLang="ja-JP" sz="1600" dirty="0" smtClean="0">
                <a:solidFill>
                  <a:schemeClr val="bg1"/>
                </a:solidFill>
                <a:latin typeface="メイリオ" pitchFamily="50" charset="-128"/>
                <a:ea typeface="メイリオ" pitchFamily="50" charset="-128"/>
                <a:cs typeface="メイリオ" pitchFamily="50" charset="-128"/>
              </a:endParaRPr>
            </a:p>
            <a:p>
              <a:pPr marL="360000" lvl="1"/>
              <a:r>
                <a:rPr lang="ja-JP" altLang="en-US" sz="1600" dirty="0" smtClean="0">
                  <a:solidFill>
                    <a:schemeClr val="bg1"/>
                  </a:solidFill>
                  <a:latin typeface="メイリオ" pitchFamily="50" charset="-128"/>
                  <a:ea typeface="メイリオ" pitchFamily="50" charset="-128"/>
                  <a:cs typeface="メイリオ" pitchFamily="50" charset="-128"/>
                </a:rPr>
                <a:t>主要なカタログを登録</a:t>
              </a:r>
              <a:endParaRPr kumimoji="1" lang="en-US" altLang="ja-JP" sz="1600" dirty="0" smtClean="0">
                <a:solidFill>
                  <a:schemeClr val="bg1"/>
                </a:solidFill>
                <a:latin typeface="メイリオ" pitchFamily="50" charset="-128"/>
                <a:ea typeface="メイリオ" pitchFamily="50" charset="-128"/>
                <a:cs typeface="メイリオ" pitchFamily="50" charset="-128"/>
              </a:endParaRPr>
            </a:p>
            <a:p>
              <a:pPr marL="342900" indent="-252000">
                <a:spcBef>
                  <a:spcPts val="600"/>
                </a:spcBef>
                <a:buAutoNum type="arabicPeriod"/>
              </a:pPr>
              <a:r>
                <a:rPr lang="ja-JP" altLang="en-US" b="1" dirty="0" smtClean="0">
                  <a:solidFill>
                    <a:schemeClr val="bg1">
                      <a:lumMod val="75000"/>
                      <a:lumOff val="25000"/>
                    </a:schemeClr>
                  </a:solidFill>
                  <a:latin typeface="メイリオ" pitchFamily="50" charset="-128"/>
                  <a:ea typeface="メイリオ" pitchFamily="50" charset="-128"/>
                  <a:cs typeface="メイリオ" pitchFamily="50" charset="-128"/>
                </a:rPr>
                <a:t>サービスを一つ指定して検索</a:t>
              </a:r>
              <a:endParaRPr lang="en-US" altLang="ja-JP" b="1" dirty="0" smtClean="0">
                <a:solidFill>
                  <a:schemeClr val="bg1">
                    <a:lumMod val="75000"/>
                    <a:lumOff val="25000"/>
                  </a:schemeClr>
                </a:solidFill>
                <a:latin typeface="メイリオ" pitchFamily="50" charset="-128"/>
                <a:ea typeface="メイリオ" pitchFamily="50" charset="-128"/>
                <a:cs typeface="メイリオ" pitchFamily="50" charset="-128"/>
              </a:endParaRPr>
            </a:p>
            <a:p>
              <a:pPr marL="432000" lvl="1">
                <a:spcBef>
                  <a:spcPts val="600"/>
                </a:spcBef>
              </a:pPr>
              <a:r>
                <a:rPr lang="ja-JP" altLang="en-US" sz="1600" dirty="0" smtClean="0">
                  <a:solidFill>
                    <a:schemeClr val="bg1"/>
                  </a:solidFill>
                  <a:latin typeface="メイリオ" pitchFamily="50" charset="-128"/>
                  <a:ea typeface="メイリオ" pitchFamily="50" charset="-128"/>
                  <a:cs typeface="メイリオ" pitchFamily="50" charset="-128"/>
                </a:rPr>
                <a:t>サービスを検索し選択</a:t>
              </a:r>
              <a:endParaRPr lang="en-US" altLang="ja-JP" sz="1600" dirty="0" smtClean="0">
                <a:solidFill>
                  <a:schemeClr val="bg1"/>
                </a:solidFill>
                <a:latin typeface="メイリオ" pitchFamily="50" charset="-128"/>
                <a:ea typeface="メイリオ" pitchFamily="50" charset="-128"/>
                <a:cs typeface="メイリオ" pitchFamily="50" charset="-128"/>
              </a:endParaRPr>
            </a:p>
            <a:p>
              <a:pPr marL="432000" lvl="1"/>
              <a:r>
                <a:rPr lang="ja-JP" altLang="en-US" sz="1600" dirty="0" smtClean="0">
                  <a:solidFill>
                    <a:schemeClr val="bg1"/>
                  </a:solidFill>
                  <a:latin typeface="メイリオ" pitchFamily="50" charset="-128"/>
                  <a:ea typeface="メイリオ" pitchFamily="50" charset="-128"/>
                  <a:cs typeface="メイリオ" pitchFamily="50" charset="-128"/>
                </a:rPr>
                <a:t>テーブル選択</a:t>
              </a:r>
              <a:endParaRPr lang="en-US" altLang="ja-JP" sz="1600" dirty="0" smtClean="0">
                <a:solidFill>
                  <a:schemeClr val="bg1"/>
                </a:solidFill>
                <a:latin typeface="メイリオ" pitchFamily="50" charset="-128"/>
                <a:ea typeface="メイリオ" pitchFamily="50" charset="-128"/>
                <a:cs typeface="メイリオ" pitchFamily="50" charset="-128"/>
              </a:endParaRPr>
            </a:p>
            <a:p>
              <a:pPr marL="432000" lvl="1"/>
              <a:r>
                <a:rPr lang="ja-JP" altLang="en-US" sz="1600" dirty="0" smtClean="0">
                  <a:solidFill>
                    <a:schemeClr val="bg1"/>
                  </a:solidFill>
                  <a:latin typeface="メイリオ" pitchFamily="50" charset="-128"/>
                  <a:ea typeface="メイリオ" pitchFamily="50" charset="-128"/>
                  <a:cs typeface="メイリオ" pitchFamily="50" charset="-128"/>
                </a:rPr>
                <a:t>検索条件指定</a:t>
              </a:r>
              <a:endParaRPr lang="en-US" altLang="ja-JP" sz="1600" dirty="0" smtClean="0">
                <a:solidFill>
                  <a:schemeClr val="bg1"/>
                </a:solidFill>
                <a:latin typeface="メイリオ" pitchFamily="50" charset="-128"/>
                <a:ea typeface="メイリオ" pitchFamily="50" charset="-128"/>
                <a:cs typeface="メイリオ" pitchFamily="50" charset="-128"/>
              </a:endParaRPr>
            </a:p>
            <a:p>
              <a:pPr marL="342900" indent="-252000">
                <a:spcBef>
                  <a:spcPts val="600"/>
                </a:spcBef>
                <a:buAutoNum type="arabicPeriod"/>
              </a:pPr>
              <a:r>
                <a:rPr kumimoji="1" lang="ja-JP" altLang="en-US" b="1" dirty="0" smtClean="0">
                  <a:solidFill>
                    <a:schemeClr val="bg1">
                      <a:lumMod val="75000"/>
                      <a:lumOff val="25000"/>
                    </a:schemeClr>
                  </a:solidFill>
                  <a:latin typeface="メイリオ" pitchFamily="50" charset="-128"/>
                  <a:ea typeface="メイリオ" pitchFamily="50" charset="-128"/>
                  <a:cs typeface="メイリオ" pitchFamily="50" charset="-128"/>
                </a:rPr>
                <a:t>複数サービスへの同時検索</a:t>
              </a:r>
              <a:endParaRPr kumimoji="1" lang="en-US" altLang="ja-JP" b="1" dirty="0" smtClean="0">
                <a:solidFill>
                  <a:schemeClr val="bg1">
                    <a:lumMod val="75000"/>
                    <a:lumOff val="25000"/>
                  </a:schemeClr>
                </a:solidFill>
                <a:latin typeface="メイリオ" pitchFamily="50" charset="-128"/>
                <a:ea typeface="メイリオ" pitchFamily="50" charset="-128"/>
                <a:cs typeface="メイリオ" pitchFamily="50" charset="-128"/>
              </a:endParaRPr>
            </a:p>
            <a:p>
              <a:pPr marL="360000" lvl="1">
                <a:spcBef>
                  <a:spcPts val="600"/>
                </a:spcBef>
              </a:pPr>
              <a:r>
                <a:rPr lang="ja-JP" altLang="en-US" sz="1600" dirty="0" smtClean="0">
                  <a:solidFill>
                    <a:schemeClr val="bg1"/>
                  </a:solidFill>
                  <a:latin typeface="メイリオ" pitchFamily="50" charset="-128"/>
                  <a:ea typeface="メイリオ" pitchFamily="50" charset="-128"/>
                  <a:cs typeface="メイリオ" pitchFamily="50" charset="-128"/>
                </a:rPr>
                <a:t>領域指定検索のみサポート</a:t>
              </a:r>
              <a:endParaRPr lang="en-US" altLang="ja-JP" sz="1600" dirty="0" smtClean="0">
                <a:solidFill>
                  <a:schemeClr val="bg1"/>
                </a:solidFill>
                <a:latin typeface="メイリオ" pitchFamily="50" charset="-128"/>
                <a:ea typeface="メイリオ" pitchFamily="50" charset="-128"/>
                <a:cs typeface="メイリオ" pitchFamily="50" charset="-128"/>
              </a:endParaRPr>
            </a:p>
            <a:p>
              <a:pPr marL="342000" indent="-252000">
                <a:spcBef>
                  <a:spcPts val="600"/>
                </a:spcBef>
                <a:buFont typeface="+mj-lt"/>
                <a:buAutoNum type="arabicPeriod"/>
              </a:pPr>
              <a:r>
                <a:rPr kumimoji="1" lang="en-US" altLang="ja-JP" b="1" dirty="0" err="1" smtClean="0">
                  <a:solidFill>
                    <a:schemeClr val="bg1">
                      <a:lumMod val="75000"/>
                      <a:lumOff val="25000"/>
                    </a:schemeClr>
                  </a:solidFill>
                  <a:latin typeface="メイリオ" pitchFamily="50" charset="-128"/>
                  <a:ea typeface="メイリオ" pitchFamily="50" charset="-128"/>
                  <a:cs typeface="メイリオ" pitchFamily="50" charset="-128"/>
                </a:rPr>
                <a:t>JVOSky</a:t>
              </a:r>
              <a:r>
                <a:rPr kumimoji="1" lang="en-US" altLang="ja-JP" b="1" dirty="0" smtClean="0">
                  <a:solidFill>
                    <a:schemeClr val="bg1">
                      <a:lumMod val="75000"/>
                      <a:lumOff val="25000"/>
                    </a:schemeClr>
                  </a:solidFill>
                  <a:latin typeface="メイリオ" pitchFamily="50" charset="-128"/>
                  <a:ea typeface="メイリオ" pitchFamily="50" charset="-128"/>
                  <a:cs typeface="メイリオ" pitchFamily="50" charset="-128"/>
                </a:rPr>
                <a:t> </a:t>
              </a:r>
              <a:r>
                <a:rPr kumimoji="1" lang="ja-JP" altLang="en-US" b="1" dirty="0" smtClean="0">
                  <a:solidFill>
                    <a:schemeClr val="bg1">
                      <a:lumMod val="75000"/>
                      <a:lumOff val="25000"/>
                    </a:schemeClr>
                  </a:solidFill>
                  <a:latin typeface="メイリオ" pitchFamily="50" charset="-128"/>
                  <a:ea typeface="メイリオ" pitchFamily="50" charset="-128"/>
                  <a:cs typeface="メイリオ" pitchFamily="50" charset="-128"/>
                </a:rPr>
                <a:t>サービス</a:t>
              </a:r>
              <a:endParaRPr kumimoji="1" lang="en-US" altLang="ja-JP" b="1" dirty="0" smtClean="0">
                <a:solidFill>
                  <a:schemeClr val="bg1">
                    <a:lumMod val="75000"/>
                    <a:lumOff val="25000"/>
                  </a:schemeClr>
                </a:solidFill>
                <a:latin typeface="メイリオ" pitchFamily="50" charset="-128"/>
                <a:ea typeface="メイリオ" pitchFamily="50" charset="-128"/>
                <a:cs typeface="メイリオ" pitchFamily="50" charset="-128"/>
              </a:endParaRPr>
            </a:p>
            <a:p>
              <a:pPr marL="360000" lvl="1">
                <a:spcBef>
                  <a:spcPts val="600"/>
                </a:spcBef>
              </a:pPr>
              <a:r>
                <a:rPr kumimoji="1" lang="en-US" altLang="ja-JP" sz="1600" dirty="0" smtClean="0">
                  <a:solidFill>
                    <a:schemeClr val="bg1"/>
                  </a:solidFill>
                  <a:latin typeface="メイリオ" pitchFamily="50" charset="-128"/>
                  <a:ea typeface="メイリオ" pitchFamily="50" charset="-128"/>
                  <a:cs typeface="メイリオ" pitchFamily="50" charset="-128"/>
                </a:rPr>
                <a:t>Google Sky IF </a:t>
              </a:r>
              <a:r>
                <a:rPr kumimoji="1" lang="ja-JP" altLang="en-US" sz="1600" dirty="0" smtClean="0">
                  <a:solidFill>
                    <a:schemeClr val="bg1"/>
                  </a:solidFill>
                  <a:latin typeface="メイリオ" pitchFamily="50" charset="-128"/>
                  <a:ea typeface="メイリオ" pitchFamily="50" charset="-128"/>
                  <a:cs typeface="メイリオ" pitchFamily="50" charset="-128"/>
                </a:rPr>
                <a:t>を利用したデータ検索</a:t>
              </a:r>
              <a:endParaRPr kumimoji="1" lang="ja-JP" altLang="en-US" sz="1600" dirty="0">
                <a:solidFill>
                  <a:schemeClr val="bg1"/>
                </a:solidFill>
                <a:latin typeface="メイリオ" pitchFamily="50" charset="-128"/>
                <a:ea typeface="メイリオ" pitchFamily="50" charset="-128"/>
                <a:cs typeface="メイリオ" pitchFamily="50" charset="-128"/>
              </a:endParaRPr>
            </a:p>
          </p:txBody>
        </p:sp>
        <p:sp>
          <p:nvSpPr>
            <p:cNvPr id="15" name="曲折矢印 14"/>
            <p:cNvSpPr/>
            <p:nvPr/>
          </p:nvSpPr>
          <p:spPr>
            <a:xfrm rot="5400000">
              <a:off x="3671132" y="1432751"/>
              <a:ext cx="1184186" cy="648072"/>
            </a:xfrm>
            <a:prstGeom prst="bentArrow">
              <a:avLst>
                <a:gd name="adj1" fmla="val 15024"/>
                <a:gd name="adj2" fmla="val 25000"/>
                <a:gd name="adj3" fmla="val 25000"/>
                <a:gd name="adj4" fmla="val 437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6" name="グループ化 5"/>
          <p:cNvGrpSpPr/>
          <p:nvPr/>
        </p:nvGrpSpPr>
        <p:grpSpPr>
          <a:xfrm>
            <a:off x="4782616" y="4127148"/>
            <a:ext cx="4361383" cy="2515503"/>
            <a:chOff x="4782616" y="4127148"/>
            <a:chExt cx="4361383" cy="2515503"/>
          </a:xfrm>
        </p:grpSpPr>
        <p:sp>
          <p:nvSpPr>
            <p:cNvPr id="8" name="テキスト ボックス 7"/>
            <p:cNvSpPr txBox="1"/>
            <p:nvPr/>
          </p:nvSpPr>
          <p:spPr>
            <a:xfrm>
              <a:off x="5691878" y="4365104"/>
              <a:ext cx="3452121" cy="2277547"/>
            </a:xfrm>
            <a:prstGeom prst="rect">
              <a:avLst/>
            </a:prstGeom>
            <a:solidFill>
              <a:schemeClr val="tx1">
                <a:alpha val="87000"/>
              </a:schemeClr>
            </a:solidFill>
            <a:ln>
              <a:solidFill>
                <a:schemeClr val="accent1"/>
              </a:solidFill>
            </a:ln>
          </p:spPr>
          <p:txBody>
            <a:bodyPr wrap="square" rtlCol="0">
              <a:spAutoFit/>
            </a:bodyPr>
            <a:lstStyle/>
            <a:p>
              <a:r>
                <a:rPr kumimoji="1" lang="ja-JP" altLang="en-US" sz="2000" b="1" dirty="0" smtClean="0">
                  <a:solidFill>
                    <a:srgbClr val="FF0000"/>
                  </a:solidFill>
                  <a:latin typeface="メイリオ" pitchFamily="50" charset="-128"/>
                  <a:ea typeface="メイリオ" pitchFamily="50" charset="-128"/>
                  <a:cs typeface="メイリオ" pitchFamily="50" charset="-128"/>
                </a:rPr>
                <a:t>すばるデータ検索</a:t>
              </a:r>
              <a:r>
                <a:rPr lang="ja-JP" altLang="en-US" sz="2000" b="1" dirty="0" smtClean="0">
                  <a:solidFill>
                    <a:srgbClr val="FF0000"/>
                  </a:solidFill>
                  <a:latin typeface="メイリオ" pitchFamily="50" charset="-128"/>
                  <a:ea typeface="メイリオ" pitchFamily="50" charset="-128"/>
                  <a:cs typeface="メイリオ" pitchFamily="50" charset="-128"/>
                </a:rPr>
                <a:t>・解析</a:t>
              </a:r>
              <a:endParaRPr kumimoji="1" lang="en-US" altLang="ja-JP" sz="2000" b="1" dirty="0" smtClean="0">
                <a:solidFill>
                  <a:srgbClr val="FF0000"/>
                </a:solidFill>
                <a:latin typeface="メイリオ" pitchFamily="50" charset="-128"/>
                <a:ea typeface="メイリオ" pitchFamily="50" charset="-128"/>
                <a:cs typeface="メイリオ" pitchFamily="50" charset="-128"/>
              </a:endParaRPr>
            </a:p>
            <a:p>
              <a:pPr marL="342900" indent="-252000">
                <a:spcBef>
                  <a:spcPts val="1200"/>
                </a:spcBef>
                <a:buAutoNum type="arabicPeriod"/>
              </a:pPr>
              <a:r>
                <a:rPr kumimoji="1" lang="en-US" altLang="ja-JP" b="1" dirty="0" err="1" smtClean="0">
                  <a:solidFill>
                    <a:schemeClr val="bg1">
                      <a:lumMod val="75000"/>
                      <a:lumOff val="25000"/>
                    </a:schemeClr>
                  </a:solidFill>
                  <a:latin typeface="メイリオ" pitchFamily="50" charset="-128"/>
                  <a:ea typeface="メイリオ" pitchFamily="50" charset="-128"/>
                  <a:cs typeface="メイリオ" pitchFamily="50" charset="-128"/>
                </a:rPr>
                <a:t>Suprime</a:t>
              </a:r>
              <a:r>
                <a:rPr kumimoji="1" lang="en-US" altLang="ja-JP" b="1" dirty="0" smtClean="0">
                  <a:solidFill>
                    <a:schemeClr val="bg1">
                      <a:lumMod val="75000"/>
                      <a:lumOff val="25000"/>
                    </a:schemeClr>
                  </a:solidFill>
                  <a:latin typeface="メイリオ" pitchFamily="50" charset="-128"/>
                  <a:ea typeface="メイリオ" pitchFamily="50" charset="-128"/>
                  <a:cs typeface="メイリオ" pitchFamily="50" charset="-128"/>
                </a:rPr>
                <a:t>-Cam, MOIRCS</a:t>
              </a:r>
            </a:p>
            <a:p>
              <a:pPr marL="432000" lvl="1">
                <a:spcBef>
                  <a:spcPts val="600"/>
                </a:spcBef>
              </a:pPr>
              <a:r>
                <a:rPr lang="ja-JP" altLang="en-US" dirty="0" smtClean="0">
                  <a:solidFill>
                    <a:srgbClr val="000000"/>
                  </a:solidFill>
                  <a:latin typeface="メイリオ" pitchFamily="50" charset="-128"/>
                  <a:ea typeface="メイリオ" pitchFamily="50" charset="-128"/>
                  <a:cs typeface="メイリオ" pitchFamily="50" charset="-128"/>
                </a:rPr>
                <a:t>処理済み画像データ</a:t>
              </a:r>
              <a:endParaRPr lang="en-US" altLang="ja-JP" dirty="0" smtClean="0">
                <a:solidFill>
                  <a:srgbClr val="000000"/>
                </a:solidFill>
                <a:latin typeface="メイリオ" pitchFamily="50" charset="-128"/>
                <a:ea typeface="メイリオ" pitchFamily="50" charset="-128"/>
                <a:cs typeface="メイリオ" pitchFamily="50" charset="-128"/>
              </a:endParaRPr>
            </a:p>
            <a:p>
              <a:pPr marL="432000" lvl="1">
                <a:spcBef>
                  <a:spcPts val="600"/>
                </a:spcBef>
              </a:pPr>
              <a:r>
                <a:rPr lang="ja-JP" altLang="en-US" dirty="0" smtClean="0">
                  <a:solidFill>
                    <a:srgbClr val="000000"/>
                  </a:solidFill>
                  <a:latin typeface="メイリオ" pitchFamily="50" charset="-128"/>
                  <a:ea typeface="メイリオ" pitchFamily="50" charset="-128"/>
                  <a:cs typeface="メイリオ" pitchFamily="50" charset="-128"/>
                </a:rPr>
                <a:t>モザイク画像作成</a:t>
              </a:r>
              <a:endParaRPr lang="en-US" altLang="ja-JP" dirty="0" smtClean="0">
                <a:solidFill>
                  <a:srgbClr val="000000"/>
                </a:solidFill>
                <a:latin typeface="メイリオ" pitchFamily="50" charset="-128"/>
                <a:ea typeface="メイリオ" pitchFamily="50" charset="-128"/>
                <a:cs typeface="メイリオ" pitchFamily="50" charset="-128"/>
              </a:endParaRPr>
            </a:p>
            <a:p>
              <a:pPr marL="342900" indent="-252000">
                <a:spcBef>
                  <a:spcPts val="600"/>
                </a:spcBef>
                <a:buAutoNum type="arabicPeriod"/>
              </a:pPr>
              <a:r>
                <a:rPr lang="en-US" altLang="ja-JP" sz="2000" b="1" dirty="0" smtClean="0">
                  <a:solidFill>
                    <a:schemeClr val="bg1">
                      <a:lumMod val="75000"/>
                      <a:lumOff val="25000"/>
                    </a:schemeClr>
                  </a:solidFill>
                  <a:latin typeface="メイリオ" pitchFamily="50" charset="-128"/>
                  <a:ea typeface="メイリオ" pitchFamily="50" charset="-128"/>
                  <a:cs typeface="メイリオ" pitchFamily="50" charset="-128"/>
                </a:rPr>
                <a:t>HDS</a:t>
              </a:r>
            </a:p>
            <a:p>
              <a:pPr marL="432000" lvl="1">
                <a:spcBef>
                  <a:spcPts val="600"/>
                </a:spcBef>
              </a:pPr>
              <a:r>
                <a:rPr lang="ja-JP" altLang="en-US" dirty="0" smtClean="0">
                  <a:solidFill>
                    <a:schemeClr val="bg1"/>
                  </a:solidFill>
                  <a:latin typeface="メイリオ" pitchFamily="50" charset="-128"/>
                  <a:ea typeface="メイリオ" pitchFamily="50" charset="-128"/>
                  <a:cs typeface="メイリオ" pitchFamily="50" charset="-128"/>
                </a:rPr>
                <a:t>処理済みスペクトルデータ</a:t>
              </a:r>
              <a:endParaRPr lang="en-US" altLang="ja-JP" dirty="0" smtClean="0">
                <a:solidFill>
                  <a:schemeClr val="bg1"/>
                </a:solidFill>
                <a:latin typeface="メイリオ" pitchFamily="50" charset="-128"/>
                <a:ea typeface="メイリオ" pitchFamily="50" charset="-128"/>
                <a:cs typeface="メイリオ" pitchFamily="50" charset="-128"/>
              </a:endParaRPr>
            </a:p>
          </p:txBody>
        </p:sp>
        <p:sp>
          <p:nvSpPr>
            <p:cNvPr id="17" name="下矢印 16"/>
            <p:cNvSpPr/>
            <p:nvPr/>
          </p:nvSpPr>
          <p:spPr>
            <a:xfrm rot="6993683">
              <a:off x="5106652" y="3803112"/>
              <a:ext cx="288032" cy="936104"/>
            </a:xfrm>
            <a:prstGeom prst="downArrow">
              <a:avLst>
                <a:gd name="adj1" fmla="val 29477"/>
                <a:gd name="adj2" fmla="val 5256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 name="日付プレースホルダ 19"/>
          <p:cNvSpPr>
            <a:spLocks noGrp="1"/>
          </p:cNvSpPr>
          <p:nvPr>
            <p:ph type="dt" sz="half" idx="10"/>
          </p:nvPr>
        </p:nvSpPr>
        <p:spPr/>
        <p:txBody>
          <a:bodyPr/>
          <a:lstStyle/>
          <a:p>
            <a:r>
              <a:rPr kumimoji="1" lang="en-US" altLang="ja-JP" smtClean="0"/>
              <a:t>2014/1/26</a:t>
            </a:r>
            <a:endParaRPr kumimoji="1" lang="ja-JP" altLang="en-US" dirty="0"/>
          </a:p>
        </p:txBody>
      </p:sp>
      <p:sp>
        <p:nvSpPr>
          <p:cNvPr id="21" name="スライド番号プレースホルダ 20"/>
          <p:cNvSpPr>
            <a:spLocks noGrp="1"/>
          </p:cNvSpPr>
          <p:nvPr>
            <p:ph type="sldNum" sz="quarter" idx="12"/>
          </p:nvPr>
        </p:nvSpPr>
        <p:spPr/>
        <p:txBody>
          <a:bodyPr/>
          <a:lstStyle/>
          <a:p>
            <a:fld id="{69D0420D-7E6B-4B7A-A1BC-5F5E3100B77F}" type="slidenum">
              <a:rPr kumimoji="1" lang="ja-JP" altLang="en-US" smtClean="0"/>
              <a:pPr/>
              <a:t>24</a:t>
            </a:fld>
            <a:endParaRPr kumimoji="1" lang="ja-JP" altLang="en-US"/>
          </a:p>
        </p:txBody>
      </p:sp>
      <p:sp>
        <p:nvSpPr>
          <p:cNvPr id="22" name="フッター プレースホルダ 21"/>
          <p:cNvSpPr>
            <a:spLocks noGrp="1"/>
          </p:cNvSpPr>
          <p:nvPr>
            <p:ph type="ftr" sz="quarter" idx="11"/>
          </p:nvPr>
        </p:nvSpPr>
        <p:spPr/>
        <p:txBody>
          <a:bodyPr/>
          <a:lstStyle/>
          <a:p>
            <a:r>
              <a:rPr kumimoji="1" lang="en-US" altLang="zh-TW" smtClean="0"/>
              <a:t>VO</a:t>
            </a:r>
            <a:r>
              <a:rPr kumimoji="1" lang="zh-TW" altLang="en-US" smtClean="0"/>
              <a:t>講習会２０１４睦月</a:t>
            </a:r>
            <a:endParaRPr kumimoji="1" lang="ja-JP" altLang="en-US"/>
          </a:p>
        </p:txBody>
      </p:sp>
      <p:grpSp>
        <p:nvGrpSpPr>
          <p:cNvPr id="4" name="グループ化 3"/>
          <p:cNvGrpSpPr/>
          <p:nvPr/>
        </p:nvGrpSpPr>
        <p:grpSpPr>
          <a:xfrm>
            <a:off x="5746040" y="332656"/>
            <a:ext cx="3362464" cy="1593703"/>
            <a:chOff x="5746040" y="332656"/>
            <a:chExt cx="3362464" cy="1593703"/>
          </a:xfrm>
        </p:grpSpPr>
        <p:sp>
          <p:nvSpPr>
            <p:cNvPr id="7" name="テキスト ボックス 6"/>
            <p:cNvSpPr txBox="1"/>
            <p:nvPr/>
          </p:nvSpPr>
          <p:spPr>
            <a:xfrm>
              <a:off x="6228184" y="332656"/>
              <a:ext cx="2880320" cy="1538883"/>
            </a:xfrm>
            <a:prstGeom prst="rect">
              <a:avLst/>
            </a:prstGeom>
            <a:solidFill>
              <a:schemeClr val="tx1">
                <a:alpha val="87000"/>
              </a:schemeClr>
            </a:solidFill>
            <a:ln>
              <a:solidFill>
                <a:schemeClr val="accent1"/>
              </a:solidFill>
            </a:ln>
          </p:spPr>
          <p:txBody>
            <a:bodyPr wrap="square" rtlCol="0">
              <a:spAutoFit/>
            </a:bodyPr>
            <a:lstStyle/>
            <a:p>
              <a:r>
                <a:rPr kumimoji="1" lang="ja-JP" altLang="en-US" sz="2000" b="1" dirty="0" smtClean="0">
                  <a:solidFill>
                    <a:srgbClr val="FF0000"/>
                  </a:solidFill>
                  <a:latin typeface="メイリオ" pitchFamily="50" charset="-128"/>
                  <a:ea typeface="メイリオ" pitchFamily="50" charset="-128"/>
                  <a:cs typeface="メイリオ" pitchFamily="50" charset="-128"/>
                </a:rPr>
                <a:t>データ</a:t>
              </a:r>
              <a:r>
                <a:rPr lang="ja-JP" altLang="en-US" sz="2000" b="1" dirty="0" smtClean="0">
                  <a:solidFill>
                    <a:srgbClr val="FF0000"/>
                  </a:solidFill>
                  <a:latin typeface="メイリオ" pitchFamily="50" charset="-128"/>
                  <a:ea typeface="メイリオ" pitchFamily="50" charset="-128"/>
                  <a:cs typeface="メイリオ" pitchFamily="50" charset="-128"/>
                </a:rPr>
                <a:t>サービス</a:t>
              </a:r>
              <a:r>
                <a:rPr kumimoji="1" lang="ja-JP" altLang="en-US" sz="2000" b="1" dirty="0" smtClean="0">
                  <a:solidFill>
                    <a:srgbClr val="FF0000"/>
                  </a:solidFill>
                  <a:latin typeface="メイリオ" pitchFamily="50" charset="-128"/>
                  <a:ea typeface="メイリオ" pitchFamily="50" charset="-128"/>
                  <a:cs typeface="メイリオ" pitchFamily="50" charset="-128"/>
                </a:rPr>
                <a:t>検索</a:t>
              </a:r>
              <a:endParaRPr kumimoji="1" lang="en-US" altLang="ja-JP" sz="2000" b="1" dirty="0" smtClean="0">
                <a:solidFill>
                  <a:srgbClr val="FF0000"/>
                </a:solidFill>
                <a:latin typeface="メイリオ" pitchFamily="50" charset="-128"/>
                <a:ea typeface="メイリオ" pitchFamily="50" charset="-128"/>
                <a:cs typeface="メイリオ" pitchFamily="50" charset="-128"/>
              </a:endParaRPr>
            </a:p>
            <a:p>
              <a:pPr marL="342900" indent="-252000">
                <a:spcBef>
                  <a:spcPts val="1200"/>
                </a:spcBef>
                <a:buAutoNum type="arabicPeriod"/>
              </a:pPr>
              <a:r>
                <a:rPr lang="ja-JP" altLang="en-US" b="1" dirty="0" smtClean="0">
                  <a:solidFill>
                    <a:schemeClr val="bg1">
                      <a:lumMod val="75000"/>
                      <a:lumOff val="25000"/>
                    </a:schemeClr>
                  </a:solidFill>
                  <a:latin typeface="メイリオ" pitchFamily="50" charset="-128"/>
                  <a:ea typeface="メイリオ" pitchFamily="50" charset="-128"/>
                  <a:cs typeface="メイリオ" pitchFamily="50" charset="-128"/>
                </a:rPr>
                <a:t>キーワード検索</a:t>
              </a:r>
              <a:endParaRPr kumimoji="1" lang="en-US" altLang="ja-JP" b="1" dirty="0" smtClean="0">
                <a:solidFill>
                  <a:schemeClr val="bg1">
                    <a:lumMod val="75000"/>
                    <a:lumOff val="25000"/>
                  </a:schemeClr>
                </a:solidFill>
                <a:latin typeface="メイリオ" pitchFamily="50" charset="-128"/>
                <a:ea typeface="メイリオ" pitchFamily="50" charset="-128"/>
                <a:cs typeface="メイリオ" pitchFamily="50" charset="-128"/>
              </a:endParaRPr>
            </a:p>
            <a:p>
              <a:pPr marL="342900" indent="-252000">
                <a:spcBef>
                  <a:spcPts val="600"/>
                </a:spcBef>
                <a:buAutoNum type="arabicPeriod"/>
              </a:pPr>
              <a:r>
                <a:rPr lang="ja-JP" altLang="en-US" b="1" dirty="0" smtClean="0">
                  <a:solidFill>
                    <a:schemeClr val="bg1">
                      <a:lumMod val="75000"/>
                      <a:lumOff val="25000"/>
                    </a:schemeClr>
                  </a:solidFill>
                  <a:latin typeface="メイリオ" pitchFamily="50" charset="-128"/>
                  <a:ea typeface="メイリオ" pitchFamily="50" charset="-128"/>
                  <a:cs typeface="メイリオ" pitchFamily="50" charset="-128"/>
                </a:rPr>
                <a:t>カテゴリ</a:t>
              </a:r>
              <a:r>
                <a:rPr kumimoji="1" lang="ja-JP" altLang="en-US" b="1" dirty="0" smtClean="0">
                  <a:solidFill>
                    <a:schemeClr val="bg1">
                      <a:lumMod val="75000"/>
                      <a:lumOff val="25000"/>
                    </a:schemeClr>
                  </a:solidFill>
                  <a:latin typeface="メイリオ" pitchFamily="50" charset="-128"/>
                  <a:ea typeface="メイリオ" pitchFamily="50" charset="-128"/>
                  <a:cs typeface="メイリオ" pitchFamily="50" charset="-128"/>
                </a:rPr>
                <a:t>検索</a:t>
              </a:r>
              <a:endParaRPr lang="en-US" altLang="ja-JP" b="1" dirty="0" smtClean="0">
                <a:solidFill>
                  <a:schemeClr val="bg1">
                    <a:lumMod val="75000"/>
                    <a:lumOff val="25000"/>
                  </a:schemeClr>
                </a:solidFill>
                <a:latin typeface="メイリオ" pitchFamily="50" charset="-128"/>
                <a:ea typeface="メイリオ" pitchFamily="50" charset="-128"/>
                <a:cs typeface="メイリオ" pitchFamily="50" charset="-128"/>
              </a:endParaRPr>
            </a:p>
            <a:p>
              <a:pPr marL="342900" indent="-252000">
                <a:spcBef>
                  <a:spcPts val="600"/>
                </a:spcBef>
                <a:buAutoNum type="arabicPeriod"/>
              </a:pPr>
              <a:r>
                <a:rPr kumimoji="1" lang="ja-JP" altLang="en-US" b="1" dirty="0" smtClean="0">
                  <a:solidFill>
                    <a:schemeClr val="bg1">
                      <a:lumMod val="75000"/>
                      <a:lumOff val="25000"/>
                    </a:schemeClr>
                  </a:solidFill>
                  <a:latin typeface="メイリオ" pitchFamily="50" charset="-128"/>
                  <a:ea typeface="メイリオ" pitchFamily="50" charset="-128"/>
                  <a:cs typeface="メイリオ" pitchFamily="50" charset="-128"/>
                </a:rPr>
                <a:t>詳細検索</a:t>
              </a:r>
              <a:endParaRPr kumimoji="1" lang="en-US" altLang="ja-JP" b="1" dirty="0" smtClean="0">
                <a:solidFill>
                  <a:schemeClr val="bg1">
                    <a:lumMod val="75000"/>
                    <a:lumOff val="25000"/>
                  </a:schemeClr>
                </a:solidFill>
                <a:latin typeface="メイリオ" pitchFamily="50" charset="-128"/>
                <a:ea typeface="メイリオ" pitchFamily="50" charset="-128"/>
                <a:cs typeface="メイリオ" pitchFamily="50" charset="-128"/>
              </a:endParaRPr>
            </a:p>
          </p:txBody>
        </p:sp>
        <p:sp>
          <p:nvSpPr>
            <p:cNvPr id="18" name="曲折矢印 17"/>
            <p:cNvSpPr/>
            <p:nvPr/>
          </p:nvSpPr>
          <p:spPr>
            <a:xfrm rot="16200000" flipH="1">
              <a:off x="5564588" y="1099697"/>
              <a:ext cx="1008114" cy="645209"/>
            </a:xfrm>
            <a:prstGeom prst="bentArrow">
              <a:avLst>
                <a:gd name="adj1" fmla="val 15024"/>
                <a:gd name="adj2" fmla="val 25000"/>
                <a:gd name="adj3" fmla="val 25000"/>
                <a:gd name="adj4" fmla="val 437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p:cNvSpPr>
            <a:spLocks noGrp="1"/>
          </p:cNvSpPr>
          <p:nvPr>
            <p:ph type="title"/>
          </p:nvPr>
        </p:nvSpPr>
        <p:spPr>
          <a:xfrm>
            <a:off x="179512" y="0"/>
            <a:ext cx="3275856" cy="854968"/>
          </a:xfrm>
        </p:spPr>
        <p:txBody>
          <a:bodyPr>
            <a:normAutofit/>
          </a:bodyPr>
          <a:lstStyle/>
          <a:p>
            <a:r>
              <a:rPr lang="en-US" altLang="ja-JP" dirty="0" smtClean="0">
                <a:solidFill>
                  <a:schemeClr val="accent2">
                    <a:lumMod val="60000"/>
                    <a:lumOff val="40000"/>
                  </a:schemeClr>
                </a:solidFill>
              </a:rPr>
              <a:t>JVO Sky</a:t>
            </a:r>
            <a:endParaRPr kumimoji="1" lang="ja-JP" altLang="en-US" dirty="0">
              <a:solidFill>
                <a:schemeClr val="accent2">
                  <a:lumMod val="60000"/>
                  <a:lumOff val="40000"/>
                </a:schemeClr>
              </a:solidFill>
            </a:endParaRPr>
          </a:p>
        </p:txBody>
      </p:sp>
      <p:sp>
        <p:nvSpPr>
          <p:cNvPr id="10" name="テキスト ボックス 9"/>
          <p:cNvSpPr txBox="1"/>
          <p:nvPr/>
        </p:nvSpPr>
        <p:spPr>
          <a:xfrm>
            <a:off x="323528" y="5445224"/>
            <a:ext cx="8640960" cy="1107996"/>
          </a:xfrm>
          <a:prstGeom prst="rect">
            <a:avLst/>
          </a:prstGeom>
          <a:noFill/>
        </p:spPr>
        <p:txBody>
          <a:bodyPr wrap="square" rtlCol="0">
            <a:spAutoFit/>
          </a:bodyPr>
          <a:lstStyle/>
          <a:p>
            <a:r>
              <a:rPr lang="en-US" altLang="ja-JP" sz="2800" dirty="0" smtClean="0">
                <a:latin typeface="+mj-ea"/>
                <a:ea typeface="+mj-ea"/>
              </a:rPr>
              <a:t>Google Map </a:t>
            </a:r>
            <a:r>
              <a:rPr lang="ja-JP" altLang="en-US" sz="2800" dirty="0" smtClean="0">
                <a:latin typeface="+mj-ea"/>
                <a:ea typeface="+mj-ea"/>
              </a:rPr>
              <a:t>と同様の </a:t>
            </a:r>
            <a:r>
              <a:rPr lang="en-US" altLang="ja-JP" sz="2800" dirty="0" smtClean="0">
                <a:latin typeface="+mj-ea"/>
                <a:ea typeface="+mj-ea"/>
              </a:rPr>
              <a:t>GUI </a:t>
            </a:r>
            <a:r>
              <a:rPr lang="ja-JP" altLang="en-US" sz="2800" dirty="0" smtClean="0">
                <a:latin typeface="+mj-ea"/>
                <a:ea typeface="+mj-ea"/>
              </a:rPr>
              <a:t>で視覚的にデータを見つける</a:t>
            </a:r>
            <a:endParaRPr lang="en-US" altLang="ja-JP" sz="2800" dirty="0" smtClean="0">
              <a:latin typeface="+mj-ea"/>
              <a:ea typeface="+mj-ea"/>
            </a:endParaRPr>
          </a:p>
          <a:p>
            <a:pPr>
              <a:spcBef>
                <a:spcPts val="1200"/>
              </a:spcBef>
            </a:pPr>
            <a:r>
              <a:rPr kumimoji="1" lang="ja-JP" altLang="en-US" sz="2800" dirty="0" smtClean="0">
                <a:latin typeface="+mj-ea"/>
                <a:ea typeface="+mj-ea"/>
              </a:rPr>
              <a:t>複数の装置で観測された領域が一目でわかる</a:t>
            </a:r>
            <a:endParaRPr kumimoji="1" lang="ja-JP" altLang="en-US" sz="2800" dirty="0">
              <a:latin typeface="+mj-ea"/>
              <a:ea typeface="+mj-ea"/>
            </a:endParaRPr>
          </a:p>
        </p:txBody>
      </p:sp>
      <p:sp>
        <p:nvSpPr>
          <p:cNvPr id="17" name="日付プレースホルダ 16"/>
          <p:cNvSpPr>
            <a:spLocks noGrp="1"/>
          </p:cNvSpPr>
          <p:nvPr>
            <p:ph type="dt" sz="half" idx="10"/>
          </p:nvPr>
        </p:nvSpPr>
        <p:spPr/>
        <p:txBody>
          <a:bodyPr/>
          <a:lstStyle/>
          <a:p>
            <a:r>
              <a:rPr kumimoji="1" lang="en-US" altLang="ja-JP" smtClean="0"/>
              <a:t>2014/1/26</a:t>
            </a:r>
            <a:endParaRPr kumimoji="1" lang="ja-JP" altLang="en-US" dirty="0"/>
          </a:p>
        </p:txBody>
      </p:sp>
      <p:sp>
        <p:nvSpPr>
          <p:cNvPr id="18" name="スライド番号プレースホルダ 17"/>
          <p:cNvSpPr>
            <a:spLocks noGrp="1"/>
          </p:cNvSpPr>
          <p:nvPr>
            <p:ph type="sldNum" sz="quarter" idx="12"/>
          </p:nvPr>
        </p:nvSpPr>
        <p:spPr/>
        <p:txBody>
          <a:bodyPr/>
          <a:lstStyle/>
          <a:p>
            <a:fld id="{69D0420D-7E6B-4B7A-A1BC-5F5E3100B77F}" type="slidenum">
              <a:rPr kumimoji="1" lang="ja-JP" altLang="en-US" smtClean="0"/>
              <a:pPr/>
              <a:t>25</a:t>
            </a:fld>
            <a:endParaRPr kumimoji="1" lang="ja-JP" altLang="en-US"/>
          </a:p>
        </p:txBody>
      </p:sp>
      <p:sp>
        <p:nvSpPr>
          <p:cNvPr id="19" name="フッター プレースホルダ 18"/>
          <p:cNvSpPr>
            <a:spLocks noGrp="1"/>
          </p:cNvSpPr>
          <p:nvPr>
            <p:ph type="ftr" sz="quarter" idx="11"/>
          </p:nvPr>
        </p:nvSpPr>
        <p:spPr/>
        <p:txBody>
          <a:bodyPr/>
          <a:lstStyle/>
          <a:p>
            <a:r>
              <a:rPr kumimoji="1" lang="en-US" altLang="zh-TW" smtClean="0"/>
              <a:t>VO</a:t>
            </a:r>
            <a:r>
              <a:rPr kumimoji="1" lang="zh-TW" altLang="en-US" smtClean="0"/>
              <a:t>講習会２０１４睦月</a:t>
            </a:r>
            <a:endParaRPr kumimoji="1" lang="ja-JP" altLang="en-US"/>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872505"/>
            <a:ext cx="6206984" cy="42869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60782" y="116632"/>
            <a:ext cx="2395222" cy="26628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801419" y="2912048"/>
            <a:ext cx="3168352" cy="25670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7390" y="-45490"/>
            <a:ext cx="7434930" cy="864096"/>
          </a:xfrm>
        </p:spPr>
        <p:txBody>
          <a:bodyPr anchor="ctr" anchorCtr="1">
            <a:normAutofit fontScale="90000"/>
          </a:bodyPr>
          <a:lstStyle/>
          <a:p>
            <a:r>
              <a:rPr kumimoji="1" lang="en-US" altLang="ja-JP" dirty="0" smtClean="0">
                <a:solidFill>
                  <a:schemeClr val="accent2">
                    <a:lumMod val="60000"/>
                    <a:lumOff val="40000"/>
                  </a:schemeClr>
                </a:solidFill>
              </a:rPr>
              <a:t>JVO Command (</a:t>
            </a:r>
            <a:r>
              <a:rPr kumimoji="1" lang="en-US" altLang="ja-JP" dirty="0" err="1" smtClean="0">
                <a:solidFill>
                  <a:schemeClr val="accent2">
                    <a:lumMod val="60000"/>
                    <a:lumOff val="40000"/>
                  </a:schemeClr>
                </a:solidFill>
              </a:rPr>
              <a:t>jc</a:t>
            </a:r>
            <a:r>
              <a:rPr kumimoji="1" lang="en-US" altLang="ja-JP" dirty="0" smtClean="0">
                <a:solidFill>
                  <a:schemeClr val="accent2">
                    <a:lumMod val="60000"/>
                    <a:lumOff val="40000"/>
                  </a:schemeClr>
                </a:solidFill>
              </a:rPr>
              <a:t>)</a:t>
            </a:r>
            <a:r>
              <a:rPr lang="ja-JP" altLang="en-US" dirty="0">
                <a:solidFill>
                  <a:schemeClr val="accent2">
                    <a:lumMod val="60000"/>
                    <a:lumOff val="40000"/>
                  </a:schemeClr>
                </a:solidFill>
              </a:rPr>
              <a:t> </a:t>
            </a:r>
            <a:r>
              <a:rPr kumimoji="1" lang="ja-JP" altLang="en-US" dirty="0" smtClean="0">
                <a:solidFill>
                  <a:schemeClr val="accent2">
                    <a:lumMod val="60000"/>
                    <a:lumOff val="40000"/>
                  </a:schemeClr>
                </a:solidFill>
              </a:rPr>
              <a:t>サービス</a:t>
            </a:r>
            <a:endParaRPr kumimoji="1" lang="ja-JP" altLang="en-US" dirty="0">
              <a:solidFill>
                <a:schemeClr val="accent2">
                  <a:lumMod val="60000"/>
                  <a:lumOff val="40000"/>
                </a:schemeClr>
              </a:solidFill>
            </a:endParaRPr>
          </a:p>
        </p:txBody>
      </p:sp>
      <p:sp>
        <p:nvSpPr>
          <p:cNvPr id="6" name="コンテンツ プレースホルダ 5"/>
          <p:cNvSpPr txBox="1">
            <a:spLocks noGrp="1"/>
          </p:cNvSpPr>
          <p:nvPr>
            <p:ph idx="1"/>
          </p:nvPr>
        </p:nvSpPr>
        <p:spPr>
          <a:xfrm>
            <a:off x="725826" y="2060848"/>
            <a:ext cx="7488832" cy="4450449"/>
          </a:xfrm>
          <a:prstGeom prst="rect">
            <a:avLst/>
          </a:prstGeom>
          <a:noFill/>
          <a:ln w="25400">
            <a:solidFill>
              <a:schemeClr val="tx1"/>
            </a:solidFill>
          </a:ln>
        </p:spPr>
        <p:txBody>
          <a:bodyPr wrap="square" rtlCol="0">
            <a:spAutoFit/>
          </a:bodyPr>
          <a:lstStyle/>
          <a:p>
            <a:pPr>
              <a:buNone/>
            </a:pPr>
            <a:r>
              <a:rPr lang="en-US" altLang="ja-JP" sz="2400" b="1" dirty="0" smtClean="0">
                <a:solidFill>
                  <a:srgbClr val="FFC000"/>
                </a:solidFill>
                <a:latin typeface="+mj-lt"/>
              </a:rPr>
              <a:t>Syntax of </a:t>
            </a:r>
            <a:r>
              <a:rPr lang="en-US" altLang="ja-JP" sz="2400" b="1" dirty="0" err="1" smtClean="0">
                <a:solidFill>
                  <a:srgbClr val="FFC000"/>
                </a:solidFill>
                <a:latin typeface="+mj-lt"/>
              </a:rPr>
              <a:t>jc</a:t>
            </a:r>
            <a:r>
              <a:rPr lang="en-US" altLang="ja-JP" sz="2400" b="1" dirty="0" smtClean="0">
                <a:solidFill>
                  <a:srgbClr val="FFC000"/>
                </a:solidFill>
                <a:latin typeface="+mj-lt"/>
              </a:rPr>
              <a:t> (</a:t>
            </a:r>
            <a:r>
              <a:rPr lang="en-US" altLang="ja-JP" sz="2400" b="1" dirty="0" err="1" smtClean="0">
                <a:solidFill>
                  <a:srgbClr val="FFC000"/>
                </a:solidFill>
                <a:latin typeface="+mj-lt"/>
              </a:rPr>
              <a:t>jvo</a:t>
            </a:r>
            <a:r>
              <a:rPr lang="en-US" altLang="ja-JP" sz="2400" b="1" dirty="0" smtClean="0">
                <a:solidFill>
                  <a:srgbClr val="FFC000"/>
                </a:solidFill>
                <a:latin typeface="+mj-lt"/>
              </a:rPr>
              <a:t> command):</a:t>
            </a:r>
          </a:p>
          <a:p>
            <a:pPr>
              <a:buNone/>
            </a:pPr>
            <a:r>
              <a:rPr lang="en-US" altLang="ja-JP" sz="2400" dirty="0" smtClean="0">
                <a:latin typeface="Consolas" pitchFamily="49" charset="0"/>
              </a:rPr>
              <a:t>  </a:t>
            </a:r>
            <a:r>
              <a:rPr lang="en-US" altLang="ja-JP" sz="2400" dirty="0" err="1" smtClean="0">
                <a:latin typeface="Consolas" pitchFamily="49" charset="0"/>
              </a:rPr>
              <a:t>j</a:t>
            </a:r>
            <a:r>
              <a:rPr kumimoji="1" lang="en-US" altLang="ja-JP" sz="2400" dirty="0" err="1" smtClean="0">
                <a:latin typeface="Consolas" pitchFamily="49" charset="0"/>
              </a:rPr>
              <a:t>c</a:t>
            </a:r>
            <a:r>
              <a:rPr kumimoji="1" lang="en-US" altLang="ja-JP" sz="2400" dirty="0" smtClean="0">
                <a:latin typeface="Consolas" pitchFamily="49" charset="0"/>
              </a:rPr>
              <a:t> &lt;command&gt; [&lt;option&gt;] [&lt;argument&gt;]…</a:t>
            </a:r>
          </a:p>
          <a:p>
            <a:pPr>
              <a:buNone/>
            </a:pPr>
            <a:r>
              <a:rPr lang="en-US" altLang="ja-JP" sz="2400" b="1" dirty="0" smtClean="0">
                <a:latin typeface="+mj-lt"/>
              </a:rPr>
              <a:t>Examples:</a:t>
            </a:r>
            <a:endParaRPr lang="en-US" altLang="ja-JP" sz="2400" b="1" dirty="0">
              <a:latin typeface="+mj-lt"/>
            </a:endParaRPr>
          </a:p>
          <a:p>
            <a:pPr>
              <a:buNone/>
            </a:pPr>
            <a:r>
              <a:rPr lang="en-US" altLang="ja-JP" sz="2400" dirty="0" smtClean="0">
                <a:latin typeface="Consolas" pitchFamily="49" charset="0"/>
              </a:rPr>
              <a:t>  </a:t>
            </a:r>
            <a:r>
              <a:rPr lang="en-US" altLang="ja-JP" sz="2400" dirty="0" err="1" smtClean="0">
                <a:latin typeface="Consolas" pitchFamily="49" charset="0"/>
              </a:rPr>
              <a:t>j</a:t>
            </a:r>
            <a:r>
              <a:rPr kumimoji="1" lang="en-US" altLang="ja-JP" sz="2400" dirty="0" err="1" smtClean="0">
                <a:latin typeface="Consolas" pitchFamily="49" charset="0"/>
              </a:rPr>
              <a:t>c</a:t>
            </a:r>
            <a:r>
              <a:rPr kumimoji="1" lang="en-US" altLang="ja-JP" sz="2400" dirty="0" smtClean="0">
                <a:latin typeface="Consolas" pitchFamily="49" charset="0"/>
              </a:rPr>
              <a:t> search –</a:t>
            </a:r>
            <a:r>
              <a:rPr kumimoji="1" lang="en-US" altLang="ja-JP" sz="2400" dirty="0" err="1" smtClean="0">
                <a:latin typeface="Consolas" pitchFamily="49" charset="0"/>
              </a:rPr>
              <a:t>i</a:t>
            </a:r>
            <a:r>
              <a:rPr kumimoji="1" lang="en-US" altLang="ja-JP" sz="2400" dirty="0" smtClean="0">
                <a:latin typeface="Consolas" pitchFamily="49" charset="0"/>
              </a:rPr>
              <a:t> &lt;</a:t>
            </a:r>
            <a:r>
              <a:rPr kumimoji="1" lang="en-US" altLang="ja-JP" sz="2400" dirty="0" err="1" smtClean="0">
                <a:latin typeface="Consolas" pitchFamily="49" charset="0"/>
              </a:rPr>
              <a:t>jvoql</a:t>
            </a:r>
            <a:r>
              <a:rPr lang="en-US" altLang="ja-JP" sz="2400" dirty="0" err="1">
                <a:latin typeface="Consolas" pitchFamily="49" charset="0"/>
              </a:rPr>
              <a:t>_</a:t>
            </a:r>
            <a:r>
              <a:rPr kumimoji="1" lang="en-US" altLang="ja-JP" sz="2400" dirty="0" err="1" smtClean="0">
                <a:latin typeface="Consolas" pitchFamily="49" charset="0"/>
              </a:rPr>
              <a:t>file</a:t>
            </a:r>
            <a:r>
              <a:rPr kumimoji="1" lang="en-US" altLang="ja-JP" sz="2400" dirty="0" smtClean="0">
                <a:latin typeface="Consolas" pitchFamily="49" charset="0"/>
              </a:rPr>
              <a:t>&gt; </a:t>
            </a:r>
          </a:p>
          <a:p>
            <a:pPr>
              <a:buNone/>
            </a:pPr>
            <a:r>
              <a:rPr lang="en-US" altLang="ja-JP" sz="2400" dirty="0" smtClean="0">
                <a:latin typeface="Consolas" pitchFamily="49" charset="0"/>
              </a:rPr>
              <a:t>  </a:t>
            </a:r>
            <a:r>
              <a:rPr lang="en-US" altLang="ja-JP" sz="2400" dirty="0" err="1" smtClean="0">
                <a:latin typeface="Consolas" pitchFamily="49" charset="0"/>
              </a:rPr>
              <a:t>jc</a:t>
            </a:r>
            <a:r>
              <a:rPr lang="en-US" altLang="ja-JP" sz="2400" dirty="0" smtClean="0">
                <a:latin typeface="Consolas" pitchFamily="49" charset="0"/>
              </a:rPr>
              <a:t> registry –k &lt;keyword&gt;</a:t>
            </a:r>
          </a:p>
          <a:p>
            <a:pPr>
              <a:buNone/>
            </a:pPr>
            <a:r>
              <a:rPr lang="en-US" altLang="ja-JP" sz="2400" dirty="0" smtClean="0">
                <a:latin typeface="Consolas" pitchFamily="49" charset="0"/>
              </a:rPr>
              <a:t>  </a:t>
            </a:r>
            <a:r>
              <a:rPr lang="en-US" altLang="ja-JP" sz="2400" dirty="0" err="1" smtClean="0">
                <a:latin typeface="Consolas" pitchFamily="49" charset="0"/>
              </a:rPr>
              <a:t>jc</a:t>
            </a:r>
            <a:r>
              <a:rPr lang="en-US" altLang="ja-JP" sz="2400" dirty="0" smtClean="0">
                <a:latin typeface="Consolas" pitchFamily="49" charset="0"/>
              </a:rPr>
              <a:t> copy2l &lt;source&gt; &lt;destination&gt;</a:t>
            </a:r>
          </a:p>
          <a:p>
            <a:pPr>
              <a:buNone/>
            </a:pPr>
            <a:r>
              <a:rPr lang="en-US" altLang="ja-JP" sz="2400" dirty="0" smtClean="0">
                <a:latin typeface="Consolas" pitchFamily="49" charset="0"/>
              </a:rPr>
              <a:t>  </a:t>
            </a:r>
            <a:r>
              <a:rPr lang="en-US" altLang="ja-JP" sz="2400" dirty="0" err="1" smtClean="0">
                <a:latin typeface="Consolas" pitchFamily="49" charset="0"/>
              </a:rPr>
              <a:t>jc</a:t>
            </a:r>
            <a:r>
              <a:rPr lang="en-US" altLang="ja-JP" sz="2400" dirty="0" smtClean="0">
                <a:latin typeface="Consolas" pitchFamily="49" charset="0"/>
              </a:rPr>
              <a:t> run &lt;</a:t>
            </a:r>
            <a:r>
              <a:rPr lang="en-US" altLang="ja-JP" sz="2400" dirty="0" err="1" smtClean="0">
                <a:latin typeface="Consolas" pitchFamily="49" charset="0"/>
              </a:rPr>
              <a:t>program_name</a:t>
            </a:r>
            <a:r>
              <a:rPr lang="en-US" altLang="ja-JP" sz="2400" dirty="0" smtClean="0">
                <a:latin typeface="Consolas" pitchFamily="49" charset="0"/>
              </a:rPr>
              <a:t>&gt; &lt;arguments&gt; </a:t>
            </a:r>
          </a:p>
          <a:p>
            <a:pPr>
              <a:buNone/>
            </a:pPr>
            <a:r>
              <a:rPr lang="en-US" altLang="ja-JP" sz="2400" b="1" dirty="0" smtClean="0">
                <a:latin typeface="+mj-lt"/>
              </a:rPr>
              <a:t>Other commands:</a:t>
            </a:r>
          </a:p>
          <a:p>
            <a:pPr>
              <a:buNone/>
            </a:pPr>
            <a:r>
              <a:rPr lang="en-US" altLang="ja-JP" sz="2400" dirty="0" smtClean="0">
                <a:latin typeface="Consolas" pitchFamily="49" charset="0"/>
              </a:rPr>
              <a:t>  </a:t>
            </a:r>
            <a:r>
              <a:rPr lang="en-US" altLang="ja-JP" sz="2400" dirty="0" err="1" smtClean="0">
                <a:latin typeface="Consolas" pitchFamily="49" charset="0"/>
              </a:rPr>
              <a:t>ls</a:t>
            </a:r>
            <a:r>
              <a:rPr lang="en-US" altLang="ja-JP" sz="2400" dirty="0" smtClean="0">
                <a:latin typeface="Consolas" pitchFamily="49" charset="0"/>
              </a:rPr>
              <a:t> </a:t>
            </a:r>
            <a:r>
              <a:rPr lang="en-US" altLang="ja-JP" sz="2400" dirty="0" err="1" smtClean="0">
                <a:latin typeface="Consolas" pitchFamily="49" charset="0"/>
              </a:rPr>
              <a:t>rsync</a:t>
            </a:r>
            <a:r>
              <a:rPr lang="en-US" altLang="ja-JP" sz="2400" dirty="0" smtClean="0">
                <a:latin typeface="Consolas" pitchFamily="49" charset="0"/>
              </a:rPr>
              <a:t> </a:t>
            </a:r>
            <a:r>
              <a:rPr lang="en-US" altLang="ja-JP" sz="2400" dirty="0" err="1" smtClean="0">
                <a:latin typeface="Consolas" pitchFamily="49" charset="0"/>
              </a:rPr>
              <a:t>passwd</a:t>
            </a:r>
            <a:r>
              <a:rPr lang="en-US" altLang="ja-JP" sz="2400" dirty="0" smtClean="0">
                <a:latin typeface="Consolas" pitchFamily="49" charset="0"/>
              </a:rPr>
              <a:t> resume </a:t>
            </a:r>
            <a:r>
              <a:rPr lang="en-US" altLang="ja-JP" sz="2400" dirty="0" err="1" smtClean="0">
                <a:latin typeface="Consolas" pitchFamily="49" charset="0"/>
              </a:rPr>
              <a:t>suspent</a:t>
            </a:r>
            <a:r>
              <a:rPr lang="en-US" altLang="ja-JP" sz="2400" dirty="0" smtClean="0">
                <a:latin typeface="Consolas" pitchFamily="49" charset="0"/>
              </a:rPr>
              <a:t> abort </a:t>
            </a:r>
            <a:r>
              <a:rPr lang="en-US" altLang="ja-JP" sz="2400" dirty="0" err="1" smtClean="0">
                <a:latin typeface="Consolas" pitchFamily="49" charset="0"/>
              </a:rPr>
              <a:t>ps</a:t>
            </a:r>
            <a:r>
              <a:rPr lang="en-US" altLang="ja-JP" sz="2400" dirty="0" smtClean="0">
                <a:latin typeface="Consolas" pitchFamily="49" charset="0"/>
              </a:rPr>
              <a:t> </a:t>
            </a:r>
          </a:p>
          <a:p>
            <a:pPr>
              <a:buNone/>
            </a:pPr>
            <a:r>
              <a:rPr lang="ja-JP" altLang="en-US" sz="2400" dirty="0" smtClean="0">
                <a:latin typeface="Consolas" pitchFamily="49" charset="0"/>
              </a:rPr>
              <a:t>  </a:t>
            </a:r>
            <a:r>
              <a:rPr lang="en-US" altLang="ja-JP" sz="2400" dirty="0" smtClean="0">
                <a:latin typeface="Consolas" pitchFamily="49" charset="0"/>
              </a:rPr>
              <a:t>union join select  </a:t>
            </a:r>
            <a:r>
              <a:rPr kumimoji="1" lang="en-US" altLang="ja-JP" sz="2400" dirty="0" smtClean="0">
                <a:latin typeface="Consolas" pitchFamily="49" charset="0"/>
              </a:rPr>
              <a:t> </a:t>
            </a:r>
            <a:endParaRPr kumimoji="1" lang="ja-JP" altLang="en-US" sz="2400" dirty="0">
              <a:latin typeface="Consolas" pitchFamily="49" charset="0"/>
            </a:endParaRPr>
          </a:p>
        </p:txBody>
      </p:sp>
      <p:sp>
        <p:nvSpPr>
          <p:cNvPr id="7" name="正方形/長方形 6"/>
          <p:cNvSpPr/>
          <p:nvPr/>
        </p:nvSpPr>
        <p:spPr>
          <a:xfrm>
            <a:off x="179512" y="692696"/>
            <a:ext cx="8424936" cy="1354217"/>
          </a:xfrm>
          <a:prstGeom prst="rect">
            <a:avLst/>
          </a:prstGeom>
        </p:spPr>
        <p:txBody>
          <a:bodyPr wrap="square">
            <a:spAutoFit/>
          </a:bodyPr>
          <a:lstStyle/>
          <a:p>
            <a:pPr marL="360000" indent="360000">
              <a:spcBef>
                <a:spcPts val="600"/>
              </a:spcBef>
              <a:buFont typeface="Wingdings" pitchFamily="2" charset="2"/>
              <a:buChar char="ü"/>
            </a:pPr>
            <a:r>
              <a:rPr lang="ja-JP" altLang="en-US" sz="2400" dirty="0" smtClean="0"/>
              <a:t>コマンドラインから </a:t>
            </a:r>
            <a:r>
              <a:rPr lang="en-US" altLang="ja-JP" sz="2400" dirty="0" smtClean="0"/>
              <a:t>portal </a:t>
            </a:r>
            <a:r>
              <a:rPr lang="ja-JP" altLang="en-US" sz="2400" dirty="0" smtClean="0"/>
              <a:t>に検索・解析ジョブを投入</a:t>
            </a:r>
            <a:endParaRPr lang="en-US" altLang="ja-JP" sz="2400" dirty="0" smtClean="0"/>
          </a:p>
          <a:p>
            <a:pPr marL="360000" indent="360000">
              <a:spcBef>
                <a:spcPts val="600"/>
              </a:spcBef>
              <a:buFont typeface="Wingdings" pitchFamily="2" charset="2"/>
              <a:buChar char="ü"/>
            </a:pPr>
            <a:r>
              <a:rPr lang="en-US" altLang="ja-JP" sz="2400" dirty="0" err="1" smtClean="0"/>
              <a:t>JVOSpace</a:t>
            </a:r>
            <a:r>
              <a:rPr lang="en-US" altLang="ja-JP" sz="2400" dirty="0" smtClean="0"/>
              <a:t> (portal </a:t>
            </a:r>
            <a:r>
              <a:rPr lang="ja-JP" altLang="en-US" sz="2400" dirty="0" smtClean="0"/>
              <a:t>上の </a:t>
            </a:r>
            <a:r>
              <a:rPr lang="en-US" altLang="ja-JP" sz="2400" dirty="0" smtClean="0"/>
              <a:t>Storage) </a:t>
            </a:r>
            <a:r>
              <a:rPr lang="ja-JP" altLang="en-US" sz="2400" dirty="0" err="1" smtClean="0"/>
              <a:t>への</a:t>
            </a:r>
            <a:r>
              <a:rPr lang="ja-JP" altLang="en-US" sz="2400" dirty="0" smtClean="0"/>
              <a:t>アクセス</a:t>
            </a:r>
            <a:endParaRPr lang="en-US" altLang="ja-JP" sz="2400" dirty="0" smtClean="0"/>
          </a:p>
          <a:p>
            <a:pPr marL="360000" indent="360000">
              <a:spcBef>
                <a:spcPts val="600"/>
              </a:spcBef>
              <a:buFont typeface="Wingdings" pitchFamily="2" charset="2"/>
              <a:buChar char="ü"/>
            </a:pPr>
            <a:r>
              <a:rPr lang="ja-JP" altLang="en-US" sz="2400" dirty="0" smtClean="0"/>
              <a:t>スクリプトから何度も実行することができ便利</a:t>
            </a:r>
            <a:endParaRPr lang="en-US" altLang="ja-JP" sz="2400" dirty="0" smtClean="0"/>
          </a:p>
        </p:txBody>
      </p:sp>
      <p:sp>
        <p:nvSpPr>
          <p:cNvPr id="10" name="日付プレースホルダ 9"/>
          <p:cNvSpPr>
            <a:spLocks noGrp="1"/>
          </p:cNvSpPr>
          <p:nvPr>
            <p:ph type="dt" sz="half" idx="10"/>
          </p:nvPr>
        </p:nvSpPr>
        <p:spPr/>
        <p:txBody>
          <a:bodyPr/>
          <a:lstStyle/>
          <a:p>
            <a:r>
              <a:rPr kumimoji="1" lang="en-US" altLang="ja-JP" smtClean="0"/>
              <a:t>2014/1/26</a:t>
            </a:r>
            <a:endParaRPr kumimoji="1" lang="ja-JP" altLang="en-US" dirty="0"/>
          </a:p>
        </p:txBody>
      </p:sp>
      <p:sp>
        <p:nvSpPr>
          <p:cNvPr id="11" name="スライド番号プレースホルダ 10"/>
          <p:cNvSpPr>
            <a:spLocks noGrp="1"/>
          </p:cNvSpPr>
          <p:nvPr>
            <p:ph type="sldNum" sz="quarter" idx="12"/>
          </p:nvPr>
        </p:nvSpPr>
        <p:spPr/>
        <p:txBody>
          <a:bodyPr/>
          <a:lstStyle/>
          <a:p>
            <a:fld id="{69D0420D-7E6B-4B7A-A1BC-5F5E3100B77F}" type="slidenum">
              <a:rPr kumimoji="1" lang="ja-JP" altLang="en-US" smtClean="0"/>
              <a:pPr/>
              <a:t>26</a:t>
            </a:fld>
            <a:endParaRPr kumimoji="1" lang="ja-JP" altLang="en-US"/>
          </a:p>
        </p:txBody>
      </p:sp>
      <p:sp>
        <p:nvSpPr>
          <p:cNvPr id="12" name="フッター プレースホルダ 11"/>
          <p:cNvSpPr>
            <a:spLocks noGrp="1"/>
          </p:cNvSpPr>
          <p:nvPr>
            <p:ph type="ftr" sz="quarter" idx="11"/>
          </p:nvPr>
        </p:nvSpPr>
        <p:spPr/>
        <p:txBody>
          <a:bodyPr/>
          <a:lstStyle/>
          <a:p>
            <a:r>
              <a:rPr kumimoji="1" lang="en-US" altLang="zh-TW" smtClean="0"/>
              <a:t>VO</a:t>
            </a:r>
            <a:r>
              <a:rPr kumimoji="1" lang="zh-TW" altLang="en-US" smtClean="0"/>
              <a:t>講習会２０１４睦月</a:t>
            </a: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blinds(horizontal)">
                                      <p:cBhvr>
                                        <p:cTn id="7" dur="500"/>
                                        <p:tgtEl>
                                          <p:spTgt spid="6">
                                            <p:bg/>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blinds(horizontal)">
                                      <p:cBhvr>
                                        <p:cTn id="10" dur="500"/>
                                        <p:tgtEl>
                                          <p:spTgt spid="6">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blinds(horizontal)">
                                      <p:cBhvr>
                                        <p:cTn id="13" dur="500"/>
                                        <p:tgtEl>
                                          <p:spTgt spid="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blinds(horizontal)">
                                      <p:cBhvr>
                                        <p:cTn id="18" dur="500"/>
                                        <p:tgtEl>
                                          <p:spTgt spid="6">
                                            <p:txEl>
                                              <p:pRg st="2" end="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blinds(horizontal)">
                                      <p:cBhvr>
                                        <p:cTn id="21" dur="500"/>
                                        <p:tgtEl>
                                          <p:spTgt spid="6">
                                            <p:txEl>
                                              <p:pRg st="3" end="3"/>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blinds(horizontal)">
                                      <p:cBhvr>
                                        <p:cTn id="24" dur="500"/>
                                        <p:tgtEl>
                                          <p:spTgt spid="6">
                                            <p:txEl>
                                              <p:pRg st="4" end="4"/>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blinds(horizontal)">
                                      <p:cBhvr>
                                        <p:cTn id="27" dur="500"/>
                                        <p:tgtEl>
                                          <p:spTgt spid="6">
                                            <p:txEl>
                                              <p:pRg st="5" end="5"/>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6">
                                            <p:txEl>
                                              <p:pRg st="6" end="6"/>
                                            </p:txEl>
                                          </p:spTgt>
                                        </p:tgtEl>
                                        <p:attrNameLst>
                                          <p:attrName>style.visibility</p:attrName>
                                        </p:attrNameLst>
                                      </p:cBhvr>
                                      <p:to>
                                        <p:strVal val="visible"/>
                                      </p:to>
                                    </p:set>
                                    <p:animEffect transition="in" filter="blinds(horizontal)">
                                      <p:cBhvr>
                                        <p:cTn id="30" dur="500"/>
                                        <p:tgtEl>
                                          <p:spTgt spid="6">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blinds(horizontal)">
                                      <p:cBhvr>
                                        <p:cTn id="35" dur="500"/>
                                        <p:tgtEl>
                                          <p:spTgt spid="6">
                                            <p:txEl>
                                              <p:pRg st="7" end="7"/>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6">
                                            <p:txEl>
                                              <p:pRg st="8" end="8"/>
                                            </p:txEl>
                                          </p:spTgt>
                                        </p:tgtEl>
                                        <p:attrNameLst>
                                          <p:attrName>style.visibility</p:attrName>
                                        </p:attrNameLst>
                                      </p:cBhvr>
                                      <p:to>
                                        <p:strVal val="visible"/>
                                      </p:to>
                                    </p:set>
                                    <p:animEffect transition="in" filter="blinds(horizontal)">
                                      <p:cBhvr>
                                        <p:cTn id="38" dur="500"/>
                                        <p:tgtEl>
                                          <p:spTgt spid="6">
                                            <p:txEl>
                                              <p:pRg st="8" end="8"/>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6">
                                            <p:txEl>
                                              <p:pRg st="9" end="9"/>
                                            </p:txEl>
                                          </p:spTgt>
                                        </p:tgtEl>
                                        <p:attrNameLst>
                                          <p:attrName>style.visibility</p:attrName>
                                        </p:attrNameLst>
                                      </p:cBhvr>
                                      <p:to>
                                        <p:strVal val="visible"/>
                                      </p:to>
                                    </p:set>
                                    <p:animEffect transition="in" filter="blinds(horizontal)">
                                      <p:cBhvr>
                                        <p:cTn id="41"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2348880"/>
            <a:ext cx="7467600" cy="1143000"/>
          </a:xfrm>
        </p:spPr>
        <p:txBody>
          <a:bodyPr>
            <a:normAutofit/>
          </a:bodyPr>
          <a:lstStyle/>
          <a:p>
            <a:pPr algn="ctr"/>
            <a:r>
              <a:rPr kumimoji="1" lang="en-US" altLang="ja-JP" dirty="0" smtClean="0"/>
              <a:t>VO</a:t>
            </a:r>
            <a:r>
              <a:rPr lang="ja-JP" altLang="en-US" dirty="0" smtClean="0"/>
              <a:t> を利用した天文学研究</a:t>
            </a:r>
            <a:endParaRPr kumimoji="1" lang="ja-JP" altLang="en-US" dirty="0"/>
          </a:p>
        </p:txBody>
      </p:sp>
      <p:sp>
        <p:nvSpPr>
          <p:cNvPr id="6" name="日付プレースホルダ 5"/>
          <p:cNvSpPr>
            <a:spLocks noGrp="1"/>
          </p:cNvSpPr>
          <p:nvPr>
            <p:ph type="dt" sz="half" idx="10"/>
          </p:nvPr>
        </p:nvSpPr>
        <p:spPr/>
        <p:txBody>
          <a:bodyPr/>
          <a:lstStyle/>
          <a:p>
            <a:r>
              <a:rPr kumimoji="1" lang="en-US" altLang="ja-JP" smtClean="0"/>
              <a:t>2014/1/26</a:t>
            </a:r>
            <a:endParaRPr kumimoji="1" lang="ja-JP" altLang="en-US" dirty="0"/>
          </a:p>
        </p:txBody>
      </p:sp>
      <p:sp>
        <p:nvSpPr>
          <p:cNvPr id="7" name="スライド番号プレースホルダ 6"/>
          <p:cNvSpPr>
            <a:spLocks noGrp="1"/>
          </p:cNvSpPr>
          <p:nvPr>
            <p:ph type="sldNum" sz="quarter" idx="12"/>
          </p:nvPr>
        </p:nvSpPr>
        <p:spPr/>
        <p:txBody>
          <a:bodyPr/>
          <a:lstStyle/>
          <a:p>
            <a:fld id="{69D0420D-7E6B-4B7A-A1BC-5F5E3100B77F}" type="slidenum">
              <a:rPr kumimoji="1" lang="ja-JP" altLang="en-US" smtClean="0"/>
              <a:pPr/>
              <a:t>27</a:t>
            </a:fld>
            <a:endParaRPr kumimoji="1" lang="ja-JP" altLang="en-US"/>
          </a:p>
        </p:txBody>
      </p:sp>
      <p:sp>
        <p:nvSpPr>
          <p:cNvPr id="8" name="フッター プレースホルダ 7"/>
          <p:cNvSpPr>
            <a:spLocks noGrp="1"/>
          </p:cNvSpPr>
          <p:nvPr>
            <p:ph type="ftr" sz="quarter" idx="11"/>
          </p:nvPr>
        </p:nvSpPr>
        <p:spPr/>
        <p:txBody>
          <a:bodyPr/>
          <a:lstStyle/>
          <a:p>
            <a:r>
              <a:rPr kumimoji="1" lang="en-US" altLang="zh-TW" smtClean="0"/>
              <a:t>VO</a:t>
            </a:r>
            <a:r>
              <a:rPr kumimoji="1" lang="zh-TW" altLang="en-US" smtClean="0"/>
              <a:t>講習会２０１４睦月</a:t>
            </a:r>
            <a:endParaRPr kumimoji="1" lang="ja-JP"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7384"/>
            <a:ext cx="7467600" cy="922114"/>
          </a:xfrm>
        </p:spPr>
        <p:txBody>
          <a:bodyPr/>
          <a:lstStyle/>
          <a:p>
            <a:r>
              <a:rPr lang="en-US" altLang="ja-JP" dirty="0" smtClean="0"/>
              <a:t>VO</a:t>
            </a:r>
            <a:r>
              <a:rPr lang="ja-JP" altLang="en-US" dirty="0" smtClean="0"/>
              <a:t>を利用した査読論文</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2014/1/26</a:t>
            </a:r>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zh-TW" smtClean="0"/>
              <a:t>VO</a:t>
            </a:r>
            <a:r>
              <a:rPr kumimoji="1" lang="zh-TW" altLang="en-US" smtClean="0"/>
              <a:t>講習会２０１４睦月</a:t>
            </a:r>
            <a:endParaRPr kumimoji="1" lang="ja-JP" altLang="en-US"/>
          </a:p>
        </p:txBody>
      </p:sp>
      <p:sp>
        <p:nvSpPr>
          <p:cNvPr id="6" name="スライド番号プレースホルダー 5"/>
          <p:cNvSpPr>
            <a:spLocks noGrp="1"/>
          </p:cNvSpPr>
          <p:nvPr>
            <p:ph type="sldNum" sz="quarter" idx="12"/>
          </p:nvPr>
        </p:nvSpPr>
        <p:spPr/>
        <p:txBody>
          <a:bodyPr/>
          <a:lstStyle/>
          <a:p>
            <a:fld id="{69D0420D-7E6B-4B7A-A1BC-5F5E3100B77F}" type="slidenum">
              <a:rPr kumimoji="1" lang="ja-JP" altLang="en-US" smtClean="0"/>
              <a:pPr/>
              <a:t>28</a:t>
            </a:fld>
            <a:endParaRPr kumimoji="1" lang="ja-JP" altLang="en-US"/>
          </a:p>
        </p:txBody>
      </p:sp>
      <p:sp>
        <p:nvSpPr>
          <p:cNvPr id="7" name="コンテンツ プレースホルダー 6"/>
          <p:cNvSpPr txBox="1">
            <a:spLocks noGrp="1"/>
          </p:cNvSpPr>
          <p:nvPr>
            <p:ph idx="1"/>
          </p:nvPr>
        </p:nvSpPr>
        <p:spPr>
          <a:xfrm>
            <a:off x="108520" y="790828"/>
            <a:ext cx="9144000" cy="5878532"/>
          </a:xfrm>
          <a:prstGeom prst="rect">
            <a:avLst/>
          </a:prstGeom>
          <a:noFill/>
        </p:spPr>
        <p:txBody>
          <a:bodyPr wrap="square" rtlCol="0">
            <a:spAutoFit/>
          </a:bodyPr>
          <a:lstStyle/>
          <a:p>
            <a:r>
              <a:rPr lang="en-US" altLang="ja-JP" sz="2800" dirty="0" smtClean="0">
                <a:hlinkClick r:id="rId3"/>
              </a:rPr>
              <a:t>http://www.euro-vo.org/?q=science/scientific-papers</a:t>
            </a:r>
            <a:endParaRPr lang="en-US" altLang="ja-JP" sz="2800" dirty="0" smtClean="0"/>
          </a:p>
          <a:p>
            <a:r>
              <a:rPr lang="en-US" altLang="ja-JP" dirty="0" smtClean="0"/>
              <a:t>110 </a:t>
            </a:r>
            <a:r>
              <a:rPr lang="ja-JP" altLang="en-US" dirty="0" smtClean="0"/>
              <a:t>本の論文で </a:t>
            </a:r>
            <a:r>
              <a:rPr lang="en-US" altLang="ja-JP" dirty="0" smtClean="0"/>
              <a:t>VO </a:t>
            </a:r>
            <a:r>
              <a:rPr lang="ja-JP" altLang="en-US" dirty="0" smtClean="0"/>
              <a:t>を利用したことが明記</a:t>
            </a:r>
            <a:endParaRPr lang="en-US" altLang="ja-JP" dirty="0" smtClean="0"/>
          </a:p>
          <a:p>
            <a:pPr lvl="1"/>
            <a:r>
              <a:rPr lang="en-US" altLang="ja-JP" dirty="0" smtClean="0"/>
              <a:t>2013</a:t>
            </a:r>
            <a:r>
              <a:rPr lang="ja-JP" altLang="en-US" dirty="0" smtClean="0"/>
              <a:t>年</a:t>
            </a:r>
            <a:r>
              <a:rPr lang="en-US" altLang="ja-JP" dirty="0" smtClean="0"/>
              <a:t>		31</a:t>
            </a:r>
            <a:r>
              <a:rPr lang="ja-JP" altLang="en-US" dirty="0" smtClean="0"/>
              <a:t>  </a:t>
            </a:r>
            <a:endParaRPr lang="en-US" altLang="ja-JP" dirty="0" smtClean="0"/>
          </a:p>
          <a:p>
            <a:pPr lvl="1"/>
            <a:r>
              <a:rPr lang="en-US" altLang="ja-JP" dirty="0" smtClean="0"/>
              <a:t>2012</a:t>
            </a:r>
            <a:r>
              <a:rPr lang="ja-JP" altLang="en-US" dirty="0" smtClean="0"/>
              <a:t>年</a:t>
            </a:r>
            <a:r>
              <a:rPr lang="en-US" altLang="ja-JP" dirty="0"/>
              <a:t>	</a:t>
            </a:r>
            <a:r>
              <a:rPr lang="en-US" altLang="ja-JP" dirty="0" smtClean="0"/>
              <a:t>	16</a:t>
            </a:r>
          </a:p>
          <a:p>
            <a:pPr lvl="1"/>
            <a:r>
              <a:rPr lang="en-US" altLang="ja-JP" dirty="0" smtClean="0"/>
              <a:t>2011</a:t>
            </a:r>
            <a:r>
              <a:rPr lang="ja-JP" altLang="en-US" dirty="0" smtClean="0"/>
              <a:t>年</a:t>
            </a:r>
            <a:r>
              <a:rPr lang="en-US" altLang="ja-JP" dirty="0" smtClean="0"/>
              <a:t>		17</a:t>
            </a:r>
          </a:p>
          <a:p>
            <a:pPr lvl="1"/>
            <a:r>
              <a:rPr lang="en-US" altLang="ja-JP" dirty="0" smtClean="0"/>
              <a:t>2010</a:t>
            </a:r>
            <a:r>
              <a:rPr lang="ja-JP" altLang="en-US" dirty="0" smtClean="0"/>
              <a:t>年</a:t>
            </a:r>
            <a:r>
              <a:rPr lang="en-US" altLang="ja-JP" dirty="0" smtClean="0"/>
              <a:t>		9</a:t>
            </a:r>
          </a:p>
          <a:p>
            <a:pPr lvl="1"/>
            <a:r>
              <a:rPr lang="en-US" altLang="ja-JP" dirty="0" smtClean="0"/>
              <a:t>2009</a:t>
            </a:r>
            <a:r>
              <a:rPr lang="ja-JP" altLang="en-US" dirty="0" smtClean="0"/>
              <a:t>年</a:t>
            </a:r>
            <a:r>
              <a:rPr lang="en-US" altLang="ja-JP" dirty="0" smtClean="0"/>
              <a:t>		13</a:t>
            </a:r>
          </a:p>
          <a:p>
            <a:pPr lvl="1"/>
            <a:r>
              <a:rPr lang="en-US" altLang="ja-JP" dirty="0" smtClean="0"/>
              <a:t>2008</a:t>
            </a:r>
            <a:r>
              <a:rPr lang="ja-JP" altLang="en-US" dirty="0" smtClean="0"/>
              <a:t>年</a:t>
            </a:r>
            <a:r>
              <a:rPr lang="en-US" altLang="ja-JP" dirty="0" smtClean="0"/>
              <a:t>		9</a:t>
            </a:r>
          </a:p>
          <a:p>
            <a:pPr lvl="1"/>
            <a:r>
              <a:rPr lang="en-US" altLang="ja-JP" dirty="0" smtClean="0"/>
              <a:t>2007</a:t>
            </a:r>
            <a:r>
              <a:rPr lang="ja-JP" altLang="en-US" dirty="0" smtClean="0"/>
              <a:t>年</a:t>
            </a:r>
            <a:r>
              <a:rPr lang="en-US" altLang="ja-JP" dirty="0" smtClean="0"/>
              <a:t>		6</a:t>
            </a:r>
          </a:p>
          <a:p>
            <a:pPr lvl="1"/>
            <a:r>
              <a:rPr lang="en-US" altLang="ja-JP" dirty="0" smtClean="0"/>
              <a:t>2006</a:t>
            </a:r>
            <a:r>
              <a:rPr lang="ja-JP" altLang="en-US" dirty="0" smtClean="0"/>
              <a:t>年</a:t>
            </a:r>
            <a:r>
              <a:rPr lang="en-US" altLang="ja-JP" dirty="0" smtClean="0"/>
              <a:t>		7</a:t>
            </a:r>
          </a:p>
          <a:p>
            <a:pPr lvl="1"/>
            <a:r>
              <a:rPr lang="en-US" altLang="ja-JP" dirty="0" smtClean="0"/>
              <a:t>2005</a:t>
            </a:r>
            <a:r>
              <a:rPr lang="ja-JP" altLang="en-US" dirty="0" smtClean="0"/>
              <a:t>年</a:t>
            </a:r>
            <a:r>
              <a:rPr lang="en-US" altLang="ja-JP" dirty="0" smtClean="0"/>
              <a:t>		1</a:t>
            </a:r>
          </a:p>
          <a:p>
            <a:pPr lvl="1"/>
            <a:r>
              <a:rPr lang="en-US" altLang="ja-JP" dirty="0" smtClean="0"/>
              <a:t>2004</a:t>
            </a:r>
            <a:r>
              <a:rPr lang="ja-JP" altLang="en-US" dirty="0" smtClean="0"/>
              <a:t>年</a:t>
            </a:r>
            <a:r>
              <a:rPr lang="en-US" altLang="ja-JP" dirty="0" smtClean="0"/>
              <a:t>		1</a:t>
            </a:r>
          </a:p>
        </p:txBody>
      </p:sp>
      <p:sp>
        <p:nvSpPr>
          <p:cNvPr id="8" name="テキスト ボックス 7"/>
          <p:cNvSpPr txBox="1"/>
          <p:nvPr/>
        </p:nvSpPr>
        <p:spPr>
          <a:xfrm>
            <a:off x="4211960" y="2492896"/>
            <a:ext cx="4752528" cy="1077218"/>
          </a:xfrm>
          <a:prstGeom prst="rect">
            <a:avLst/>
          </a:prstGeom>
          <a:noFill/>
          <a:ln>
            <a:solidFill>
              <a:schemeClr val="accent1"/>
            </a:solidFill>
          </a:ln>
        </p:spPr>
        <p:txBody>
          <a:bodyPr wrap="square" rtlCol="0">
            <a:spAutoFit/>
          </a:bodyPr>
          <a:lstStyle/>
          <a:p>
            <a:r>
              <a:rPr kumimoji="1" lang="en-US" altLang="ja-JP" sz="3200" dirty="0" smtClean="0"/>
              <a:t>VO </a:t>
            </a:r>
            <a:r>
              <a:rPr kumimoji="1" lang="ja-JP" altLang="en-US" sz="3200" dirty="0" smtClean="0"/>
              <a:t>を利用した研究が徐々に出始めている。</a:t>
            </a:r>
            <a:endParaRPr kumimoji="1" lang="en-US" altLang="ja-JP" sz="3200" dirty="0" smtClean="0"/>
          </a:p>
        </p:txBody>
      </p:sp>
    </p:spTree>
    <p:extLst>
      <p:ext uri="{BB962C8B-B14F-4D97-AF65-F5344CB8AC3E}">
        <p14:creationId xmlns:p14="http://schemas.microsoft.com/office/powerpoint/2010/main" xmlns="" val="10826174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upload.wikimedia.org/wikipedia/commons/9/9e/Gb1508_illustratio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64535" y="2012007"/>
            <a:ext cx="3034841" cy="234357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タイトル 1"/>
          <p:cNvSpPr>
            <a:spLocks noGrp="1"/>
          </p:cNvSpPr>
          <p:nvPr>
            <p:ph type="title"/>
          </p:nvPr>
        </p:nvSpPr>
        <p:spPr>
          <a:xfrm>
            <a:off x="47625" y="92749"/>
            <a:ext cx="9036496" cy="1063528"/>
          </a:xfrm>
          <a:noFill/>
          <a:ln>
            <a:solidFill>
              <a:schemeClr val="tx1"/>
            </a:solidFill>
          </a:ln>
        </p:spPr>
        <p:txBody>
          <a:bodyPr>
            <a:normAutofit fontScale="90000"/>
          </a:bodyPr>
          <a:lstStyle/>
          <a:p>
            <a:pPr marL="550926" indent="-514350" algn="ctr"/>
            <a:r>
              <a:rPr lang="ja-JP" altLang="en-US" sz="2800" dirty="0" smtClean="0">
                <a:latin typeface="+mj-ea"/>
              </a:rPr>
              <a:t>研究例</a:t>
            </a:r>
            <a:r>
              <a:rPr lang="en-US" altLang="ja-JP" sz="2800" dirty="0" smtClean="0">
                <a:latin typeface="+mj-ea"/>
              </a:rPr>
              <a:t>1</a:t>
            </a:r>
            <a:r>
              <a:rPr lang="ja-JP" altLang="en-US" sz="2800" dirty="0" smtClean="0">
                <a:latin typeface="+mj-ea"/>
              </a:rPr>
              <a:t>：</a:t>
            </a:r>
            <a:r>
              <a:rPr lang="en-US" altLang="ja-JP" sz="3600" dirty="0" smtClean="0">
                <a:solidFill>
                  <a:srgbClr val="FFC000"/>
                </a:solidFill>
                <a:latin typeface="+mj-ea"/>
              </a:rPr>
              <a:t>“</a:t>
            </a:r>
            <a:r>
              <a:rPr lang="en-US" altLang="ja-JP" sz="3600" dirty="0">
                <a:solidFill>
                  <a:srgbClr val="FFC000"/>
                </a:solidFill>
              </a:rPr>
              <a:t>RADIO-LOUD NARROW-LINE TYPE 1 </a:t>
            </a:r>
            <a:r>
              <a:rPr lang="en-US" altLang="ja-JP" sz="3600" dirty="0" smtClean="0">
                <a:solidFill>
                  <a:srgbClr val="FFC000"/>
                </a:solidFill>
              </a:rPr>
              <a:t>QUASARS</a:t>
            </a:r>
            <a:r>
              <a:rPr lang="en-US" altLang="ja-JP" sz="3600" dirty="0" smtClean="0">
                <a:solidFill>
                  <a:srgbClr val="FFC000"/>
                </a:solidFill>
                <a:latin typeface="+mj-ea"/>
              </a:rPr>
              <a:t>“</a:t>
            </a:r>
            <a:r>
              <a:rPr lang="ja-JP" altLang="en-US" sz="4000" dirty="0" smtClean="0">
                <a:solidFill>
                  <a:srgbClr val="FFC000"/>
                </a:solidFill>
                <a:latin typeface="+mj-ea"/>
              </a:rPr>
              <a:t>　</a:t>
            </a:r>
            <a:r>
              <a:rPr lang="en-US" altLang="ja-JP" sz="2700" dirty="0" smtClean="0">
                <a:latin typeface="+mj-ea"/>
              </a:rPr>
              <a:t>S. </a:t>
            </a:r>
            <a:r>
              <a:rPr lang="en-US" altLang="ja-JP" sz="2700" dirty="0" err="1" smtClean="0">
                <a:latin typeface="+mj-ea"/>
              </a:rPr>
              <a:t>Komossa</a:t>
            </a:r>
            <a:r>
              <a:rPr lang="en-US" altLang="ja-JP" sz="2700" dirty="0" smtClean="0">
                <a:latin typeface="+mj-ea"/>
              </a:rPr>
              <a:t> et al, 2006, AJ, 132, 531</a:t>
            </a:r>
            <a:endParaRPr kumimoji="1" lang="ja-JP" altLang="en-US" sz="2700" dirty="0">
              <a:latin typeface="+mj-ea"/>
            </a:endParaRPr>
          </a:p>
        </p:txBody>
      </p:sp>
      <p:sp>
        <p:nvSpPr>
          <p:cNvPr id="4" name="テキスト ボックス 3"/>
          <p:cNvSpPr txBox="1"/>
          <p:nvPr/>
        </p:nvSpPr>
        <p:spPr>
          <a:xfrm>
            <a:off x="107504" y="1292002"/>
            <a:ext cx="8964488" cy="5324535"/>
          </a:xfrm>
          <a:prstGeom prst="rect">
            <a:avLst/>
          </a:prstGeom>
          <a:noFill/>
        </p:spPr>
        <p:txBody>
          <a:bodyPr wrap="square" rtlCol="0">
            <a:spAutoFit/>
          </a:bodyPr>
          <a:lstStyle/>
          <a:p>
            <a:pPr marL="360000" indent="-360000">
              <a:buClr>
                <a:srgbClr val="FFC000"/>
              </a:buClr>
              <a:buSzPct val="70000"/>
              <a:buFont typeface="Wingdings 2" pitchFamily="18" charset="2"/>
              <a:buChar char=""/>
            </a:pPr>
            <a:r>
              <a:rPr lang="ja-JP" altLang="en-US" sz="2400" dirty="0" smtClean="0">
                <a:uFill>
                  <a:solidFill>
                    <a:srgbClr val="FFC000"/>
                  </a:solidFill>
                </a:uFill>
                <a:latin typeface="メイリオ" pitchFamily="50" charset="-128"/>
                <a:ea typeface="メイリオ" pitchFamily="50" charset="-128"/>
                <a:cs typeface="メイリオ" pitchFamily="50" charset="-128"/>
              </a:rPr>
              <a:t>ク</a:t>
            </a:r>
            <a:r>
              <a:rPr lang="ja-JP" altLang="en-US" sz="2400" dirty="0">
                <a:uFill>
                  <a:solidFill>
                    <a:srgbClr val="FFC000"/>
                  </a:solidFill>
                </a:uFill>
                <a:latin typeface="メイリオ" pitchFamily="50" charset="-128"/>
                <a:ea typeface="メイリオ" pitchFamily="50" charset="-128"/>
                <a:cs typeface="メイリオ" pitchFamily="50" charset="-128"/>
              </a:rPr>
              <a:t>ェ</a:t>
            </a:r>
            <a:r>
              <a:rPr lang="ja-JP" altLang="en-US" sz="2400" dirty="0" smtClean="0">
                <a:uFill>
                  <a:solidFill>
                    <a:srgbClr val="FFC000"/>
                  </a:solidFill>
                </a:uFill>
                <a:latin typeface="メイリオ" pitchFamily="50" charset="-128"/>
                <a:ea typeface="メイリオ" pitchFamily="50" charset="-128"/>
                <a:cs typeface="メイリオ" pitchFamily="50" charset="-128"/>
              </a:rPr>
              <a:t>ーサーのうち特殊なタイプの種族を多波長カタログのクロスマッチにより候補選択</a:t>
            </a:r>
            <a:endParaRPr lang="en-US" altLang="ja-JP" sz="2400" dirty="0">
              <a:uFill>
                <a:solidFill>
                  <a:srgbClr val="FFC000"/>
                </a:solidFill>
              </a:uFill>
              <a:latin typeface="メイリオ" pitchFamily="50" charset="-128"/>
              <a:ea typeface="メイリオ" pitchFamily="50" charset="-128"/>
              <a:cs typeface="メイリオ" pitchFamily="50" charset="-128"/>
            </a:endParaRPr>
          </a:p>
          <a:p>
            <a:pPr marL="342900" indent="-342900">
              <a:spcBef>
                <a:spcPts val="1200"/>
              </a:spcBef>
              <a:buClr>
                <a:srgbClr val="FFC000"/>
              </a:buClr>
              <a:buSzPct val="70000"/>
              <a:buFont typeface="Wingdings 2" pitchFamily="18" charset="2"/>
              <a:buChar char=""/>
            </a:pPr>
            <a:r>
              <a:rPr lang="en-US" altLang="ja-JP" sz="2400" dirty="0" smtClean="0">
                <a:solidFill>
                  <a:srgbClr val="FFC000"/>
                </a:solidFill>
                <a:latin typeface="メイリオ" pitchFamily="50" charset="-128"/>
                <a:ea typeface="メイリオ" pitchFamily="50" charset="-128"/>
                <a:cs typeface="メイリオ" pitchFamily="50" charset="-128"/>
              </a:rPr>
              <a:t>Narrow-line </a:t>
            </a:r>
            <a:r>
              <a:rPr lang="en-US" altLang="ja-JP" sz="2400" dirty="0" err="1">
                <a:solidFill>
                  <a:srgbClr val="FFC000"/>
                </a:solidFill>
                <a:latin typeface="メイリオ" pitchFamily="50" charset="-128"/>
                <a:ea typeface="メイリオ" pitchFamily="50" charset="-128"/>
                <a:cs typeface="メイリオ" pitchFamily="50" charset="-128"/>
              </a:rPr>
              <a:t>Seyfert</a:t>
            </a:r>
            <a:r>
              <a:rPr lang="en-US" altLang="ja-JP" sz="2400" dirty="0">
                <a:solidFill>
                  <a:srgbClr val="FFC000"/>
                </a:solidFill>
                <a:latin typeface="メイリオ" pitchFamily="50" charset="-128"/>
                <a:ea typeface="メイリオ" pitchFamily="50" charset="-128"/>
                <a:cs typeface="メイリオ" pitchFamily="50" charset="-128"/>
              </a:rPr>
              <a:t> </a:t>
            </a:r>
            <a:r>
              <a:rPr lang="en-US" altLang="ja-JP" sz="2400" dirty="0" smtClean="0">
                <a:solidFill>
                  <a:srgbClr val="FFC000"/>
                </a:solidFill>
                <a:latin typeface="メイリオ" pitchFamily="50" charset="-128"/>
                <a:ea typeface="メイリオ" pitchFamily="50" charset="-128"/>
                <a:cs typeface="メイリオ" pitchFamily="50" charset="-128"/>
              </a:rPr>
              <a:t>1 (NLS1): </a:t>
            </a:r>
          </a:p>
          <a:p>
            <a:pPr lvl="1" indent="360000">
              <a:spcBef>
                <a:spcPts val="600"/>
              </a:spcBef>
              <a:buClr>
                <a:schemeClr val="tx1"/>
              </a:buClr>
              <a:buFont typeface="Arial" pitchFamily="34" charset="0"/>
              <a:buChar char="–"/>
            </a:pPr>
            <a:r>
              <a:rPr lang="ja-JP" altLang="en-US" sz="2000" dirty="0" smtClean="0">
                <a:latin typeface="メイリオ" pitchFamily="50" charset="-128"/>
                <a:ea typeface="メイリオ" pitchFamily="50" charset="-128"/>
                <a:cs typeface="メイリオ" pitchFamily="50" charset="-128"/>
              </a:rPr>
              <a:t>比較的小さなブラックホール質量</a:t>
            </a:r>
            <a:endParaRPr lang="en-US" altLang="ja-JP" sz="2000" dirty="0" smtClean="0">
              <a:latin typeface="メイリオ" pitchFamily="50" charset="-128"/>
              <a:ea typeface="メイリオ" pitchFamily="50" charset="-128"/>
              <a:cs typeface="メイリオ" pitchFamily="50" charset="-128"/>
            </a:endParaRPr>
          </a:p>
          <a:p>
            <a:pPr lvl="1" indent="360000">
              <a:spcBef>
                <a:spcPts val="600"/>
              </a:spcBef>
              <a:buClr>
                <a:schemeClr val="tx1"/>
              </a:buClr>
              <a:buFont typeface="Arial" pitchFamily="34" charset="0"/>
              <a:buChar char="–"/>
            </a:pPr>
            <a:r>
              <a:rPr lang="ja-JP" altLang="en-US" sz="2000" dirty="0" smtClean="0">
                <a:latin typeface="メイリオ" pitchFamily="50" charset="-128"/>
                <a:ea typeface="メイリオ" pitchFamily="50" charset="-128"/>
                <a:cs typeface="メイリオ" pitchFamily="50" charset="-128"/>
              </a:rPr>
              <a:t>最大光度で放射</a:t>
            </a:r>
            <a:endParaRPr lang="en-US" altLang="ja-JP" sz="2000" dirty="0" smtClean="0">
              <a:latin typeface="メイリオ" pitchFamily="50" charset="-128"/>
              <a:ea typeface="メイリオ" pitchFamily="50" charset="-128"/>
              <a:cs typeface="メイリオ" pitchFamily="50" charset="-128"/>
            </a:endParaRPr>
          </a:p>
          <a:p>
            <a:pPr lvl="1" indent="360000">
              <a:spcBef>
                <a:spcPts val="600"/>
              </a:spcBef>
              <a:buClr>
                <a:schemeClr val="tx1"/>
              </a:buClr>
              <a:buFont typeface="Arial" pitchFamily="34" charset="0"/>
              <a:buChar char="–"/>
            </a:pPr>
            <a:r>
              <a:rPr lang="en-US" altLang="ja-JP" sz="2000" dirty="0" err="1" smtClean="0">
                <a:latin typeface="メイリオ" pitchFamily="50" charset="-128"/>
                <a:ea typeface="メイリオ" pitchFamily="50" charset="-128"/>
                <a:cs typeface="メイリオ" pitchFamily="50" charset="-128"/>
              </a:rPr>
              <a:t>FWHM_H</a:t>
            </a:r>
            <a:r>
              <a:rPr lang="en-US" altLang="ja-JP" sz="2000" baseline="-25000" dirty="0" err="1" smtClean="0">
                <a:latin typeface="Symbol" pitchFamily="18" charset="2"/>
                <a:ea typeface="メイリオ" pitchFamily="50" charset="-128"/>
                <a:cs typeface="メイリオ" pitchFamily="50" charset="-128"/>
              </a:rPr>
              <a:t>b</a:t>
            </a:r>
            <a:r>
              <a:rPr lang="en-US" altLang="ja-JP" sz="2000" dirty="0" smtClean="0">
                <a:latin typeface="メイリオ" pitchFamily="50" charset="-128"/>
                <a:ea typeface="メイリオ" pitchFamily="50" charset="-128"/>
                <a:cs typeface="メイリオ" pitchFamily="50" charset="-128"/>
              </a:rPr>
              <a:t> </a:t>
            </a:r>
            <a:r>
              <a:rPr lang="en-US" altLang="ja-JP" sz="2000" dirty="0">
                <a:latin typeface="メイリオ" pitchFamily="50" charset="-128"/>
                <a:ea typeface="メイリオ" pitchFamily="50" charset="-128"/>
                <a:cs typeface="メイリオ" pitchFamily="50" charset="-128"/>
              </a:rPr>
              <a:t>&lt; 2000 km/s and [OIII]/</a:t>
            </a:r>
            <a:r>
              <a:rPr lang="en-US" altLang="ja-JP" sz="2000" dirty="0" err="1" smtClean="0">
                <a:latin typeface="メイリオ" pitchFamily="50" charset="-128"/>
                <a:ea typeface="メイリオ" pitchFamily="50" charset="-128"/>
                <a:cs typeface="メイリオ" pitchFamily="50" charset="-128"/>
              </a:rPr>
              <a:t>H</a:t>
            </a:r>
            <a:r>
              <a:rPr lang="en-US" altLang="ja-JP" sz="2000" baseline="-25000" dirty="0" err="1" smtClean="0">
                <a:latin typeface="メイリオ" pitchFamily="50" charset="-128"/>
                <a:ea typeface="メイリオ" pitchFamily="50" charset="-128"/>
                <a:cs typeface="メイリオ" pitchFamily="50" charset="-128"/>
              </a:rPr>
              <a:t>tot</a:t>
            </a:r>
            <a:r>
              <a:rPr lang="en-US" altLang="ja-JP" sz="2000" dirty="0" smtClean="0">
                <a:latin typeface="メイリオ" pitchFamily="50" charset="-128"/>
                <a:ea typeface="メイリオ" pitchFamily="50" charset="-128"/>
                <a:cs typeface="メイリオ" pitchFamily="50" charset="-128"/>
              </a:rPr>
              <a:t> </a:t>
            </a:r>
            <a:r>
              <a:rPr lang="en-US" altLang="ja-JP" sz="2000" dirty="0">
                <a:latin typeface="メイリオ" pitchFamily="50" charset="-128"/>
                <a:ea typeface="メイリオ" pitchFamily="50" charset="-128"/>
                <a:cs typeface="メイリオ" pitchFamily="50" charset="-128"/>
              </a:rPr>
              <a:t>&lt; </a:t>
            </a:r>
            <a:r>
              <a:rPr lang="en-US" altLang="ja-JP" sz="2000" dirty="0" smtClean="0">
                <a:latin typeface="メイリオ" pitchFamily="50" charset="-128"/>
                <a:ea typeface="メイリオ" pitchFamily="50" charset="-128"/>
                <a:cs typeface="メイリオ" pitchFamily="50" charset="-128"/>
              </a:rPr>
              <a:t>3</a:t>
            </a:r>
          </a:p>
          <a:p>
            <a:pPr lvl="1" indent="360000">
              <a:spcBef>
                <a:spcPts val="600"/>
              </a:spcBef>
              <a:buClr>
                <a:schemeClr val="tx1"/>
              </a:buClr>
              <a:buFont typeface="Arial" pitchFamily="34" charset="0"/>
              <a:buChar char="–"/>
            </a:pPr>
            <a:r>
              <a:rPr lang="ja-JP" altLang="en-US" sz="2000" dirty="0">
                <a:latin typeface="メイリオ" pitchFamily="50" charset="-128"/>
                <a:ea typeface="メイリオ" pitchFamily="50" charset="-128"/>
                <a:cs typeface="メイリオ" pitchFamily="50" charset="-128"/>
              </a:rPr>
              <a:t>超大</a:t>
            </a:r>
            <a:r>
              <a:rPr lang="ja-JP" altLang="en-US" sz="2000" dirty="0" smtClean="0">
                <a:latin typeface="メイリオ" pitchFamily="50" charset="-128"/>
                <a:ea typeface="メイリオ" pitchFamily="50" charset="-128"/>
                <a:cs typeface="メイリオ" pitchFamily="50" charset="-128"/>
              </a:rPr>
              <a:t>質量ブラックホールの発達初期段階？</a:t>
            </a:r>
            <a:endParaRPr lang="en-US" altLang="ja-JP" sz="2000" dirty="0" smtClean="0">
              <a:latin typeface="メイリオ" pitchFamily="50" charset="-128"/>
              <a:ea typeface="メイリオ" pitchFamily="50" charset="-128"/>
              <a:cs typeface="メイリオ" pitchFamily="50" charset="-128"/>
            </a:endParaRPr>
          </a:p>
          <a:p>
            <a:pPr lvl="1" indent="360000">
              <a:spcBef>
                <a:spcPts val="600"/>
              </a:spcBef>
              <a:buClr>
                <a:schemeClr val="tx1"/>
              </a:buClr>
              <a:buFont typeface="Arial" pitchFamily="34" charset="0"/>
              <a:buChar char="–"/>
            </a:pPr>
            <a:r>
              <a:rPr lang="ja-JP" altLang="en-US" sz="2000" dirty="0" smtClean="0">
                <a:latin typeface="メイリオ" pitchFamily="50" charset="-128"/>
                <a:ea typeface="メイリオ" pitchFamily="50" charset="-128"/>
                <a:cs typeface="メイリオ" pitchFamily="50" charset="-128"/>
              </a:rPr>
              <a:t>電波であかるいものを選択</a:t>
            </a:r>
            <a:endParaRPr lang="en-US" altLang="ja-JP" sz="2000" dirty="0" smtClean="0">
              <a:latin typeface="メイリオ" pitchFamily="50" charset="-128"/>
              <a:ea typeface="メイリオ" pitchFamily="50" charset="-128"/>
              <a:cs typeface="メイリオ" pitchFamily="50" charset="-128"/>
            </a:endParaRPr>
          </a:p>
          <a:p>
            <a:pPr marL="342900" indent="-342900">
              <a:spcBef>
                <a:spcPts val="1200"/>
              </a:spcBef>
              <a:buClr>
                <a:srgbClr val="FFC000"/>
              </a:buClr>
              <a:buSzPct val="70000"/>
              <a:buFont typeface="Wingdings 2" pitchFamily="18" charset="2"/>
              <a:buChar char=""/>
            </a:pPr>
            <a:r>
              <a:rPr kumimoji="1" lang="ja-JP" altLang="en-US" sz="2400" dirty="0" smtClean="0">
                <a:solidFill>
                  <a:srgbClr val="FFC000"/>
                </a:solidFill>
                <a:latin typeface="メイリオ" pitchFamily="50" charset="-128"/>
                <a:ea typeface="メイリオ" pitchFamily="50" charset="-128"/>
                <a:cs typeface="メイリオ" pitchFamily="50" charset="-128"/>
              </a:rPr>
              <a:t>方法</a:t>
            </a:r>
            <a:r>
              <a:rPr lang="ja-JP" altLang="en-US" sz="2400" dirty="0" smtClean="0">
                <a:solidFill>
                  <a:srgbClr val="FFC000"/>
                </a:solidFill>
                <a:latin typeface="メイリオ" pitchFamily="50" charset="-128"/>
                <a:ea typeface="メイリオ" pitchFamily="50" charset="-128"/>
                <a:cs typeface="メイリオ" pitchFamily="50" charset="-128"/>
              </a:rPr>
              <a:t>と結果</a:t>
            </a:r>
            <a:endParaRPr lang="en-US" altLang="ja-JP" sz="2400" dirty="0" smtClean="0">
              <a:solidFill>
                <a:srgbClr val="FFC000"/>
              </a:solidFill>
              <a:latin typeface="メイリオ" pitchFamily="50" charset="-128"/>
              <a:ea typeface="メイリオ" pitchFamily="50" charset="-128"/>
              <a:cs typeface="メイリオ" pitchFamily="50" charset="-128"/>
            </a:endParaRPr>
          </a:p>
          <a:p>
            <a:pPr lvl="1" indent="360000">
              <a:spcBef>
                <a:spcPts val="600"/>
              </a:spcBef>
              <a:buFont typeface="Arial" pitchFamily="34" charset="0"/>
              <a:buChar char="̶"/>
            </a:pPr>
            <a:r>
              <a:rPr kumimoji="1" lang="en-US" altLang="ja-JP" sz="2000" dirty="0" smtClean="0">
                <a:latin typeface="メイリオ" pitchFamily="50" charset="-128"/>
                <a:ea typeface="メイリオ" pitchFamily="50" charset="-128"/>
                <a:cs typeface="メイリオ" pitchFamily="50" charset="-128"/>
              </a:rPr>
              <a:t>VO </a:t>
            </a:r>
            <a:r>
              <a:rPr kumimoji="1" lang="ja-JP" altLang="en-US" sz="2000" dirty="0" smtClean="0">
                <a:latin typeface="メイリオ" pitchFamily="50" charset="-128"/>
                <a:ea typeface="メイリオ" pitchFamily="50" charset="-128"/>
                <a:cs typeface="メイリオ" pitchFamily="50" charset="-128"/>
              </a:rPr>
              <a:t>のクロスマッチサービスを利用し、</a:t>
            </a:r>
            <a:r>
              <a:rPr kumimoji="1" lang="en-US" altLang="ja-JP" sz="2000" dirty="0" smtClean="0">
                <a:latin typeface="メイリオ" pitchFamily="50" charset="-128"/>
                <a:ea typeface="メイリオ" pitchFamily="50" charset="-128"/>
                <a:cs typeface="メイリオ" pitchFamily="50" charset="-128"/>
              </a:rPr>
              <a:t>QSO </a:t>
            </a:r>
            <a:r>
              <a:rPr kumimoji="1" lang="ja-JP" altLang="en-US" sz="2000" dirty="0" smtClean="0">
                <a:latin typeface="メイリオ" pitchFamily="50" charset="-128"/>
                <a:ea typeface="メイリオ" pitchFamily="50" charset="-128"/>
                <a:cs typeface="メイリオ" pitchFamily="50" charset="-128"/>
              </a:rPr>
              <a:t>カタログ、電波カタログ</a:t>
            </a:r>
            <a:r>
              <a:rPr kumimoji="1" lang="en-US" altLang="ja-JP" sz="2000" dirty="0" smtClean="0">
                <a:latin typeface="メイリオ" pitchFamily="50" charset="-128"/>
                <a:ea typeface="メイリオ" pitchFamily="50" charset="-128"/>
                <a:cs typeface="メイリオ" pitchFamily="50" charset="-128"/>
              </a:rPr>
              <a:t>(7)</a:t>
            </a:r>
            <a:r>
              <a:rPr kumimoji="1" lang="ja-JP" altLang="en-US" sz="2000" dirty="0" err="1" smtClean="0">
                <a:latin typeface="メイリオ" pitchFamily="50" charset="-128"/>
                <a:ea typeface="メイリオ" pitchFamily="50" charset="-128"/>
                <a:cs typeface="メイリオ" pitchFamily="50" charset="-128"/>
              </a:rPr>
              <a:t>、</a:t>
            </a:r>
            <a:r>
              <a:rPr kumimoji="1" lang="ja-JP" altLang="en-US" sz="2000" dirty="0" smtClean="0">
                <a:latin typeface="メイリオ" pitchFamily="50" charset="-128"/>
                <a:ea typeface="メイリオ" pitchFamily="50" charset="-128"/>
                <a:cs typeface="メイリオ" pitchFamily="50" charset="-128"/>
              </a:rPr>
              <a:t>可視光カタログ</a:t>
            </a:r>
            <a:r>
              <a:rPr kumimoji="1" lang="en-US" altLang="ja-JP" sz="2000" dirty="0" smtClean="0">
                <a:latin typeface="メイリオ" pitchFamily="50" charset="-128"/>
                <a:ea typeface="メイリオ" pitchFamily="50" charset="-128"/>
                <a:cs typeface="メイリオ" pitchFamily="50" charset="-128"/>
              </a:rPr>
              <a:t>(3)</a:t>
            </a:r>
            <a:r>
              <a:rPr kumimoji="1" lang="ja-JP" altLang="en-US" sz="2000" dirty="0" err="1" smtClean="0">
                <a:latin typeface="メイリオ" pitchFamily="50" charset="-128"/>
                <a:ea typeface="メイリオ" pitchFamily="50" charset="-128"/>
                <a:cs typeface="メイリオ" pitchFamily="50" charset="-128"/>
              </a:rPr>
              <a:t>、</a:t>
            </a:r>
            <a:r>
              <a:rPr kumimoji="1" lang="ja-JP" altLang="en-US" sz="2000" dirty="0" smtClean="0">
                <a:latin typeface="メイリオ" pitchFamily="50" charset="-128"/>
                <a:ea typeface="メイリオ" pitchFamily="50" charset="-128"/>
                <a:cs typeface="メイリオ" pitchFamily="50" charset="-128"/>
              </a:rPr>
              <a:t>のクロスマッチ</a:t>
            </a:r>
            <a:endParaRPr kumimoji="1" lang="en-US" altLang="ja-JP" sz="2000" dirty="0" smtClean="0">
              <a:latin typeface="メイリオ" pitchFamily="50" charset="-128"/>
              <a:ea typeface="メイリオ" pitchFamily="50" charset="-128"/>
              <a:cs typeface="メイリオ" pitchFamily="50" charset="-128"/>
            </a:endParaRPr>
          </a:p>
          <a:p>
            <a:pPr lvl="1" indent="360000">
              <a:spcBef>
                <a:spcPts val="1200"/>
              </a:spcBef>
              <a:buFont typeface="Arial" pitchFamily="34" charset="0"/>
              <a:buChar char="̶"/>
            </a:pPr>
            <a:r>
              <a:rPr lang="en-US" altLang="ja-JP" sz="2000" dirty="0" smtClean="0">
                <a:latin typeface="メイリオ" pitchFamily="50" charset="-128"/>
                <a:ea typeface="メイリオ" pitchFamily="50" charset="-128"/>
                <a:cs typeface="メイリオ" pitchFamily="50" charset="-128"/>
              </a:rPr>
              <a:t>11</a:t>
            </a:r>
            <a:r>
              <a:rPr lang="ja-JP" altLang="en-US" sz="2000" dirty="0" smtClean="0">
                <a:latin typeface="メイリオ" pitchFamily="50" charset="-128"/>
                <a:ea typeface="メイリオ" pitchFamily="50" charset="-128"/>
                <a:cs typeface="メイリオ" pitchFamily="50" charset="-128"/>
              </a:rPr>
              <a:t>個の </a:t>
            </a:r>
            <a:r>
              <a:rPr lang="en-US" altLang="ja-JP" sz="2000" dirty="0" smtClean="0">
                <a:latin typeface="メイリオ" pitchFamily="50" charset="-128"/>
                <a:ea typeface="メイリオ" pitchFamily="50" charset="-128"/>
                <a:cs typeface="メイリオ" pitchFamily="50" charset="-128"/>
              </a:rPr>
              <a:t>Radio-loud NLS1</a:t>
            </a:r>
            <a:r>
              <a:rPr lang="ja-JP" altLang="en-US" sz="2000" dirty="0" smtClean="0">
                <a:latin typeface="メイリオ" pitchFamily="50" charset="-128"/>
                <a:ea typeface="メイリオ" pitchFamily="50" charset="-128"/>
                <a:cs typeface="メイリオ" pitchFamily="50" charset="-128"/>
              </a:rPr>
              <a:t>が見つけられ</a:t>
            </a:r>
            <a:r>
              <a:rPr lang="en-US" altLang="ja-JP" sz="2000" dirty="0" smtClean="0">
                <a:latin typeface="メイリオ" pitchFamily="50" charset="-128"/>
                <a:ea typeface="メイリオ" pitchFamily="50" charset="-128"/>
                <a:cs typeface="メイリオ" pitchFamily="50" charset="-128"/>
              </a:rPr>
              <a:t>(</a:t>
            </a:r>
            <a:r>
              <a:rPr lang="ja-JP" altLang="en-US" sz="2000" dirty="0" smtClean="0">
                <a:latin typeface="メイリオ" pitchFamily="50" charset="-128"/>
                <a:ea typeface="メイリオ" pitchFamily="50" charset="-128"/>
                <a:cs typeface="メイリオ" pitchFamily="50" charset="-128"/>
              </a:rPr>
              <a:t>それまでは</a:t>
            </a:r>
            <a:r>
              <a:rPr lang="en-US" altLang="ja-JP" sz="2000" dirty="0" smtClean="0">
                <a:latin typeface="メイリオ" pitchFamily="50" charset="-128"/>
                <a:ea typeface="メイリオ" pitchFamily="50" charset="-128"/>
                <a:cs typeface="メイリオ" pitchFamily="50" charset="-128"/>
              </a:rPr>
              <a:t>~4)</a:t>
            </a:r>
            <a:r>
              <a:rPr lang="ja-JP" altLang="en-US" sz="2000" dirty="0" err="1" smtClean="0">
                <a:latin typeface="メイリオ" pitchFamily="50" charset="-128"/>
                <a:ea typeface="メイリオ" pitchFamily="50" charset="-128"/>
                <a:cs typeface="メイリオ" pitchFamily="50" charset="-128"/>
              </a:rPr>
              <a:t>、</a:t>
            </a:r>
            <a:r>
              <a:rPr lang="ja-JP" altLang="en-US" sz="2000" dirty="0" smtClean="0">
                <a:latin typeface="メイリオ" pitchFamily="50" charset="-128"/>
                <a:ea typeface="メイリオ" pitchFamily="50" charset="-128"/>
                <a:cs typeface="メイリオ" pitchFamily="50" charset="-128"/>
              </a:rPr>
              <a:t>多数のフォローアップ観測</a:t>
            </a:r>
            <a:r>
              <a:rPr lang="ja-JP" altLang="en-US" sz="2000" dirty="0">
                <a:latin typeface="メイリオ" pitchFamily="50" charset="-128"/>
                <a:ea typeface="メイリオ" pitchFamily="50" charset="-128"/>
                <a:cs typeface="メイリオ" pitchFamily="50" charset="-128"/>
              </a:rPr>
              <a:t>論文</a:t>
            </a:r>
            <a:r>
              <a:rPr lang="ja-JP" altLang="en-US" sz="2000" dirty="0" smtClean="0">
                <a:latin typeface="メイリオ" pitchFamily="50" charset="-128"/>
                <a:ea typeface="メイリオ" pitchFamily="50" charset="-128"/>
                <a:cs typeface="メイリオ" pitchFamily="50" charset="-128"/>
              </a:rPr>
              <a:t>が報告された </a:t>
            </a:r>
            <a:r>
              <a:rPr lang="en-US" altLang="ja-JP" sz="2000" dirty="0" smtClean="0">
                <a:latin typeface="メイリオ" pitchFamily="50" charset="-128"/>
                <a:ea typeface="メイリオ" pitchFamily="50" charset="-128"/>
                <a:cs typeface="メイリオ" pitchFamily="50" charset="-128"/>
              </a:rPr>
              <a:t>(citation 83)</a:t>
            </a:r>
            <a:r>
              <a:rPr lang="ja-JP" altLang="en-US" sz="2400" dirty="0" err="1" smtClean="0">
                <a:latin typeface="メイリオ" pitchFamily="50" charset="-128"/>
                <a:ea typeface="メイリオ" pitchFamily="50" charset="-128"/>
                <a:cs typeface="メイリオ" pitchFamily="50" charset="-128"/>
              </a:rPr>
              <a:t>。</a:t>
            </a:r>
            <a:endParaRPr lang="en-US" altLang="ja-JP" sz="2400" dirty="0" smtClean="0">
              <a:latin typeface="メイリオ" pitchFamily="50" charset="-128"/>
              <a:ea typeface="メイリオ" pitchFamily="50" charset="-128"/>
              <a:cs typeface="メイリオ" pitchFamily="50" charset="-128"/>
            </a:endParaRPr>
          </a:p>
        </p:txBody>
      </p:sp>
      <p:sp>
        <p:nvSpPr>
          <p:cNvPr id="3" name="日付プレースホルダー 2"/>
          <p:cNvSpPr>
            <a:spLocks noGrp="1"/>
          </p:cNvSpPr>
          <p:nvPr>
            <p:ph type="dt" sz="half" idx="10"/>
          </p:nvPr>
        </p:nvSpPr>
        <p:spPr/>
        <p:txBody>
          <a:bodyPr/>
          <a:lstStyle/>
          <a:p>
            <a:r>
              <a:rPr kumimoji="1" lang="en-US" altLang="ja-JP" smtClean="0"/>
              <a:t>2014/1/26</a:t>
            </a:r>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zh-TW" smtClean="0"/>
              <a:t>VO</a:t>
            </a:r>
            <a:r>
              <a:rPr kumimoji="1" lang="zh-TW" altLang="en-US" smtClean="0"/>
              <a:t>講習会２０１４睦月</a:t>
            </a:r>
            <a:endParaRPr kumimoji="1" lang="ja-JP" altLang="en-US" dirty="0"/>
          </a:p>
        </p:txBody>
      </p:sp>
      <p:sp>
        <p:nvSpPr>
          <p:cNvPr id="6" name="スライド番号プレースホルダー 5"/>
          <p:cNvSpPr>
            <a:spLocks noGrp="1"/>
          </p:cNvSpPr>
          <p:nvPr>
            <p:ph type="sldNum" sz="quarter" idx="12"/>
          </p:nvPr>
        </p:nvSpPr>
        <p:spPr/>
        <p:txBody>
          <a:bodyPr/>
          <a:lstStyle/>
          <a:p>
            <a:fld id="{69D0420D-7E6B-4B7A-A1BC-5F5E3100B77F}" type="slidenum">
              <a:rPr kumimoji="1" lang="ja-JP" altLang="en-US" smtClean="0"/>
              <a:pPr/>
              <a:t>29</a:t>
            </a:fld>
            <a:endParaRPr kumimoji="1" lang="ja-JP" altLang="en-US"/>
          </a:p>
        </p:txBody>
      </p:sp>
    </p:spTree>
    <p:extLst>
      <p:ext uri="{BB962C8B-B14F-4D97-AF65-F5344CB8AC3E}">
        <p14:creationId xmlns:p14="http://schemas.microsoft.com/office/powerpoint/2010/main" xmlns="" val="3451756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2492896"/>
            <a:ext cx="7467600" cy="1143000"/>
          </a:xfrm>
        </p:spPr>
        <p:txBody>
          <a:bodyPr/>
          <a:lstStyle/>
          <a:p>
            <a:pPr algn="ctr"/>
            <a:r>
              <a:rPr kumimoji="1" lang="ja-JP" altLang="en-US" dirty="0" smtClean="0">
                <a:latin typeface="メイリオ" pitchFamily="50" charset="-128"/>
                <a:ea typeface="メイリオ" pitchFamily="50" charset="-128"/>
                <a:cs typeface="メイリオ" pitchFamily="50" charset="-128"/>
              </a:rPr>
              <a:t>天文データの爆発的増加</a:t>
            </a:r>
            <a:endParaRPr kumimoji="1" lang="ja-JP" altLang="en-US" dirty="0">
              <a:latin typeface="メイリオ" pitchFamily="50" charset="-128"/>
              <a:ea typeface="メイリオ" pitchFamily="50" charset="-128"/>
              <a:cs typeface="メイリオ" pitchFamily="50" charset="-128"/>
            </a:endParaRPr>
          </a:p>
        </p:txBody>
      </p:sp>
      <p:sp>
        <p:nvSpPr>
          <p:cNvPr id="6" name="日付プレースホルダ 5"/>
          <p:cNvSpPr>
            <a:spLocks noGrp="1"/>
          </p:cNvSpPr>
          <p:nvPr>
            <p:ph type="dt" sz="half" idx="10"/>
          </p:nvPr>
        </p:nvSpPr>
        <p:spPr/>
        <p:txBody>
          <a:bodyPr/>
          <a:lstStyle/>
          <a:p>
            <a:r>
              <a:rPr kumimoji="1" lang="en-US" altLang="ja-JP" smtClean="0"/>
              <a:t>2014/1/26</a:t>
            </a:r>
            <a:endParaRPr kumimoji="1" lang="ja-JP" altLang="en-US" dirty="0"/>
          </a:p>
        </p:txBody>
      </p:sp>
      <p:sp>
        <p:nvSpPr>
          <p:cNvPr id="7" name="スライド番号プレースホルダ 6"/>
          <p:cNvSpPr>
            <a:spLocks noGrp="1"/>
          </p:cNvSpPr>
          <p:nvPr>
            <p:ph type="sldNum" sz="quarter" idx="12"/>
          </p:nvPr>
        </p:nvSpPr>
        <p:spPr/>
        <p:txBody>
          <a:bodyPr/>
          <a:lstStyle/>
          <a:p>
            <a:fld id="{69D0420D-7E6B-4B7A-A1BC-5F5E3100B77F}" type="slidenum">
              <a:rPr kumimoji="1" lang="ja-JP" altLang="en-US" smtClean="0"/>
              <a:pPr/>
              <a:t>3</a:t>
            </a:fld>
            <a:endParaRPr kumimoji="1" lang="ja-JP" altLang="en-US"/>
          </a:p>
        </p:txBody>
      </p:sp>
      <p:sp>
        <p:nvSpPr>
          <p:cNvPr id="8" name="フッター プレースホルダ 7"/>
          <p:cNvSpPr>
            <a:spLocks noGrp="1"/>
          </p:cNvSpPr>
          <p:nvPr>
            <p:ph type="ftr" sz="quarter" idx="11"/>
          </p:nvPr>
        </p:nvSpPr>
        <p:spPr/>
        <p:txBody>
          <a:bodyPr/>
          <a:lstStyle/>
          <a:p>
            <a:r>
              <a:rPr kumimoji="1" lang="en-US" altLang="zh-TW" smtClean="0"/>
              <a:t>VO</a:t>
            </a:r>
            <a:r>
              <a:rPr kumimoji="1" lang="zh-TW" altLang="en-US" smtClean="0"/>
              <a:t>講習会２０１４睦月</a:t>
            </a:r>
            <a:endParaRPr kumimoji="1" lang="ja-JP"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7504" y="1340768"/>
            <a:ext cx="9036496" cy="4632037"/>
          </a:xfrm>
          <a:prstGeom prst="rect">
            <a:avLst/>
          </a:prstGeom>
          <a:noFill/>
        </p:spPr>
        <p:txBody>
          <a:bodyPr wrap="square" rtlCol="0">
            <a:spAutoFit/>
          </a:bodyPr>
          <a:lstStyle/>
          <a:p>
            <a:pPr indent="360000">
              <a:spcBef>
                <a:spcPts val="1200"/>
              </a:spcBef>
              <a:buFont typeface="Wingdings" pitchFamily="2" charset="2"/>
              <a:buChar char="ü"/>
            </a:pPr>
            <a:r>
              <a:rPr lang="en-US" altLang="ja-JP" sz="2400" dirty="0" smtClean="0">
                <a:solidFill>
                  <a:srgbClr val="FFC000"/>
                </a:solidFill>
              </a:rPr>
              <a:t>Fossil galaxy group (</a:t>
            </a:r>
            <a:r>
              <a:rPr lang="ja-JP" altLang="en-US" sz="2400" dirty="0" smtClean="0">
                <a:solidFill>
                  <a:srgbClr val="FFC000"/>
                </a:solidFill>
              </a:rPr>
              <a:t>化石銀河群</a:t>
            </a:r>
            <a:r>
              <a:rPr lang="en-US" altLang="ja-JP" sz="2400" dirty="0" smtClean="0">
                <a:solidFill>
                  <a:srgbClr val="FFC000"/>
                </a:solidFill>
              </a:rPr>
              <a:t>): </a:t>
            </a:r>
          </a:p>
          <a:p>
            <a:pPr lvl="1" indent="360000">
              <a:spcBef>
                <a:spcPts val="600"/>
              </a:spcBef>
              <a:buClr>
                <a:schemeClr val="tx1"/>
              </a:buClr>
              <a:buFont typeface="Arial" pitchFamily="34" charset="0"/>
              <a:buChar char="–"/>
            </a:pPr>
            <a:r>
              <a:rPr lang="ja-JP" altLang="en-US" sz="2400" dirty="0" smtClean="0"/>
              <a:t>明るい巨大楕円銀河が中心に一つだけ孤立した状態の系。</a:t>
            </a:r>
            <a:endParaRPr lang="en-US" altLang="ja-JP" sz="2400" dirty="0" smtClean="0"/>
          </a:p>
          <a:p>
            <a:pPr lvl="1" indent="360000">
              <a:spcBef>
                <a:spcPts val="600"/>
              </a:spcBef>
              <a:buClr>
                <a:schemeClr val="tx1"/>
              </a:buClr>
              <a:buFont typeface="Arial" pitchFamily="34" charset="0"/>
              <a:buChar char="–"/>
            </a:pPr>
            <a:r>
              <a:rPr lang="ja-JP" altLang="en-US" sz="2400" dirty="0" smtClean="0"/>
              <a:t>銀河群並みの質量・</a:t>
            </a:r>
            <a:r>
              <a:rPr lang="en-US" altLang="ja-JP" sz="2400" dirty="0" smtClean="0"/>
              <a:t>X</a:t>
            </a:r>
            <a:r>
              <a:rPr lang="ja-JP" altLang="en-US" sz="2400" dirty="0" smtClean="0"/>
              <a:t>線輝度。</a:t>
            </a:r>
            <a:endParaRPr lang="en-US" altLang="ja-JP" sz="2400" dirty="0" smtClean="0"/>
          </a:p>
          <a:p>
            <a:pPr lvl="1" indent="360000">
              <a:spcBef>
                <a:spcPts val="600"/>
              </a:spcBef>
              <a:buClr>
                <a:schemeClr val="tx1"/>
              </a:buClr>
              <a:buFont typeface="Arial" pitchFamily="34" charset="0"/>
              <a:buChar char="–"/>
            </a:pPr>
            <a:r>
              <a:rPr lang="ja-JP" altLang="en-US" sz="2400" dirty="0" smtClean="0"/>
              <a:t>銀河の衝突・合体による最終形態か？</a:t>
            </a:r>
            <a:endParaRPr kumimoji="1" lang="en-US" altLang="ja-JP" sz="2400" dirty="0" smtClean="0"/>
          </a:p>
          <a:p>
            <a:pPr indent="360000">
              <a:spcBef>
                <a:spcPts val="1200"/>
              </a:spcBef>
              <a:buFont typeface="Wingdings" pitchFamily="2" charset="2"/>
              <a:buChar char="ü"/>
            </a:pPr>
            <a:r>
              <a:rPr kumimoji="1" lang="ja-JP" altLang="en-US" sz="2400" dirty="0" smtClean="0">
                <a:solidFill>
                  <a:srgbClr val="FFC000"/>
                </a:solidFill>
              </a:rPr>
              <a:t>方法</a:t>
            </a:r>
            <a:endParaRPr lang="en-US" altLang="ja-JP" sz="2400" dirty="0" smtClean="0">
              <a:solidFill>
                <a:srgbClr val="FFC000"/>
              </a:solidFill>
            </a:endParaRPr>
          </a:p>
          <a:p>
            <a:pPr lvl="1" indent="360000">
              <a:spcBef>
                <a:spcPts val="600"/>
              </a:spcBef>
              <a:buFont typeface="Arial" pitchFamily="34" charset="0"/>
              <a:buChar char="̶"/>
            </a:pPr>
            <a:r>
              <a:rPr kumimoji="1" lang="en-US" altLang="ja-JP" sz="2400" dirty="0" err="1" smtClean="0"/>
              <a:t>OpenSkyQuery</a:t>
            </a:r>
            <a:r>
              <a:rPr kumimoji="1" lang="en-US" altLang="ja-JP" sz="2400" dirty="0" smtClean="0"/>
              <a:t> </a:t>
            </a:r>
            <a:r>
              <a:rPr kumimoji="1" lang="ja-JP" altLang="en-US" sz="2400" dirty="0" smtClean="0"/>
              <a:t>を利用</a:t>
            </a:r>
            <a:endParaRPr kumimoji="1" lang="en-US" altLang="ja-JP" sz="2400" dirty="0" smtClean="0"/>
          </a:p>
          <a:p>
            <a:pPr lvl="1" indent="360000">
              <a:spcBef>
                <a:spcPts val="600"/>
              </a:spcBef>
              <a:buFont typeface="Arial" pitchFamily="34" charset="0"/>
              <a:buChar char="̶"/>
            </a:pPr>
            <a:r>
              <a:rPr kumimoji="1" lang="ja-JP" altLang="en-US" sz="2400" dirty="0" smtClean="0"/>
              <a:t>可視と</a:t>
            </a:r>
            <a:r>
              <a:rPr kumimoji="1" lang="en-US" altLang="ja-JP" sz="2400" dirty="0" smtClean="0"/>
              <a:t>X</a:t>
            </a:r>
            <a:r>
              <a:rPr kumimoji="1" lang="ja-JP" altLang="en-US" sz="2400" dirty="0" smtClean="0"/>
              <a:t>線のカタログ</a:t>
            </a:r>
            <a:r>
              <a:rPr lang="ja-JP" altLang="en-US" sz="2400" dirty="0"/>
              <a:t>を</a:t>
            </a:r>
            <a:r>
              <a:rPr kumimoji="1" lang="ja-JP" altLang="en-US" sz="2400" dirty="0" smtClean="0"/>
              <a:t>クロスマッチ</a:t>
            </a:r>
            <a:endParaRPr kumimoji="1" lang="en-US" altLang="ja-JP" sz="2400" dirty="0" smtClean="0"/>
          </a:p>
          <a:p>
            <a:pPr lvl="1" indent="360000">
              <a:spcBef>
                <a:spcPts val="600"/>
              </a:spcBef>
              <a:buFont typeface="Arial" pitchFamily="34" charset="0"/>
              <a:buChar char="̶"/>
            </a:pPr>
            <a:r>
              <a:rPr lang="ja-JP" altLang="en-US" sz="2400" dirty="0" smtClean="0"/>
              <a:t>広がった </a:t>
            </a:r>
            <a:r>
              <a:rPr lang="en-US" altLang="ja-JP" sz="2400" dirty="0" smtClean="0"/>
              <a:t>X</a:t>
            </a:r>
            <a:r>
              <a:rPr lang="ja-JP" altLang="en-US" sz="2400" dirty="0" smtClean="0"/>
              <a:t>線放射をともなう楕円銀河</a:t>
            </a:r>
            <a:endParaRPr lang="en-US" altLang="ja-JP" sz="2400" dirty="0" smtClean="0"/>
          </a:p>
          <a:p>
            <a:pPr lvl="1" indent="360000">
              <a:spcBef>
                <a:spcPts val="600"/>
              </a:spcBef>
              <a:buFont typeface="Arial" pitchFamily="34" charset="0"/>
              <a:buChar char="̶"/>
            </a:pPr>
            <a:r>
              <a:rPr kumimoji="1" lang="en-US" altLang="ja-JP" sz="2400" dirty="0" smtClean="0"/>
              <a:t>0.5 h</a:t>
            </a:r>
            <a:r>
              <a:rPr kumimoji="1" lang="en-US" altLang="ja-JP" sz="2400" baseline="30000" dirty="0" smtClean="0"/>
              <a:t>-1</a:t>
            </a:r>
            <a:r>
              <a:rPr kumimoji="1" lang="en-US" altLang="ja-JP" sz="2400" baseline="-25000" dirty="0" smtClean="0"/>
              <a:t>70</a:t>
            </a:r>
            <a:r>
              <a:rPr kumimoji="1" lang="en-US" altLang="ja-JP" sz="2400" dirty="0" smtClean="0"/>
              <a:t> </a:t>
            </a:r>
            <a:r>
              <a:rPr kumimoji="1" lang="en-US" altLang="ja-JP" sz="2400" dirty="0" err="1" smtClean="0"/>
              <a:t>Mpc</a:t>
            </a:r>
            <a:r>
              <a:rPr kumimoji="1" lang="en-US" altLang="ja-JP" sz="2400" dirty="0" smtClean="0"/>
              <a:t> </a:t>
            </a:r>
            <a:r>
              <a:rPr kumimoji="1" lang="ja-JP" altLang="en-US" sz="2400" dirty="0" smtClean="0"/>
              <a:t>内の</a:t>
            </a:r>
            <a:r>
              <a:rPr lang="ja-JP" altLang="en-US" sz="2400" dirty="0" smtClean="0"/>
              <a:t>付随</a:t>
            </a:r>
            <a:r>
              <a:rPr kumimoji="1" lang="ja-JP" altLang="en-US" sz="2400" dirty="0" smtClean="0"/>
              <a:t>銀河が</a:t>
            </a:r>
            <a:r>
              <a:rPr lang="ja-JP" altLang="en-US" sz="2400" dirty="0" smtClean="0"/>
              <a:t>中心銀河より </a:t>
            </a:r>
            <a:r>
              <a:rPr lang="en-US" altLang="ja-JP" sz="2400" dirty="0" smtClean="0"/>
              <a:t>2 </a:t>
            </a:r>
            <a:r>
              <a:rPr lang="ja-JP" altLang="en-US" sz="2400" dirty="0" smtClean="0"/>
              <a:t>等級以上暗い</a:t>
            </a:r>
            <a:endParaRPr lang="en-US" altLang="ja-JP" sz="2400" dirty="0" smtClean="0"/>
          </a:p>
          <a:p>
            <a:pPr indent="360000">
              <a:spcBef>
                <a:spcPts val="1200"/>
              </a:spcBef>
              <a:buFont typeface="Wingdings" pitchFamily="2" charset="2"/>
              <a:buChar char="ü"/>
            </a:pPr>
            <a:r>
              <a:rPr kumimoji="1" lang="en-US" altLang="ja-JP" sz="2400" dirty="0" smtClean="0">
                <a:solidFill>
                  <a:srgbClr val="FFC000"/>
                </a:solidFill>
              </a:rPr>
              <a:t>34 </a:t>
            </a:r>
            <a:r>
              <a:rPr lang="ja-JP" altLang="en-US" sz="2400" dirty="0" smtClean="0">
                <a:solidFill>
                  <a:srgbClr val="FFC000"/>
                </a:solidFill>
              </a:rPr>
              <a:t>の候補天体 </a:t>
            </a:r>
            <a:r>
              <a:rPr lang="en-US" altLang="ja-JP" sz="2400" dirty="0" smtClean="0"/>
              <a:t>(</a:t>
            </a:r>
            <a:r>
              <a:rPr lang="ja-JP" altLang="en-US" sz="2400" dirty="0" smtClean="0"/>
              <a:t>これ以前は</a:t>
            </a:r>
            <a:r>
              <a:rPr lang="en-US" altLang="ja-JP" sz="2400" dirty="0" smtClean="0"/>
              <a:t>15</a:t>
            </a:r>
            <a:r>
              <a:rPr lang="ja-JP" altLang="en-US" sz="2400" dirty="0" smtClean="0"/>
              <a:t>天体）</a:t>
            </a:r>
            <a:r>
              <a:rPr lang="en-US" altLang="ja-JP" sz="2400" dirty="0">
                <a:latin typeface="メイリオ" pitchFamily="50" charset="-128"/>
                <a:ea typeface="メイリオ" pitchFamily="50" charset="-128"/>
                <a:cs typeface="メイリオ" pitchFamily="50" charset="-128"/>
              </a:rPr>
              <a:t> (citation </a:t>
            </a:r>
            <a:r>
              <a:rPr lang="en-US" altLang="ja-JP" sz="2400" dirty="0" smtClean="0">
                <a:latin typeface="メイリオ" pitchFamily="50" charset="-128"/>
                <a:ea typeface="メイリオ" pitchFamily="50" charset="-128"/>
                <a:cs typeface="メイリオ" pitchFamily="50" charset="-128"/>
              </a:rPr>
              <a:t>42)</a:t>
            </a:r>
            <a:endParaRPr kumimoji="1" lang="ja-JP" altLang="en-US" sz="2400" dirty="0"/>
          </a:p>
        </p:txBody>
      </p:sp>
      <p:pic>
        <p:nvPicPr>
          <p:cNvPr id="8" name="Picture 3"/>
          <p:cNvPicPr>
            <a:picLocks noChangeAspect="1" noChangeArrowheads="1"/>
          </p:cNvPicPr>
          <p:nvPr/>
        </p:nvPicPr>
        <p:blipFill>
          <a:blip r:embed="rId3" cstate="print"/>
          <a:srcRect/>
          <a:stretch>
            <a:fillRect/>
          </a:stretch>
        </p:blipFill>
        <p:spPr bwMode="auto">
          <a:xfrm>
            <a:off x="6588224" y="2276872"/>
            <a:ext cx="2376264" cy="2376264"/>
          </a:xfrm>
          <a:prstGeom prst="rect">
            <a:avLst/>
          </a:prstGeom>
          <a:noFill/>
          <a:ln w="9525">
            <a:noFill/>
            <a:miter lim="800000"/>
            <a:headEnd/>
            <a:tailEnd/>
          </a:ln>
        </p:spPr>
      </p:pic>
      <p:pic>
        <p:nvPicPr>
          <p:cNvPr id="7" name="Picture 2"/>
          <p:cNvPicPr>
            <a:picLocks noGrp="1" noChangeAspect="1" noChangeArrowheads="1"/>
          </p:cNvPicPr>
          <p:nvPr>
            <p:ph idx="1"/>
          </p:nvPr>
        </p:nvPicPr>
        <p:blipFill>
          <a:blip r:embed="rId4" cstate="print"/>
          <a:srcRect/>
          <a:stretch>
            <a:fillRect/>
          </a:stretch>
        </p:blipFill>
        <p:spPr bwMode="auto">
          <a:xfrm>
            <a:off x="6588224" y="2276872"/>
            <a:ext cx="2376264" cy="2376264"/>
          </a:xfrm>
          <a:prstGeom prst="rect">
            <a:avLst/>
          </a:prstGeom>
          <a:noFill/>
          <a:ln w="9525">
            <a:noFill/>
            <a:miter lim="800000"/>
            <a:headEnd/>
            <a:tailEnd/>
          </a:ln>
        </p:spPr>
      </p:pic>
      <p:sp>
        <p:nvSpPr>
          <p:cNvPr id="2" name="タイトル 1"/>
          <p:cNvSpPr>
            <a:spLocks noGrp="1"/>
          </p:cNvSpPr>
          <p:nvPr>
            <p:ph type="title"/>
          </p:nvPr>
        </p:nvSpPr>
        <p:spPr>
          <a:xfrm>
            <a:off x="107504" y="92749"/>
            <a:ext cx="8928992" cy="1063528"/>
          </a:xfrm>
          <a:noFill/>
          <a:ln>
            <a:solidFill>
              <a:schemeClr val="tx1"/>
            </a:solidFill>
          </a:ln>
        </p:spPr>
        <p:txBody>
          <a:bodyPr>
            <a:normAutofit fontScale="90000"/>
          </a:bodyPr>
          <a:lstStyle/>
          <a:p>
            <a:pPr marL="550926" indent="-514350" algn="ctr"/>
            <a:r>
              <a:rPr lang="ja-JP" altLang="en-US" sz="2800" dirty="0" smtClean="0">
                <a:latin typeface="+mj-ea"/>
              </a:rPr>
              <a:t>研究例</a:t>
            </a:r>
            <a:r>
              <a:rPr lang="en-US" altLang="ja-JP" sz="2800" dirty="0" smtClean="0">
                <a:latin typeface="+mj-ea"/>
              </a:rPr>
              <a:t>2</a:t>
            </a:r>
            <a:r>
              <a:rPr lang="ja-JP" altLang="en-US" sz="2800" dirty="0" smtClean="0">
                <a:latin typeface="+mj-ea"/>
              </a:rPr>
              <a:t>：</a:t>
            </a:r>
            <a:r>
              <a:rPr lang="en-US" altLang="ja-JP" sz="4000" dirty="0" smtClean="0">
                <a:solidFill>
                  <a:srgbClr val="FFC000"/>
                </a:solidFill>
                <a:latin typeface="+mj-ea"/>
              </a:rPr>
              <a:t>“Fossil Groups in the Sloan Digital Sky Survey“</a:t>
            </a:r>
            <a:r>
              <a:rPr lang="ja-JP" altLang="en-US" sz="4000" dirty="0" smtClean="0">
                <a:solidFill>
                  <a:srgbClr val="FFC000"/>
                </a:solidFill>
                <a:latin typeface="+mj-ea"/>
              </a:rPr>
              <a:t>　</a:t>
            </a:r>
            <a:r>
              <a:rPr lang="en-US" altLang="ja-JP" sz="2700" dirty="0" smtClean="0">
                <a:latin typeface="+mj-ea"/>
              </a:rPr>
              <a:t>W. </a:t>
            </a:r>
            <a:r>
              <a:rPr lang="en-US" altLang="ja-JP" sz="2700" dirty="0" err="1" smtClean="0">
                <a:latin typeface="+mj-ea"/>
              </a:rPr>
              <a:t>A.Santos</a:t>
            </a:r>
            <a:r>
              <a:rPr lang="en-US" altLang="ja-JP" sz="2700" dirty="0" smtClean="0">
                <a:latin typeface="+mj-ea"/>
              </a:rPr>
              <a:t> et al, 2007, </a:t>
            </a:r>
            <a:r>
              <a:rPr lang="en-US" altLang="ja-JP" sz="2700" dirty="0" err="1" smtClean="0">
                <a:latin typeface="+mj-ea"/>
              </a:rPr>
              <a:t>ApJ</a:t>
            </a:r>
            <a:r>
              <a:rPr lang="en-US" altLang="ja-JP" sz="2700" dirty="0" smtClean="0">
                <a:latin typeface="+mj-ea"/>
              </a:rPr>
              <a:t>, 134, 1551</a:t>
            </a:r>
            <a:endParaRPr kumimoji="1" lang="ja-JP" altLang="en-US" sz="2700" dirty="0">
              <a:latin typeface="+mj-ea"/>
            </a:endParaRPr>
          </a:p>
        </p:txBody>
      </p:sp>
      <p:sp>
        <p:nvSpPr>
          <p:cNvPr id="3" name="日付プレースホルダー 2"/>
          <p:cNvSpPr>
            <a:spLocks noGrp="1"/>
          </p:cNvSpPr>
          <p:nvPr>
            <p:ph type="dt" sz="half" idx="10"/>
          </p:nvPr>
        </p:nvSpPr>
        <p:spPr/>
        <p:txBody>
          <a:bodyPr/>
          <a:lstStyle/>
          <a:p>
            <a:r>
              <a:rPr kumimoji="1" lang="en-US" altLang="ja-JP" smtClean="0"/>
              <a:t>2014/1/26</a:t>
            </a:r>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zh-TW" smtClean="0"/>
              <a:t>VO</a:t>
            </a:r>
            <a:r>
              <a:rPr kumimoji="1" lang="zh-TW" altLang="en-US" smtClean="0"/>
              <a:t>講習会２０１４睦月</a:t>
            </a:r>
            <a:endParaRPr kumimoji="1" lang="ja-JP" altLang="en-US"/>
          </a:p>
        </p:txBody>
      </p:sp>
      <p:sp>
        <p:nvSpPr>
          <p:cNvPr id="6" name="スライド番号プレースホルダー 5"/>
          <p:cNvSpPr>
            <a:spLocks noGrp="1"/>
          </p:cNvSpPr>
          <p:nvPr>
            <p:ph type="sldNum" sz="quarter" idx="12"/>
          </p:nvPr>
        </p:nvSpPr>
        <p:spPr/>
        <p:txBody>
          <a:bodyPr/>
          <a:lstStyle/>
          <a:p>
            <a:fld id="{69D0420D-7E6B-4B7A-A1BC-5F5E3100B77F}" type="slidenum">
              <a:rPr kumimoji="1" lang="ja-JP" altLang="en-US" smtClean="0"/>
              <a:pPr/>
              <a:t>30</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2098" y="116632"/>
            <a:ext cx="7467600" cy="850106"/>
          </a:xfrm>
        </p:spPr>
        <p:txBody>
          <a:bodyPr/>
          <a:lstStyle/>
          <a:p>
            <a:r>
              <a:rPr kumimoji="1" lang="en-US" altLang="ja-JP" b="1" dirty="0" smtClean="0">
                <a:latin typeface="メイリオ" pitchFamily="50" charset="-128"/>
                <a:ea typeface="メイリオ" pitchFamily="50" charset="-128"/>
                <a:cs typeface="メイリオ" pitchFamily="50" charset="-128"/>
              </a:rPr>
              <a:t>JVO </a:t>
            </a:r>
            <a:r>
              <a:rPr kumimoji="1" lang="ja-JP" altLang="en-US" b="1" dirty="0" smtClean="0">
                <a:latin typeface="メイリオ" pitchFamily="50" charset="-128"/>
                <a:ea typeface="メイリオ" pitchFamily="50" charset="-128"/>
                <a:cs typeface="メイリオ" pitchFamily="50" charset="-128"/>
              </a:rPr>
              <a:t>による研究成果</a:t>
            </a:r>
            <a:endParaRPr kumimoji="1" lang="ja-JP" altLang="en-US" b="1" dirty="0">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132377" y="1024455"/>
            <a:ext cx="8892480" cy="1972497"/>
          </a:xfrm>
          <a:ln w="15875">
            <a:solidFill>
              <a:schemeClr val="tx1"/>
            </a:solidFill>
          </a:ln>
        </p:spPr>
        <p:txBody>
          <a:bodyPr>
            <a:normAutofit lnSpcReduction="10000"/>
          </a:bodyPr>
          <a:lstStyle/>
          <a:p>
            <a:pPr>
              <a:buNone/>
            </a:pPr>
            <a:r>
              <a:rPr lang="en-US" altLang="ja-JP" sz="3200" dirty="0" smtClean="0">
                <a:solidFill>
                  <a:srgbClr val="FFC000"/>
                </a:solidFill>
                <a:latin typeface="+mj-ea"/>
              </a:rPr>
              <a:t>“</a:t>
            </a:r>
            <a:r>
              <a:rPr lang="en-US" altLang="ja-JP" sz="3200" b="1" dirty="0">
                <a:solidFill>
                  <a:srgbClr val="FFC000"/>
                </a:solidFill>
                <a:latin typeface="+mj-ea"/>
              </a:rPr>
              <a:t>A Cross-correlation Analysis of AGN and Galaxies using Virtual Observatory: Dependence on </a:t>
            </a:r>
            <a:r>
              <a:rPr lang="en-US" altLang="ja-JP" sz="3200" b="1" dirty="0" err="1">
                <a:solidFill>
                  <a:srgbClr val="FFC000"/>
                </a:solidFill>
                <a:latin typeface="+mj-ea"/>
              </a:rPr>
              <a:t>Virial</a:t>
            </a:r>
            <a:r>
              <a:rPr lang="en-US" altLang="ja-JP" sz="3200" b="1" dirty="0">
                <a:solidFill>
                  <a:srgbClr val="FFC000"/>
                </a:solidFill>
                <a:latin typeface="+mj-ea"/>
              </a:rPr>
              <a:t> Mass of Super-Massive Black Hole” </a:t>
            </a:r>
            <a:endParaRPr lang="en-US" altLang="ja-JP" sz="3200" b="1" dirty="0" smtClean="0">
              <a:solidFill>
                <a:srgbClr val="FFC000"/>
              </a:solidFill>
              <a:latin typeface="+mj-ea"/>
            </a:endParaRPr>
          </a:p>
          <a:p>
            <a:pPr>
              <a:buNone/>
            </a:pPr>
            <a:r>
              <a:rPr lang="en-US" altLang="ja-JP" sz="2800" dirty="0" err="1" smtClean="0">
                <a:latin typeface="+mj-ea"/>
              </a:rPr>
              <a:t>Y.Komiya</a:t>
            </a:r>
            <a:r>
              <a:rPr lang="en-US" altLang="ja-JP" sz="2800" dirty="0" smtClean="0">
                <a:latin typeface="+mj-ea"/>
              </a:rPr>
              <a:t> et al. 2013, </a:t>
            </a:r>
            <a:r>
              <a:rPr lang="en-US" altLang="ja-JP" sz="2800" dirty="0" err="1" smtClean="0">
                <a:latin typeface="+mj-ea"/>
              </a:rPr>
              <a:t>ApJ</a:t>
            </a:r>
            <a:r>
              <a:rPr lang="en-US" altLang="ja-JP" sz="2800" dirty="0" smtClean="0">
                <a:latin typeface="+mj-ea"/>
              </a:rPr>
              <a:t> 775</a:t>
            </a:r>
            <a:r>
              <a:rPr lang="en-US" altLang="ja-JP" sz="2800" dirty="0">
                <a:latin typeface="+mj-ea"/>
              </a:rPr>
              <a:t>, article id. 43</a:t>
            </a:r>
            <a:endParaRPr kumimoji="1" lang="ja-JP" altLang="en-US" dirty="0"/>
          </a:p>
        </p:txBody>
      </p:sp>
      <p:sp>
        <p:nvSpPr>
          <p:cNvPr id="4" name="テキスト ボックス 3"/>
          <p:cNvSpPr txBox="1"/>
          <p:nvPr/>
        </p:nvSpPr>
        <p:spPr>
          <a:xfrm>
            <a:off x="289942" y="3284984"/>
            <a:ext cx="8568952" cy="2985433"/>
          </a:xfrm>
          <a:prstGeom prst="rect">
            <a:avLst/>
          </a:prstGeom>
          <a:noFill/>
        </p:spPr>
        <p:txBody>
          <a:bodyPr wrap="square" rtlCol="0">
            <a:spAutoFit/>
          </a:bodyPr>
          <a:lstStyle/>
          <a:p>
            <a:pPr marL="360000" indent="-360000">
              <a:buFont typeface="Wingdings" pitchFamily="2" charset="2"/>
              <a:buChar char="ü"/>
            </a:pPr>
            <a:r>
              <a:rPr lang="en-US" altLang="ja-JP" sz="2800" dirty="0" smtClean="0"/>
              <a:t>AGN (Active Galactic Nucleus) </a:t>
            </a:r>
            <a:r>
              <a:rPr lang="ja-JP" altLang="en-US" sz="2800" dirty="0" smtClean="0"/>
              <a:t>の周りの銀河数密度を多数のサンプルにもとづき測定。</a:t>
            </a:r>
            <a:endParaRPr lang="en-US" altLang="ja-JP" sz="2800" dirty="0" smtClean="0"/>
          </a:p>
          <a:p>
            <a:pPr marL="360000" indent="-360000">
              <a:spcBef>
                <a:spcPts val="1200"/>
              </a:spcBef>
              <a:buFont typeface="Wingdings" pitchFamily="2" charset="2"/>
              <a:buChar char="ü"/>
            </a:pPr>
            <a:r>
              <a:rPr lang="ja-JP" altLang="en-US" sz="2800" dirty="0" smtClean="0"/>
              <a:t>ブラックホール質量の大きな </a:t>
            </a:r>
            <a:r>
              <a:rPr lang="en-US" altLang="ja-JP" sz="2800" dirty="0" smtClean="0"/>
              <a:t>AGN </a:t>
            </a:r>
            <a:r>
              <a:rPr lang="ja-JP" altLang="en-US" sz="2800" dirty="0" smtClean="0"/>
              <a:t>ほど、周辺銀河密度が高いことを観測的に確認した。</a:t>
            </a:r>
            <a:endParaRPr lang="en-US" altLang="ja-JP" sz="2800" dirty="0" smtClean="0"/>
          </a:p>
          <a:p>
            <a:pPr marL="360000" indent="-360000">
              <a:spcBef>
                <a:spcPts val="1200"/>
              </a:spcBef>
              <a:buFont typeface="Wingdings" pitchFamily="2" charset="2"/>
              <a:buChar char="ü"/>
            </a:pPr>
            <a:r>
              <a:rPr kumimoji="1" lang="en-US" altLang="ja-JP" sz="2800" dirty="0" smtClean="0"/>
              <a:t>AGN </a:t>
            </a:r>
            <a:r>
              <a:rPr kumimoji="1" lang="ja-JP" altLang="en-US" sz="2800" dirty="0" smtClean="0"/>
              <a:t>の起源に</a:t>
            </a:r>
            <a:r>
              <a:rPr kumimoji="1" lang="ja-JP" altLang="en-US" sz="2800" dirty="0" smtClean="0">
                <a:solidFill>
                  <a:srgbClr val="FFC000"/>
                </a:solidFill>
              </a:rPr>
              <a:t>銀河同士の衝突・合体</a:t>
            </a:r>
            <a:r>
              <a:rPr lang="ja-JP" altLang="en-US" sz="2800" dirty="0" smtClean="0"/>
              <a:t>が大きく影響していることを示唆する結果。</a:t>
            </a:r>
            <a:endParaRPr kumimoji="1" lang="en-US" altLang="ja-JP" sz="2800" dirty="0" smtClean="0"/>
          </a:p>
        </p:txBody>
      </p:sp>
      <p:sp>
        <p:nvSpPr>
          <p:cNvPr id="8" name="日付プレースホルダ 7"/>
          <p:cNvSpPr>
            <a:spLocks noGrp="1"/>
          </p:cNvSpPr>
          <p:nvPr>
            <p:ph type="dt" sz="half" idx="10"/>
          </p:nvPr>
        </p:nvSpPr>
        <p:spPr/>
        <p:txBody>
          <a:bodyPr/>
          <a:lstStyle/>
          <a:p>
            <a:r>
              <a:rPr kumimoji="1" lang="en-US" altLang="ja-JP" smtClean="0"/>
              <a:t>2014/1/26</a:t>
            </a:r>
            <a:endParaRPr kumimoji="1" lang="ja-JP" altLang="en-US" dirty="0"/>
          </a:p>
        </p:txBody>
      </p:sp>
      <p:sp>
        <p:nvSpPr>
          <p:cNvPr id="9" name="スライド番号プレースホルダ 8"/>
          <p:cNvSpPr>
            <a:spLocks noGrp="1"/>
          </p:cNvSpPr>
          <p:nvPr>
            <p:ph type="sldNum" sz="quarter" idx="12"/>
          </p:nvPr>
        </p:nvSpPr>
        <p:spPr/>
        <p:txBody>
          <a:bodyPr/>
          <a:lstStyle/>
          <a:p>
            <a:fld id="{69D0420D-7E6B-4B7A-A1BC-5F5E3100B77F}" type="slidenum">
              <a:rPr kumimoji="1" lang="ja-JP" altLang="en-US" smtClean="0"/>
              <a:pPr/>
              <a:t>31</a:t>
            </a:fld>
            <a:endParaRPr kumimoji="1" lang="ja-JP" altLang="en-US"/>
          </a:p>
        </p:txBody>
      </p:sp>
      <p:sp>
        <p:nvSpPr>
          <p:cNvPr id="10" name="フッター プレースホルダ 9"/>
          <p:cNvSpPr>
            <a:spLocks noGrp="1"/>
          </p:cNvSpPr>
          <p:nvPr>
            <p:ph type="ftr" sz="quarter" idx="11"/>
          </p:nvPr>
        </p:nvSpPr>
        <p:spPr/>
        <p:txBody>
          <a:bodyPr/>
          <a:lstStyle/>
          <a:p>
            <a:r>
              <a:rPr kumimoji="1" lang="en-US" altLang="zh-TW" smtClean="0"/>
              <a:t>VO</a:t>
            </a:r>
            <a:r>
              <a:rPr kumimoji="1" lang="zh-TW" altLang="en-US" smtClean="0"/>
              <a:t>講習会２０１４睦月</a:t>
            </a: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3">
                                            <p:bg/>
                                          </p:spTgt>
                                        </p:tgtEl>
                                        <p:attrNameLst>
                                          <p:attrName>style.opacity</p:attrName>
                                        </p:attrNameLst>
                                      </p:cBhvr>
                                      <p:to>
                                        <p:strVal val="0.5"/>
                                      </p:to>
                                    </p:set>
                                    <p:animEffect filter="image" prLst="opacity: 0.5">
                                      <p:cBhvr rctx="IE">
                                        <p:cTn id="7" dur="indefinite"/>
                                        <p:tgtEl>
                                          <p:spTgt spid="3">
                                            <p:bg/>
                                          </p:spTgt>
                                        </p:tgtEl>
                                      </p:cBhvr>
                                    </p:animEffect>
                                  </p:childTnLst>
                                </p:cTn>
                              </p:par>
                              <p:par>
                                <p:cTn id="8" presetID="9" presetClass="emph" presetSubtype="0" grpId="0" nodeType="withEffect">
                                  <p:stCondLst>
                                    <p:cond delay="0"/>
                                  </p:stCondLst>
                                  <p:childTnLst>
                                    <p:set>
                                      <p:cBhvr rctx="PPT">
                                        <p:cTn id="9" dur="indefinite"/>
                                        <p:tgtEl>
                                          <p:spTgt spid="3">
                                            <p:txEl>
                                              <p:pRg st="0" end="0"/>
                                            </p:txEl>
                                          </p:spTgt>
                                        </p:tgtEl>
                                        <p:attrNameLst>
                                          <p:attrName>style.opacity</p:attrName>
                                        </p:attrNameLst>
                                      </p:cBhvr>
                                      <p:to>
                                        <p:strVal val="0.5"/>
                                      </p:to>
                                    </p:set>
                                    <p:animEffect filter="image" prLst="opacity: 0.5">
                                      <p:cBhvr rctx="IE">
                                        <p:cTn id="10" dur="indefinite"/>
                                        <p:tgtEl>
                                          <p:spTgt spid="3">
                                            <p:txEl>
                                              <p:pRg st="0" end="0"/>
                                            </p:txEl>
                                          </p:spTgt>
                                        </p:tgtEl>
                                      </p:cBhvr>
                                    </p:animEffect>
                                  </p:childTnLst>
                                </p:cTn>
                              </p:par>
                              <p:par>
                                <p:cTn id="11" presetID="9" presetClass="emph" presetSubtype="0" grpId="0" nodeType="withEffect">
                                  <p:stCondLst>
                                    <p:cond delay="0"/>
                                  </p:stCondLst>
                                  <p:childTnLst>
                                    <p:set>
                                      <p:cBhvr rctx="PPT">
                                        <p:cTn id="12" dur="indefinite"/>
                                        <p:tgtEl>
                                          <p:spTgt spid="3">
                                            <p:txEl>
                                              <p:pRg st="1" end="1"/>
                                            </p:txEl>
                                          </p:spTgt>
                                        </p:tgtEl>
                                        <p:attrNameLst>
                                          <p:attrName>style.opacity</p:attrName>
                                        </p:attrNameLst>
                                      </p:cBhvr>
                                      <p:to>
                                        <p:strVal val="0.5"/>
                                      </p:to>
                                    </p:set>
                                    <p:animEffect filter="image" prLst="opacity: 0.5">
                                      <p:cBhvr rctx="IE">
                                        <p:cTn id="13" dur="indefinite"/>
                                        <p:tgtEl>
                                          <p:spTgt spid="3">
                                            <p:txEl>
                                              <p:pRg st="1" end="1"/>
                                            </p:txEl>
                                          </p:spTgt>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2353" y="127229"/>
            <a:ext cx="2808312" cy="792088"/>
          </a:xfrm>
        </p:spPr>
        <p:txBody>
          <a:bodyPr>
            <a:noAutofit/>
          </a:bodyPr>
          <a:lstStyle/>
          <a:p>
            <a:pPr algn="ctr"/>
            <a:r>
              <a:rPr lang="ja-JP" altLang="en-US" sz="4400" b="1" dirty="0" smtClean="0">
                <a:latin typeface="メイリオ" pitchFamily="50" charset="-128"/>
                <a:ea typeface="メイリオ" pitchFamily="50" charset="-128"/>
                <a:cs typeface="メイリオ" pitchFamily="50" charset="-128"/>
              </a:rPr>
              <a:t>解析結果</a:t>
            </a:r>
            <a:endParaRPr kumimoji="1" lang="ja-JP" altLang="en-US" sz="4400" b="1" dirty="0">
              <a:latin typeface="メイリオ" pitchFamily="50" charset="-128"/>
              <a:ea typeface="メイリオ" pitchFamily="50" charset="-128"/>
              <a:cs typeface="メイリオ" pitchFamily="50" charset="-128"/>
            </a:endParaRPr>
          </a:p>
        </p:txBody>
      </p:sp>
      <p:sp>
        <p:nvSpPr>
          <p:cNvPr id="35" name="テキスト ボックス 34"/>
          <p:cNvSpPr txBox="1"/>
          <p:nvPr/>
        </p:nvSpPr>
        <p:spPr>
          <a:xfrm>
            <a:off x="323528" y="4581128"/>
            <a:ext cx="8424936" cy="954107"/>
          </a:xfrm>
          <a:prstGeom prst="rect">
            <a:avLst/>
          </a:prstGeom>
          <a:noFill/>
        </p:spPr>
        <p:txBody>
          <a:bodyPr wrap="square" rtlCol="0">
            <a:spAutoFit/>
          </a:bodyPr>
          <a:lstStyle/>
          <a:p>
            <a:r>
              <a:rPr kumimoji="1" lang="en-US" altLang="ja-JP" sz="2800" dirty="0" smtClean="0">
                <a:solidFill>
                  <a:srgbClr val="FFC000"/>
                </a:solidFill>
                <a:latin typeface="メイリオ" panose="020B0604030504040204" pitchFamily="50" charset="-128"/>
                <a:ea typeface="メイリオ" panose="020B0604030504040204" pitchFamily="50" charset="-128"/>
              </a:rPr>
              <a:t>AGN </a:t>
            </a:r>
            <a:r>
              <a:rPr kumimoji="1" lang="ja-JP" altLang="en-US" sz="2800" dirty="0" smtClean="0">
                <a:solidFill>
                  <a:srgbClr val="FFC000"/>
                </a:solidFill>
                <a:latin typeface="メイリオ" panose="020B0604030504040204" pitchFamily="50" charset="-128"/>
                <a:ea typeface="メイリオ" panose="020B0604030504040204" pitchFamily="50" charset="-128"/>
              </a:rPr>
              <a:t>周辺銀河の密度超過の</a:t>
            </a:r>
            <a:endParaRPr kumimoji="1" lang="en-US" altLang="ja-JP" sz="2800" dirty="0" smtClean="0">
              <a:solidFill>
                <a:srgbClr val="FFC000"/>
              </a:solidFill>
              <a:latin typeface="メイリオ" panose="020B0604030504040204" pitchFamily="50" charset="-128"/>
              <a:ea typeface="メイリオ" panose="020B0604030504040204" pitchFamily="50" charset="-128"/>
            </a:endParaRPr>
          </a:p>
          <a:p>
            <a:pPr algn="r"/>
            <a:r>
              <a:rPr lang="ja-JP" altLang="en-US" sz="2800" dirty="0" smtClean="0">
                <a:solidFill>
                  <a:srgbClr val="FFC000"/>
                </a:solidFill>
                <a:latin typeface="メイリオ" panose="020B0604030504040204" pitchFamily="50" charset="-128"/>
                <a:ea typeface="メイリオ" panose="020B0604030504040204" pitchFamily="50" charset="-128"/>
              </a:rPr>
              <a:t>ブラックホール質量依存性を</a:t>
            </a:r>
            <a:r>
              <a:rPr kumimoji="1" lang="ja-JP" altLang="en-US" sz="2800" dirty="0" smtClean="0">
                <a:solidFill>
                  <a:srgbClr val="FFC000"/>
                </a:solidFill>
                <a:latin typeface="メイリオ" panose="020B0604030504040204" pitchFamily="50" charset="-128"/>
                <a:ea typeface="メイリオ" panose="020B0604030504040204" pitchFamily="50" charset="-128"/>
              </a:rPr>
              <a:t>世界初検出！</a:t>
            </a:r>
            <a:endParaRPr kumimoji="1" lang="ja-JP" altLang="en-US" sz="2800" dirty="0">
              <a:solidFill>
                <a:srgbClr val="FFC000"/>
              </a:solidFill>
              <a:latin typeface="メイリオ" panose="020B0604030504040204" pitchFamily="50" charset="-128"/>
              <a:ea typeface="メイリオ" panose="020B0604030504040204" pitchFamily="50" charset="-128"/>
            </a:endParaRPr>
          </a:p>
        </p:txBody>
      </p:sp>
      <p:sp>
        <p:nvSpPr>
          <p:cNvPr id="18" name="日付プレースホルダ 17"/>
          <p:cNvSpPr>
            <a:spLocks noGrp="1"/>
          </p:cNvSpPr>
          <p:nvPr>
            <p:ph type="dt" sz="half" idx="10"/>
          </p:nvPr>
        </p:nvSpPr>
        <p:spPr/>
        <p:txBody>
          <a:bodyPr/>
          <a:lstStyle/>
          <a:p>
            <a:r>
              <a:rPr kumimoji="1" lang="en-US" altLang="ja-JP" smtClean="0"/>
              <a:t>2014/1/26</a:t>
            </a:r>
            <a:endParaRPr kumimoji="1" lang="ja-JP" altLang="en-US" dirty="0"/>
          </a:p>
        </p:txBody>
      </p:sp>
      <p:sp>
        <p:nvSpPr>
          <p:cNvPr id="21" name="スライド番号プレースホルダ 20"/>
          <p:cNvSpPr>
            <a:spLocks noGrp="1"/>
          </p:cNvSpPr>
          <p:nvPr>
            <p:ph type="sldNum" sz="quarter" idx="12"/>
          </p:nvPr>
        </p:nvSpPr>
        <p:spPr/>
        <p:txBody>
          <a:bodyPr/>
          <a:lstStyle/>
          <a:p>
            <a:fld id="{69D0420D-7E6B-4B7A-A1BC-5F5E3100B77F}" type="slidenum">
              <a:rPr kumimoji="1" lang="ja-JP" altLang="en-US" smtClean="0"/>
              <a:pPr/>
              <a:t>32</a:t>
            </a:fld>
            <a:endParaRPr kumimoji="1" lang="ja-JP" altLang="en-US"/>
          </a:p>
        </p:txBody>
      </p:sp>
      <p:sp>
        <p:nvSpPr>
          <p:cNvPr id="22" name="フッター プレースホルダ 21"/>
          <p:cNvSpPr>
            <a:spLocks noGrp="1"/>
          </p:cNvSpPr>
          <p:nvPr>
            <p:ph type="ftr" sz="quarter" idx="11"/>
          </p:nvPr>
        </p:nvSpPr>
        <p:spPr/>
        <p:txBody>
          <a:bodyPr/>
          <a:lstStyle/>
          <a:p>
            <a:r>
              <a:rPr kumimoji="1" lang="en-US" altLang="zh-TW" smtClean="0"/>
              <a:t>VO</a:t>
            </a:r>
            <a:r>
              <a:rPr kumimoji="1" lang="zh-TW" altLang="en-US" smtClean="0"/>
              <a:t>講習会２０１４睦月</a:t>
            </a:r>
            <a:endParaRPr kumimoji="1" lang="ja-JP" altLang="en-US"/>
          </a:p>
        </p:txBody>
      </p:sp>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841883"/>
            <a:ext cx="4644698" cy="30932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4"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51558" y="841883"/>
            <a:ext cx="4454342" cy="30932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7467600" cy="922114"/>
          </a:xfrm>
        </p:spPr>
        <p:txBody>
          <a:bodyPr>
            <a:normAutofit/>
          </a:bodyPr>
          <a:lstStyle/>
          <a:p>
            <a:pPr algn="ctr"/>
            <a:r>
              <a:rPr kumimoji="1" lang="ja-JP" altLang="en-US" dirty="0" smtClean="0"/>
              <a:t>まとめ</a:t>
            </a:r>
            <a:endParaRPr kumimoji="1" lang="ja-JP" altLang="en-US" dirty="0"/>
          </a:p>
        </p:txBody>
      </p:sp>
      <p:sp>
        <p:nvSpPr>
          <p:cNvPr id="3" name="コンテンツ プレースホルダ 2"/>
          <p:cNvSpPr>
            <a:spLocks noGrp="1"/>
          </p:cNvSpPr>
          <p:nvPr>
            <p:ph idx="1"/>
          </p:nvPr>
        </p:nvSpPr>
        <p:spPr>
          <a:xfrm>
            <a:off x="179512" y="980728"/>
            <a:ext cx="8964488" cy="5472608"/>
          </a:xfrm>
        </p:spPr>
        <p:txBody>
          <a:bodyPr>
            <a:normAutofit fontScale="92500" lnSpcReduction="10000"/>
          </a:bodyPr>
          <a:lstStyle/>
          <a:p>
            <a:r>
              <a:rPr lang="ja-JP" altLang="en-US" dirty="0" smtClean="0">
                <a:solidFill>
                  <a:srgbClr val="FFC000"/>
                </a:solidFill>
              </a:rPr>
              <a:t>天文データ利用の問題点</a:t>
            </a:r>
            <a:endParaRPr lang="en-US" altLang="ja-JP" dirty="0" smtClean="0">
              <a:solidFill>
                <a:srgbClr val="FFC000"/>
              </a:solidFill>
            </a:endParaRPr>
          </a:p>
          <a:p>
            <a:pPr lvl="1"/>
            <a:r>
              <a:rPr kumimoji="1" lang="ja-JP" altLang="en-US" dirty="0" smtClean="0"/>
              <a:t>利用価値の高いデータアーカイブが多数</a:t>
            </a:r>
            <a:endParaRPr kumimoji="1" lang="en-US" altLang="ja-JP" dirty="0" smtClean="0"/>
          </a:p>
          <a:p>
            <a:pPr lvl="2"/>
            <a:r>
              <a:rPr kumimoji="1" lang="en-US" altLang="ja-JP" dirty="0" smtClean="0"/>
              <a:t>VO </a:t>
            </a:r>
            <a:r>
              <a:rPr kumimoji="1" lang="ja-JP" altLang="en-US" dirty="0" smtClean="0"/>
              <a:t>が多数のサイトへのアクセスを容易に</a:t>
            </a:r>
            <a:endParaRPr kumimoji="1" lang="en-US" altLang="ja-JP" dirty="0" smtClean="0"/>
          </a:p>
          <a:p>
            <a:pPr lvl="1"/>
            <a:r>
              <a:rPr lang="ja-JP" altLang="en-US" dirty="0" smtClean="0"/>
              <a:t>観測データサイズが大きくダウンロード困難</a:t>
            </a:r>
            <a:endParaRPr lang="en-US" altLang="ja-JP" dirty="0" smtClean="0"/>
          </a:p>
          <a:p>
            <a:pPr lvl="2"/>
            <a:r>
              <a:rPr kumimoji="1" lang="ja-JP" altLang="en-US" dirty="0" smtClean="0"/>
              <a:t>解析処理のリモート実行</a:t>
            </a:r>
            <a:endParaRPr kumimoji="1" lang="en-US" altLang="ja-JP" dirty="0" smtClean="0"/>
          </a:p>
          <a:p>
            <a:pPr>
              <a:spcBef>
                <a:spcPts val="1800"/>
              </a:spcBef>
            </a:pPr>
            <a:r>
              <a:rPr lang="en-US" altLang="ja-JP" dirty="0" smtClean="0">
                <a:solidFill>
                  <a:srgbClr val="FFC000"/>
                </a:solidFill>
              </a:rPr>
              <a:t>VO </a:t>
            </a:r>
            <a:r>
              <a:rPr lang="ja-JP" altLang="en-US" dirty="0" smtClean="0">
                <a:solidFill>
                  <a:srgbClr val="FFC000"/>
                </a:solidFill>
              </a:rPr>
              <a:t>の進捗状況</a:t>
            </a:r>
            <a:endParaRPr lang="en-US" altLang="ja-JP" dirty="0" smtClean="0">
              <a:solidFill>
                <a:srgbClr val="FFC000"/>
              </a:solidFill>
            </a:endParaRPr>
          </a:p>
          <a:p>
            <a:pPr lvl="1"/>
            <a:r>
              <a:rPr lang="ja-JP" altLang="en-US" dirty="0" smtClean="0"/>
              <a:t>標準仕様の策定はほぼ完了</a:t>
            </a:r>
            <a:endParaRPr lang="en-US" altLang="ja-JP" dirty="0" smtClean="0"/>
          </a:p>
          <a:p>
            <a:pPr lvl="1"/>
            <a:r>
              <a:rPr kumimoji="1" lang="ja-JP" altLang="en-US" dirty="0" smtClean="0"/>
              <a:t>データサービスの </a:t>
            </a:r>
            <a:r>
              <a:rPr kumimoji="1" lang="en-US" altLang="ja-JP" dirty="0" smtClean="0"/>
              <a:t>VO </a:t>
            </a:r>
            <a:r>
              <a:rPr kumimoji="1" lang="ja-JP" altLang="en-US" dirty="0" smtClean="0"/>
              <a:t>化</a:t>
            </a:r>
            <a:endParaRPr kumimoji="1" lang="en-US" altLang="ja-JP" dirty="0" smtClean="0"/>
          </a:p>
          <a:p>
            <a:pPr lvl="2"/>
            <a:r>
              <a:rPr kumimoji="1" lang="ja-JP" altLang="en-US" dirty="0" smtClean="0">
                <a:sym typeface="Wingdings" pitchFamily="2" charset="2"/>
              </a:rPr>
              <a:t>着々と進展</a:t>
            </a:r>
            <a:endParaRPr kumimoji="1" lang="en-US" altLang="ja-JP" dirty="0" smtClean="0">
              <a:sym typeface="Wingdings" pitchFamily="2" charset="2"/>
            </a:endParaRPr>
          </a:p>
          <a:p>
            <a:pPr lvl="1"/>
            <a:r>
              <a:rPr lang="ja-JP" altLang="en-US" dirty="0" smtClean="0">
                <a:sym typeface="Wingdings" pitchFamily="2" charset="2"/>
              </a:rPr>
              <a:t>処理済みデータの配信 </a:t>
            </a:r>
            <a:endParaRPr lang="en-US" altLang="ja-JP" dirty="0" smtClean="0">
              <a:sym typeface="Wingdings" pitchFamily="2" charset="2"/>
            </a:endParaRPr>
          </a:p>
          <a:p>
            <a:pPr lvl="2"/>
            <a:r>
              <a:rPr lang="ja-JP" altLang="en-US" dirty="0" smtClean="0">
                <a:sym typeface="Wingdings" pitchFamily="2" charset="2"/>
              </a:rPr>
              <a:t>主要なサーベイデータについてはそのカタログが </a:t>
            </a:r>
            <a:r>
              <a:rPr lang="en-US" altLang="ja-JP" dirty="0" smtClean="0">
                <a:sym typeface="Wingdings" pitchFamily="2" charset="2"/>
              </a:rPr>
              <a:t>VO </a:t>
            </a:r>
            <a:r>
              <a:rPr lang="ja-JP" altLang="en-US" dirty="0" smtClean="0">
                <a:sym typeface="Wingdings" pitchFamily="2" charset="2"/>
              </a:rPr>
              <a:t>配信済</a:t>
            </a:r>
            <a:endParaRPr lang="en-US" altLang="ja-JP" dirty="0" smtClean="0">
              <a:sym typeface="Wingdings" pitchFamily="2" charset="2"/>
            </a:endParaRPr>
          </a:p>
          <a:p>
            <a:pPr lvl="2"/>
            <a:r>
              <a:rPr lang="ja-JP" altLang="en-US" dirty="0" smtClean="0">
                <a:sym typeface="Wingdings" pitchFamily="2" charset="2"/>
              </a:rPr>
              <a:t>すばる望遠鏡のデータは一部について配信を開始</a:t>
            </a:r>
            <a:endParaRPr lang="en-US" altLang="ja-JP" dirty="0">
              <a:sym typeface="Wingdings" pitchFamily="2" charset="2"/>
            </a:endParaRPr>
          </a:p>
          <a:p>
            <a:pPr lvl="2"/>
            <a:r>
              <a:rPr lang="ja-JP" altLang="en-US" dirty="0" smtClean="0">
                <a:sym typeface="Wingdings" pitchFamily="2" charset="2"/>
              </a:rPr>
              <a:t>大多数の望遠鏡については、まだまだこれから</a:t>
            </a:r>
            <a:endParaRPr kumimoji="1" lang="ja-JP" altLang="en-US" dirty="0"/>
          </a:p>
        </p:txBody>
      </p:sp>
      <p:sp>
        <p:nvSpPr>
          <p:cNvPr id="7" name="日付プレースホルダ 6"/>
          <p:cNvSpPr>
            <a:spLocks noGrp="1"/>
          </p:cNvSpPr>
          <p:nvPr>
            <p:ph type="dt" sz="half" idx="10"/>
          </p:nvPr>
        </p:nvSpPr>
        <p:spPr/>
        <p:txBody>
          <a:bodyPr/>
          <a:lstStyle/>
          <a:p>
            <a:r>
              <a:rPr kumimoji="1" lang="en-US" altLang="ja-JP" smtClean="0"/>
              <a:t>2014/1/26</a:t>
            </a:r>
            <a:endParaRPr kumimoji="1" lang="ja-JP" altLang="en-US" dirty="0"/>
          </a:p>
        </p:txBody>
      </p:sp>
      <p:sp>
        <p:nvSpPr>
          <p:cNvPr id="8" name="スライド番号プレースホルダ 7"/>
          <p:cNvSpPr>
            <a:spLocks noGrp="1"/>
          </p:cNvSpPr>
          <p:nvPr>
            <p:ph type="sldNum" sz="quarter" idx="12"/>
          </p:nvPr>
        </p:nvSpPr>
        <p:spPr/>
        <p:txBody>
          <a:bodyPr/>
          <a:lstStyle/>
          <a:p>
            <a:fld id="{69D0420D-7E6B-4B7A-A1BC-5F5E3100B77F}" type="slidenum">
              <a:rPr kumimoji="1" lang="ja-JP" altLang="en-US" smtClean="0"/>
              <a:pPr/>
              <a:t>33</a:t>
            </a:fld>
            <a:endParaRPr kumimoji="1" lang="ja-JP" altLang="en-US"/>
          </a:p>
        </p:txBody>
      </p:sp>
      <p:sp>
        <p:nvSpPr>
          <p:cNvPr id="9" name="フッター プレースホルダ 8"/>
          <p:cNvSpPr>
            <a:spLocks noGrp="1"/>
          </p:cNvSpPr>
          <p:nvPr>
            <p:ph type="ftr" sz="quarter" idx="11"/>
          </p:nvPr>
        </p:nvSpPr>
        <p:spPr/>
        <p:txBody>
          <a:bodyPr/>
          <a:lstStyle/>
          <a:p>
            <a:r>
              <a:rPr kumimoji="1" lang="en-US" altLang="zh-TW" smtClean="0"/>
              <a:t>VO</a:t>
            </a:r>
            <a:r>
              <a:rPr kumimoji="1" lang="zh-TW" altLang="en-US" smtClean="0"/>
              <a:t>講習会２０１４睦月</a:t>
            </a: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arn(inVertical)">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fade">
                                      <p:cBhvr>
                                        <p:cTn id="16" dur="500"/>
                                        <p:tgtEl>
                                          <p:spTgt spid="3">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fade">
                                      <p:cBhvr>
                                        <p:cTn id="19" dur="500"/>
                                        <p:tgtEl>
                                          <p:spTgt spid="3">
                                            <p:txEl>
                                              <p:pRg st="9" end="9"/>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fade">
                                      <p:cBhvr>
                                        <p:cTn id="22" dur="500"/>
                                        <p:tgtEl>
                                          <p:spTgt spid="3">
                                            <p:txEl>
                                              <p:pRg st="10" end="1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animEffect transition="in" filter="fade">
                                      <p:cBhvr>
                                        <p:cTn id="25" dur="500"/>
                                        <p:tgtEl>
                                          <p:spTgt spid="3">
                                            <p:txEl>
                                              <p:pRg st="11" end="1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2" end="12"/>
                                            </p:txEl>
                                          </p:spTgt>
                                        </p:tgtEl>
                                        <p:attrNameLst>
                                          <p:attrName>style.visibility</p:attrName>
                                        </p:attrNameLst>
                                      </p:cBhvr>
                                      <p:to>
                                        <p:strVal val="visible"/>
                                      </p:to>
                                    </p:set>
                                    <p:animEffect transition="in" filter="fade">
                                      <p:cBhvr>
                                        <p:cTn id="28"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6238" y="288016"/>
            <a:ext cx="5547890" cy="764720"/>
          </a:xfrm>
        </p:spPr>
        <p:txBody>
          <a:bodyPr>
            <a:normAutofit fontScale="90000"/>
          </a:bodyPr>
          <a:lstStyle/>
          <a:p>
            <a:pPr eaLnBrk="1" fontAlgn="auto" hangingPunct="1">
              <a:spcAft>
                <a:spcPts val="0"/>
              </a:spcAft>
              <a:defRPr/>
            </a:pPr>
            <a:r>
              <a:rPr lang="ja-JP" altLang="en-US" b="1" dirty="0" smtClean="0">
                <a:latin typeface="メイリオ" pitchFamily="50" charset="-128"/>
                <a:ea typeface="メイリオ" pitchFamily="50" charset="-128"/>
                <a:cs typeface="メイリオ" pitchFamily="50" charset="-128"/>
              </a:rPr>
              <a:t>急増する天文データ</a:t>
            </a:r>
            <a:endParaRPr lang="ja-JP" altLang="en-US" b="1" dirty="0">
              <a:latin typeface="メイリオ" pitchFamily="50" charset="-128"/>
              <a:ea typeface="メイリオ" pitchFamily="50" charset="-128"/>
              <a:cs typeface="メイリオ" pitchFamily="50" charset="-128"/>
            </a:endParaRPr>
          </a:p>
        </p:txBody>
      </p:sp>
      <p:sp>
        <p:nvSpPr>
          <p:cNvPr id="1028" name="テキスト ボックス 4"/>
          <p:cNvSpPr txBox="1">
            <a:spLocks noChangeArrowheads="1"/>
          </p:cNvSpPr>
          <p:nvPr/>
        </p:nvSpPr>
        <p:spPr bwMode="auto">
          <a:xfrm>
            <a:off x="9178" y="1404640"/>
            <a:ext cx="9072562" cy="4616648"/>
          </a:xfrm>
          <a:prstGeom prst="rect">
            <a:avLst/>
          </a:prstGeom>
          <a:noFill/>
          <a:ln w="9525">
            <a:noFill/>
            <a:miter lim="800000"/>
            <a:headEnd/>
            <a:tailEnd/>
          </a:ln>
        </p:spPr>
        <p:txBody>
          <a:bodyPr wrap="square">
            <a:spAutoFit/>
          </a:bodyPr>
          <a:lstStyle/>
          <a:p>
            <a:pPr marL="276588" indent="-457200">
              <a:lnSpc>
                <a:spcPts val="3200"/>
              </a:lnSpc>
              <a:spcBef>
                <a:spcPts val="1800"/>
              </a:spcBef>
              <a:buSzPct val="70000"/>
              <a:buFont typeface="Wingdings 2" pitchFamily="18" charset="2"/>
              <a:buChar char=""/>
            </a:pPr>
            <a:r>
              <a:rPr lang="ja-JP" altLang="en-US" sz="2800" dirty="0" smtClean="0">
                <a:solidFill>
                  <a:srgbClr val="FFC000"/>
                </a:solidFill>
                <a:latin typeface="メイリオ" pitchFamily="50" charset="-128"/>
                <a:ea typeface="メイリオ" pitchFamily="50" charset="-128"/>
                <a:cs typeface="メイリオ" pitchFamily="50" charset="-128"/>
              </a:rPr>
              <a:t>天文データは </a:t>
            </a:r>
            <a:r>
              <a:rPr lang="en-US" altLang="ja-JP" sz="2800" dirty="0" smtClean="0">
                <a:solidFill>
                  <a:srgbClr val="FFC000"/>
                </a:solidFill>
                <a:latin typeface="メイリオ" pitchFamily="50" charset="-128"/>
                <a:ea typeface="メイリオ" pitchFamily="50" charset="-128"/>
                <a:cs typeface="メイリオ" pitchFamily="50" charset="-128"/>
              </a:rPr>
              <a:t>1</a:t>
            </a:r>
            <a:r>
              <a:rPr lang="ja-JP" altLang="en-US" sz="2800" dirty="0" smtClean="0">
                <a:solidFill>
                  <a:srgbClr val="FFC000"/>
                </a:solidFill>
                <a:latin typeface="メイリオ" pitchFamily="50" charset="-128"/>
                <a:ea typeface="メイリオ" pitchFamily="50" charset="-128"/>
                <a:cs typeface="メイリオ" pitchFamily="50" charset="-128"/>
              </a:rPr>
              <a:t>年半毎に倍増 </a:t>
            </a:r>
            <a:endParaRPr lang="en-US" altLang="ja-JP" sz="2800" dirty="0" smtClean="0">
              <a:latin typeface="メイリオ" pitchFamily="50" charset="-128"/>
              <a:ea typeface="メイリオ" pitchFamily="50" charset="-128"/>
              <a:cs typeface="メイリオ" pitchFamily="50" charset="-128"/>
            </a:endParaRPr>
          </a:p>
          <a:p>
            <a:pPr marL="636588" lvl="1" indent="-180000">
              <a:spcBef>
                <a:spcPts val="900"/>
              </a:spcBef>
              <a:buFont typeface="Arial" pitchFamily="34" charset="0"/>
              <a:buChar char="•"/>
            </a:pPr>
            <a:r>
              <a:rPr lang="en-US" altLang="ja-JP" sz="2400" dirty="0" smtClean="0">
                <a:latin typeface="メイリオ" pitchFamily="50" charset="-128"/>
                <a:ea typeface="メイリオ" pitchFamily="50" charset="-128"/>
                <a:cs typeface="メイリオ" pitchFamily="50" charset="-128"/>
              </a:rPr>
              <a:t>CPU </a:t>
            </a:r>
            <a:r>
              <a:rPr lang="ja-JP" altLang="en-US" sz="2400" dirty="0" smtClean="0">
                <a:latin typeface="メイリオ" pitchFamily="50" charset="-128"/>
                <a:ea typeface="メイリオ" pitchFamily="50" charset="-128"/>
                <a:cs typeface="メイリオ" pitchFamily="50" charset="-128"/>
              </a:rPr>
              <a:t>の計算性能は</a:t>
            </a:r>
            <a:r>
              <a:rPr lang="en-US" altLang="ja-JP" sz="2400" dirty="0" smtClean="0">
                <a:latin typeface="メイリオ" pitchFamily="50" charset="-128"/>
                <a:ea typeface="メイリオ" pitchFamily="50" charset="-128"/>
                <a:cs typeface="メイリオ" pitchFamily="50" charset="-128"/>
              </a:rPr>
              <a:t>18</a:t>
            </a:r>
            <a:r>
              <a:rPr lang="ja-JP" altLang="en-US" sz="2400" dirty="0" smtClean="0">
                <a:latin typeface="メイリオ" pitchFamily="50" charset="-128"/>
                <a:ea typeface="メイリオ" pitchFamily="50" charset="-128"/>
                <a:cs typeface="メイリオ" pitchFamily="50" charset="-128"/>
              </a:rPr>
              <a:t>カ月で</a:t>
            </a:r>
            <a:r>
              <a:rPr lang="en-US" altLang="ja-JP" sz="2400" dirty="0" smtClean="0">
                <a:latin typeface="メイリオ" pitchFamily="50" charset="-128"/>
                <a:ea typeface="メイリオ" pitchFamily="50" charset="-128"/>
                <a:cs typeface="メイリオ" pitchFamily="50" charset="-128"/>
              </a:rPr>
              <a:t>2</a:t>
            </a:r>
            <a:r>
              <a:rPr lang="ja-JP" altLang="en-US" sz="2400" dirty="0" smtClean="0">
                <a:latin typeface="メイリオ" pitchFamily="50" charset="-128"/>
                <a:ea typeface="メイリオ" pitchFamily="50" charset="-128"/>
                <a:cs typeface="メイリオ" pitchFamily="50" charset="-128"/>
              </a:rPr>
              <a:t>倍</a:t>
            </a:r>
            <a:endParaRPr lang="en-US" altLang="ja-JP" sz="2400" dirty="0">
              <a:latin typeface="メイリオ" pitchFamily="50" charset="-128"/>
              <a:ea typeface="メイリオ" pitchFamily="50" charset="-128"/>
              <a:cs typeface="メイリオ" pitchFamily="50" charset="-128"/>
            </a:endParaRPr>
          </a:p>
          <a:p>
            <a:pPr marL="636588" lvl="1" indent="-180000">
              <a:spcBef>
                <a:spcPts val="900"/>
              </a:spcBef>
              <a:buFont typeface="Arial" pitchFamily="34" charset="0"/>
              <a:buChar char="•"/>
            </a:pPr>
            <a:r>
              <a:rPr lang="en-US" altLang="ja-JP" sz="2400" dirty="0" smtClean="0">
                <a:latin typeface="メイリオ" pitchFamily="50" charset="-128"/>
                <a:ea typeface="メイリオ" pitchFamily="50" charset="-128"/>
                <a:cs typeface="メイリオ" pitchFamily="50" charset="-128"/>
              </a:rPr>
              <a:t>I/O </a:t>
            </a:r>
            <a:r>
              <a:rPr lang="ja-JP" altLang="en-US" sz="2400" dirty="0" smtClean="0">
                <a:latin typeface="メイリオ" pitchFamily="50" charset="-128"/>
                <a:ea typeface="メイリオ" pitchFamily="50" charset="-128"/>
                <a:cs typeface="メイリオ" pitchFamily="50" charset="-128"/>
              </a:rPr>
              <a:t>性能の向上率は </a:t>
            </a:r>
            <a:r>
              <a:rPr lang="en-US" altLang="ja-JP" sz="2400" dirty="0" smtClean="0">
                <a:latin typeface="メイリオ" pitchFamily="50" charset="-128"/>
                <a:ea typeface="メイリオ" pitchFamily="50" charset="-128"/>
                <a:cs typeface="メイリオ" pitchFamily="50" charset="-128"/>
              </a:rPr>
              <a:t>10%/</a:t>
            </a:r>
            <a:r>
              <a:rPr lang="ja-JP" altLang="en-US" sz="2400" dirty="0" smtClean="0">
                <a:latin typeface="メイリオ" pitchFamily="50" charset="-128"/>
                <a:ea typeface="メイリオ" pitchFamily="50" charset="-128"/>
                <a:cs typeface="メイリオ" pitchFamily="50" charset="-128"/>
              </a:rPr>
              <a:t>年</a:t>
            </a:r>
            <a:endParaRPr lang="en-US" altLang="ja-JP" sz="2400" dirty="0" smtClean="0">
              <a:latin typeface="メイリオ" pitchFamily="50" charset="-128"/>
              <a:ea typeface="メイリオ" pitchFamily="50" charset="-128"/>
              <a:cs typeface="メイリオ" pitchFamily="50" charset="-128"/>
            </a:endParaRPr>
          </a:p>
          <a:p>
            <a:pPr marL="636588" lvl="1" indent="-180000">
              <a:spcBef>
                <a:spcPts val="900"/>
              </a:spcBef>
              <a:buFont typeface="Arial" pitchFamily="34" charset="0"/>
              <a:buChar char="•"/>
            </a:pPr>
            <a:r>
              <a:rPr lang="ja-JP" altLang="en-US" sz="2400" dirty="0" smtClean="0">
                <a:latin typeface="メイリオ" pitchFamily="50" charset="-128"/>
                <a:ea typeface="メイリオ" pitchFamily="50" charset="-128"/>
                <a:cs typeface="メイリオ" pitchFamily="50" charset="-128"/>
              </a:rPr>
              <a:t>並列 </a:t>
            </a:r>
            <a:r>
              <a:rPr lang="en-US" altLang="ja-JP" sz="2400" dirty="0" smtClean="0">
                <a:latin typeface="メイリオ" pitchFamily="50" charset="-128"/>
                <a:ea typeface="メイリオ" pitchFamily="50" charset="-128"/>
                <a:cs typeface="メイリオ" pitchFamily="50" charset="-128"/>
              </a:rPr>
              <a:t>I/O</a:t>
            </a:r>
            <a:r>
              <a:rPr lang="ja-JP" altLang="en-US" sz="2400" dirty="0" smtClean="0">
                <a:latin typeface="メイリオ" pitchFamily="50" charset="-128"/>
                <a:ea typeface="メイリオ" pitchFamily="50" charset="-128"/>
                <a:cs typeface="メイリオ" pitchFamily="50" charset="-128"/>
              </a:rPr>
              <a:t>・計算技術は必須</a:t>
            </a:r>
            <a:endParaRPr lang="en-US" altLang="ja-JP" sz="2400" dirty="0" smtClean="0">
              <a:latin typeface="メイリオ" pitchFamily="50" charset="-128"/>
              <a:ea typeface="メイリオ" pitchFamily="50" charset="-128"/>
              <a:cs typeface="メイリオ" pitchFamily="50" charset="-128"/>
            </a:endParaRPr>
          </a:p>
          <a:p>
            <a:pPr marL="636588" lvl="1" indent="-179388">
              <a:spcBef>
                <a:spcPts val="900"/>
              </a:spcBef>
              <a:buFont typeface="Arial" charset="0"/>
              <a:buChar char="•"/>
            </a:pPr>
            <a:r>
              <a:rPr lang="ja-JP" altLang="en-US" sz="2400" dirty="0" smtClean="0">
                <a:latin typeface="メイリオ" pitchFamily="50" charset="-128"/>
                <a:ea typeface="メイリオ" pitchFamily="50" charset="-128"/>
                <a:cs typeface="メイリオ" pitchFamily="50" charset="-128"/>
              </a:rPr>
              <a:t>データ移動を極力避ける解析システム</a:t>
            </a:r>
            <a:endParaRPr lang="en-US" altLang="ja-JP" sz="2400" dirty="0" smtClean="0">
              <a:latin typeface="メイリオ" pitchFamily="50" charset="-128"/>
              <a:ea typeface="メイリオ" pitchFamily="50" charset="-128"/>
              <a:cs typeface="メイリオ" pitchFamily="50" charset="-128"/>
            </a:endParaRPr>
          </a:p>
          <a:p>
            <a:pPr marL="276588" indent="-457200">
              <a:lnSpc>
                <a:spcPts val="3200"/>
              </a:lnSpc>
              <a:spcBef>
                <a:spcPts val="2400"/>
              </a:spcBef>
              <a:buSzPct val="70000"/>
              <a:buFont typeface="Wingdings 2" pitchFamily="18" charset="2"/>
              <a:buChar char=""/>
            </a:pPr>
            <a:r>
              <a:rPr lang="ja-JP" altLang="en-US" sz="2800" dirty="0" smtClean="0">
                <a:solidFill>
                  <a:srgbClr val="FFC000"/>
                </a:solidFill>
                <a:latin typeface="メイリオ" pitchFamily="50" charset="-128"/>
                <a:ea typeface="メイリオ" pitchFamily="50" charset="-128"/>
                <a:cs typeface="メイリオ" pitchFamily="50" charset="-128"/>
              </a:rPr>
              <a:t>望遠鏡・観測装置の大型化、高機能化</a:t>
            </a:r>
            <a:endParaRPr lang="en-US" altLang="ja-JP" sz="2800" dirty="0" smtClean="0">
              <a:solidFill>
                <a:srgbClr val="FFC000"/>
              </a:solidFill>
              <a:latin typeface="メイリオ" pitchFamily="50" charset="-128"/>
              <a:ea typeface="メイリオ" pitchFamily="50" charset="-128"/>
              <a:cs typeface="メイリオ" pitchFamily="50" charset="-128"/>
            </a:endParaRPr>
          </a:p>
          <a:p>
            <a:pPr marL="636588" lvl="1" indent="-180000">
              <a:lnSpc>
                <a:spcPts val="3200"/>
              </a:lnSpc>
              <a:spcBef>
                <a:spcPts val="600"/>
              </a:spcBef>
              <a:buFont typeface="Arial" pitchFamily="34" charset="0"/>
              <a:buChar char="•"/>
            </a:pPr>
            <a:r>
              <a:rPr lang="ja-JP" altLang="en-US" sz="2400" dirty="0" smtClean="0">
                <a:latin typeface="メイリオ" pitchFamily="50" charset="-128"/>
                <a:ea typeface="メイリオ" pitchFamily="50" charset="-128"/>
                <a:cs typeface="メイリオ" pitchFamily="50" charset="-128"/>
              </a:rPr>
              <a:t>高品質なデータ、取得のコストの増大 </a:t>
            </a:r>
            <a:r>
              <a:rPr lang="en-US" altLang="ja-JP" sz="2400" dirty="0" smtClean="0">
                <a:latin typeface="メイリオ" pitchFamily="50" charset="-128"/>
                <a:ea typeface="メイリオ" pitchFamily="50" charset="-128"/>
                <a:cs typeface="メイリオ" pitchFamily="50" charset="-128"/>
                <a:sym typeface="Wingdings" pitchFamily="2" charset="2"/>
              </a:rPr>
              <a:t> </a:t>
            </a:r>
            <a:r>
              <a:rPr lang="ja-JP" altLang="en-US" sz="2400" dirty="0" smtClean="0">
                <a:latin typeface="メイリオ" pitchFamily="50" charset="-128"/>
                <a:ea typeface="メイリオ" pitchFamily="50" charset="-128"/>
                <a:cs typeface="メイリオ" pitchFamily="50" charset="-128"/>
                <a:sym typeface="Wingdings" pitchFamily="2" charset="2"/>
              </a:rPr>
              <a:t>科学成果の最大化</a:t>
            </a:r>
            <a:endParaRPr lang="en-US" altLang="ja-JP" sz="2400" dirty="0" smtClean="0">
              <a:latin typeface="メイリオ" pitchFamily="50" charset="-128"/>
              <a:ea typeface="メイリオ" pitchFamily="50" charset="-128"/>
              <a:cs typeface="メイリオ" pitchFamily="50" charset="-128"/>
              <a:sym typeface="Wingdings" pitchFamily="2" charset="2"/>
            </a:endParaRPr>
          </a:p>
          <a:p>
            <a:pPr marL="636588" lvl="1" indent="-180000">
              <a:spcBef>
                <a:spcPts val="900"/>
              </a:spcBef>
              <a:buFont typeface="Arial" pitchFamily="34" charset="0"/>
              <a:buChar char="•"/>
            </a:pPr>
            <a:r>
              <a:rPr lang="ja-JP" altLang="en-US" sz="2400" dirty="0" smtClean="0">
                <a:latin typeface="メイリオ" pitchFamily="50" charset="-128"/>
                <a:ea typeface="メイリオ" pitchFamily="50" charset="-128"/>
                <a:cs typeface="メイリオ" pitchFamily="50" charset="-128"/>
              </a:rPr>
              <a:t>取得したデータを</a:t>
            </a:r>
            <a:r>
              <a:rPr lang="ja-JP" altLang="en-US" sz="2400" u="sng" dirty="0" smtClean="0">
                <a:solidFill>
                  <a:srgbClr val="C00000"/>
                </a:solidFill>
                <a:latin typeface="メイリオ" pitchFamily="50" charset="-128"/>
                <a:ea typeface="メイリオ" pitchFamily="50" charset="-128"/>
                <a:cs typeface="メイリオ" pitchFamily="50" charset="-128"/>
              </a:rPr>
              <a:t>速やかに解析</a:t>
            </a:r>
            <a:r>
              <a:rPr lang="ja-JP" altLang="en-US" sz="2400" dirty="0" smtClean="0">
                <a:latin typeface="メイリオ" pitchFamily="50" charset="-128"/>
                <a:ea typeface="メイリオ" pitchFamily="50" charset="-128"/>
                <a:cs typeface="メイリオ" pitchFamily="50" charset="-128"/>
              </a:rPr>
              <a:t>できる環境の構築</a:t>
            </a:r>
            <a:endParaRPr lang="en-US" altLang="ja-JP" sz="2400" dirty="0" smtClean="0">
              <a:latin typeface="メイリオ" pitchFamily="50" charset="-128"/>
              <a:ea typeface="メイリオ" pitchFamily="50" charset="-128"/>
              <a:cs typeface="メイリオ" pitchFamily="50" charset="-128"/>
            </a:endParaRPr>
          </a:p>
          <a:p>
            <a:pPr marL="636588" lvl="1" indent="-180000">
              <a:spcBef>
                <a:spcPts val="900"/>
              </a:spcBef>
              <a:buFont typeface="Arial" pitchFamily="34" charset="0"/>
              <a:buChar char="•"/>
            </a:pPr>
            <a:r>
              <a:rPr lang="ja-JP" altLang="en-US" sz="2400" dirty="0" smtClean="0">
                <a:latin typeface="メイリオ" pitchFamily="50" charset="-128"/>
                <a:ea typeface="メイリオ" pitchFamily="50" charset="-128"/>
                <a:cs typeface="メイリオ" pitchFamily="50" charset="-128"/>
              </a:rPr>
              <a:t>研究者間で</a:t>
            </a:r>
            <a:r>
              <a:rPr lang="ja-JP" altLang="en-US" sz="2400" u="sng" dirty="0" smtClean="0">
                <a:solidFill>
                  <a:srgbClr val="C00000"/>
                </a:solidFill>
                <a:latin typeface="メイリオ" pitchFamily="50" charset="-128"/>
                <a:ea typeface="メイリオ" pitchFamily="50" charset="-128"/>
                <a:cs typeface="メイリオ" pitchFamily="50" charset="-128"/>
              </a:rPr>
              <a:t>共有</a:t>
            </a:r>
            <a:r>
              <a:rPr lang="ja-JP" altLang="en-US" sz="2400" dirty="0" smtClean="0">
                <a:latin typeface="メイリオ" pitchFamily="50" charset="-128"/>
                <a:ea typeface="メイリオ" pitchFamily="50" charset="-128"/>
                <a:cs typeface="メイリオ" pitchFamily="50" charset="-128"/>
              </a:rPr>
              <a:t>できる仕組みづくり</a:t>
            </a:r>
            <a:endParaRPr lang="en-US" altLang="ja-JP" sz="2400" dirty="0" smtClean="0">
              <a:latin typeface="メイリオ" pitchFamily="50" charset="-128"/>
              <a:ea typeface="メイリオ" pitchFamily="50" charset="-128"/>
              <a:cs typeface="メイリオ" pitchFamily="50" charset="-128"/>
            </a:endParaRPr>
          </a:p>
        </p:txBody>
      </p:sp>
      <p:sp>
        <p:nvSpPr>
          <p:cNvPr id="13" name="日付プレースホルダ 12"/>
          <p:cNvSpPr>
            <a:spLocks noGrp="1"/>
          </p:cNvSpPr>
          <p:nvPr>
            <p:ph type="dt" sz="half" idx="10"/>
          </p:nvPr>
        </p:nvSpPr>
        <p:spPr/>
        <p:txBody>
          <a:bodyPr/>
          <a:lstStyle/>
          <a:p>
            <a:r>
              <a:rPr kumimoji="1" lang="en-US" altLang="ja-JP" smtClean="0"/>
              <a:t>2014/1/26</a:t>
            </a:r>
            <a:endParaRPr kumimoji="1" lang="ja-JP" altLang="en-US" dirty="0"/>
          </a:p>
        </p:txBody>
      </p:sp>
      <p:sp>
        <p:nvSpPr>
          <p:cNvPr id="14" name="スライド番号プレースホルダ 13"/>
          <p:cNvSpPr>
            <a:spLocks noGrp="1"/>
          </p:cNvSpPr>
          <p:nvPr>
            <p:ph type="sldNum" sz="quarter" idx="12"/>
          </p:nvPr>
        </p:nvSpPr>
        <p:spPr/>
        <p:txBody>
          <a:bodyPr/>
          <a:lstStyle/>
          <a:p>
            <a:fld id="{69D0420D-7E6B-4B7A-A1BC-5F5E3100B77F}" type="slidenum">
              <a:rPr kumimoji="1" lang="ja-JP" altLang="en-US" smtClean="0"/>
              <a:pPr/>
              <a:t>4</a:t>
            </a:fld>
            <a:endParaRPr kumimoji="1" lang="ja-JP" altLang="en-US"/>
          </a:p>
        </p:txBody>
      </p:sp>
      <p:sp>
        <p:nvSpPr>
          <p:cNvPr id="15" name="フッター プレースホルダ 14"/>
          <p:cNvSpPr>
            <a:spLocks noGrp="1"/>
          </p:cNvSpPr>
          <p:nvPr>
            <p:ph type="ftr" sz="quarter" idx="11"/>
          </p:nvPr>
        </p:nvSpPr>
        <p:spPr/>
        <p:txBody>
          <a:bodyPr/>
          <a:lstStyle/>
          <a:p>
            <a:r>
              <a:rPr kumimoji="1" lang="en-US" altLang="zh-TW" smtClean="0"/>
              <a:t>VO</a:t>
            </a:r>
            <a:r>
              <a:rPr kumimoji="1" lang="zh-TW" altLang="en-US" smtClean="0"/>
              <a:t>講習会２０１４睦月</a:t>
            </a:r>
            <a:endParaRPr kumimoji="1" lang="ja-JP" altLang="en-US"/>
          </a:p>
        </p:txBody>
      </p:sp>
      <p:pic>
        <p:nvPicPr>
          <p:cNvPr id="12" name="図 11" descr="OptSurvey.png"/>
          <p:cNvPicPr>
            <a:picLocks noChangeAspect="1"/>
          </p:cNvPicPr>
          <p:nvPr/>
        </p:nvPicPr>
        <p:blipFill>
          <a:blip r:embed="rId3" cstate="print"/>
          <a:stretch>
            <a:fillRect/>
          </a:stretch>
        </p:blipFill>
        <p:spPr>
          <a:xfrm>
            <a:off x="5436096" y="116632"/>
            <a:ext cx="3585743" cy="31381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8">
                                            <p:txEl>
                                              <p:pRg st="1" end="1"/>
                                            </p:txEl>
                                          </p:spTgt>
                                        </p:tgtEl>
                                        <p:attrNameLst>
                                          <p:attrName>style.visibility</p:attrName>
                                        </p:attrNameLst>
                                      </p:cBhvr>
                                      <p:to>
                                        <p:strVal val="visible"/>
                                      </p:to>
                                    </p:set>
                                    <p:animEffect transition="in" filter="blinds(horizontal)">
                                      <p:cBhvr>
                                        <p:cTn id="7" dur="500"/>
                                        <p:tgtEl>
                                          <p:spTgt spid="1028">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28">
                                            <p:txEl>
                                              <p:pRg st="2" end="2"/>
                                            </p:txEl>
                                          </p:spTgt>
                                        </p:tgtEl>
                                        <p:attrNameLst>
                                          <p:attrName>style.visibility</p:attrName>
                                        </p:attrNameLst>
                                      </p:cBhvr>
                                      <p:to>
                                        <p:strVal val="visible"/>
                                      </p:to>
                                    </p:set>
                                    <p:animEffect transition="in" filter="blinds(horizontal)">
                                      <p:cBhvr>
                                        <p:cTn id="10" dur="500"/>
                                        <p:tgtEl>
                                          <p:spTgt spid="1028">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028">
                                            <p:txEl>
                                              <p:pRg st="3" end="3"/>
                                            </p:txEl>
                                          </p:spTgt>
                                        </p:tgtEl>
                                        <p:attrNameLst>
                                          <p:attrName>style.visibility</p:attrName>
                                        </p:attrNameLst>
                                      </p:cBhvr>
                                      <p:to>
                                        <p:strVal val="visible"/>
                                      </p:to>
                                    </p:set>
                                    <p:animEffect transition="in" filter="blinds(horizontal)">
                                      <p:cBhvr>
                                        <p:cTn id="15" dur="500"/>
                                        <p:tgtEl>
                                          <p:spTgt spid="1028">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028">
                                            <p:txEl>
                                              <p:pRg st="4" end="4"/>
                                            </p:txEl>
                                          </p:spTgt>
                                        </p:tgtEl>
                                        <p:attrNameLst>
                                          <p:attrName>style.visibility</p:attrName>
                                        </p:attrNameLst>
                                      </p:cBhvr>
                                      <p:to>
                                        <p:strVal val="visible"/>
                                      </p:to>
                                    </p:set>
                                    <p:animEffect transition="in" filter="blinds(horizontal)">
                                      <p:cBhvr>
                                        <p:cTn id="18" dur="500"/>
                                        <p:tgtEl>
                                          <p:spTgt spid="1028">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028">
                                            <p:txEl>
                                              <p:pRg st="5" end="5"/>
                                            </p:txEl>
                                          </p:spTgt>
                                        </p:tgtEl>
                                        <p:attrNameLst>
                                          <p:attrName>style.visibility</p:attrName>
                                        </p:attrNameLst>
                                      </p:cBhvr>
                                      <p:to>
                                        <p:strVal val="visible"/>
                                      </p:to>
                                    </p:set>
                                    <p:animEffect transition="in" filter="blinds(horizontal)">
                                      <p:cBhvr>
                                        <p:cTn id="23" dur="500"/>
                                        <p:tgtEl>
                                          <p:spTgt spid="1028">
                                            <p:txEl>
                                              <p:pRg st="5" end="5"/>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1028">
                                            <p:txEl>
                                              <p:pRg st="6" end="6"/>
                                            </p:txEl>
                                          </p:spTgt>
                                        </p:tgtEl>
                                        <p:attrNameLst>
                                          <p:attrName>style.visibility</p:attrName>
                                        </p:attrNameLst>
                                      </p:cBhvr>
                                      <p:to>
                                        <p:strVal val="visible"/>
                                      </p:to>
                                    </p:set>
                                    <p:animEffect transition="in" filter="blinds(horizontal)">
                                      <p:cBhvr>
                                        <p:cTn id="26" dur="500"/>
                                        <p:tgtEl>
                                          <p:spTgt spid="1028">
                                            <p:txEl>
                                              <p:pRg st="6" end="6"/>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1028">
                                            <p:txEl>
                                              <p:pRg st="7" end="7"/>
                                            </p:txEl>
                                          </p:spTgt>
                                        </p:tgtEl>
                                        <p:attrNameLst>
                                          <p:attrName>style.visibility</p:attrName>
                                        </p:attrNameLst>
                                      </p:cBhvr>
                                      <p:to>
                                        <p:strVal val="visible"/>
                                      </p:to>
                                    </p:set>
                                    <p:animEffect transition="in" filter="blinds(horizontal)">
                                      <p:cBhvr>
                                        <p:cTn id="29" dur="500"/>
                                        <p:tgtEl>
                                          <p:spTgt spid="1028">
                                            <p:txEl>
                                              <p:pRg st="7" end="7"/>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1028">
                                            <p:txEl>
                                              <p:pRg st="8" end="8"/>
                                            </p:txEl>
                                          </p:spTgt>
                                        </p:tgtEl>
                                        <p:attrNameLst>
                                          <p:attrName>style.visibility</p:attrName>
                                        </p:attrNameLst>
                                      </p:cBhvr>
                                      <p:to>
                                        <p:strVal val="visible"/>
                                      </p:to>
                                    </p:set>
                                    <p:animEffect transition="in" filter="blinds(horizontal)">
                                      <p:cBhvr>
                                        <p:cTn id="32" dur="500"/>
                                        <p:tgtEl>
                                          <p:spTgt spid="1028">
                                            <p:txEl>
                                              <p:pRg st="8" end="8"/>
                                            </p:txEl>
                                          </p:spTgt>
                                        </p:tgtEl>
                                      </p:cBhvr>
                                    </p:animEffect>
                                  </p:childTnLst>
                                </p:cTn>
                              </p:par>
                              <p:par>
                                <p:cTn id="33" presetID="9" presetClass="emph" presetSubtype="0" nodeType="withEffect">
                                  <p:stCondLst>
                                    <p:cond delay="0"/>
                                  </p:stCondLst>
                                  <p:childTnLst>
                                    <p:set>
                                      <p:cBhvr rctx="PPT">
                                        <p:cTn id="34" dur="indefinite"/>
                                        <p:tgtEl>
                                          <p:spTgt spid="1028">
                                            <p:txEl>
                                              <p:pRg st="1" end="1"/>
                                            </p:txEl>
                                          </p:spTgt>
                                        </p:tgtEl>
                                        <p:attrNameLst>
                                          <p:attrName>style.opacity</p:attrName>
                                        </p:attrNameLst>
                                      </p:cBhvr>
                                      <p:to>
                                        <p:strVal val="0.5"/>
                                      </p:to>
                                    </p:set>
                                    <p:animEffect filter="image" prLst="opacity: 0.5">
                                      <p:cBhvr rctx="IE">
                                        <p:cTn id="35" dur="indefinite"/>
                                        <p:tgtEl>
                                          <p:spTgt spid="1028">
                                            <p:txEl>
                                              <p:pRg st="1" end="1"/>
                                            </p:txEl>
                                          </p:spTgt>
                                        </p:tgtEl>
                                      </p:cBhvr>
                                    </p:animEffect>
                                  </p:childTnLst>
                                </p:cTn>
                              </p:par>
                              <p:par>
                                <p:cTn id="36" presetID="9" presetClass="emph" presetSubtype="0" nodeType="withEffect">
                                  <p:stCondLst>
                                    <p:cond delay="0"/>
                                  </p:stCondLst>
                                  <p:childTnLst>
                                    <p:set>
                                      <p:cBhvr rctx="PPT">
                                        <p:cTn id="37" dur="indefinite"/>
                                        <p:tgtEl>
                                          <p:spTgt spid="1028">
                                            <p:txEl>
                                              <p:pRg st="0" end="0"/>
                                            </p:txEl>
                                          </p:spTgt>
                                        </p:tgtEl>
                                        <p:attrNameLst>
                                          <p:attrName>style.opacity</p:attrName>
                                        </p:attrNameLst>
                                      </p:cBhvr>
                                      <p:to>
                                        <p:strVal val="0.5"/>
                                      </p:to>
                                    </p:set>
                                    <p:animEffect filter="image" prLst="opacity: 0.5">
                                      <p:cBhvr rctx="IE">
                                        <p:cTn id="38" dur="indefinite"/>
                                        <p:tgtEl>
                                          <p:spTgt spid="1028">
                                            <p:txEl>
                                              <p:pRg st="0" end="0"/>
                                            </p:txEl>
                                          </p:spTgt>
                                        </p:tgtEl>
                                      </p:cBhvr>
                                    </p:animEffect>
                                  </p:childTnLst>
                                </p:cTn>
                              </p:par>
                              <p:par>
                                <p:cTn id="39" presetID="9" presetClass="emph" presetSubtype="0" nodeType="withEffect">
                                  <p:stCondLst>
                                    <p:cond delay="0"/>
                                  </p:stCondLst>
                                  <p:childTnLst>
                                    <p:set>
                                      <p:cBhvr rctx="PPT">
                                        <p:cTn id="40" dur="indefinite"/>
                                        <p:tgtEl>
                                          <p:spTgt spid="1028">
                                            <p:txEl>
                                              <p:pRg st="2" end="2"/>
                                            </p:txEl>
                                          </p:spTgt>
                                        </p:tgtEl>
                                        <p:attrNameLst>
                                          <p:attrName>style.opacity</p:attrName>
                                        </p:attrNameLst>
                                      </p:cBhvr>
                                      <p:to>
                                        <p:strVal val="0.5"/>
                                      </p:to>
                                    </p:set>
                                    <p:animEffect filter="image" prLst="opacity: 0.5">
                                      <p:cBhvr rctx="IE">
                                        <p:cTn id="41" dur="indefinite"/>
                                        <p:tgtEl>
                                          <p:spTgt spid="1028">
                                            <p:txEl>
                                              <p:pRg st="2" end="2"/>
                                            </p:txEl>
                                          </p:spTgt>
                                        </p:tgtEl>
                                      </p:cBhvr>
                                    </p:animEffect>
                                  </p:childTnLst>
                                </p:cTn>
                              </p:par>
                              <p:par>
                                <p:cTn id="42" presetID="9" presetClass="emph" presetSubtype="0" nodeType="withEffect">
                                  <p:stCondLst>
                                    <p:cond delay="0"/>
                                  </p:stCondLst>
                                  <p:childTnLst>
                                    <p:set>
                                      <p:cBhvr rctx="PPT">
                                        <p:cTn id="43" dur="indefinite"/>
                                        <p:tgtEl>
                                          <p:spTgt spid="1028">
                                            <p:txEl>
                                              <p:pRg st="3" end="3"/>
                                            </p:txEl>
                                          </p:spTgt>
                                        </p:tgtEl>
                                        <p:attrNameLst>
                                          <p:attrName>style.opacity</p:attrName>
                                        </p:attrNameLst>
                                      </p:cBhvr>
                                      <p:to>
                                        <p:strVal val="0.5"/>
                                      </p:to>
                                    </p:set>
                                    <p:animEffect filter="image" prLst="opacity: 0.5">
                                      <p:cBhvr rctx="IE">
                                        <p:cTn id="44" dur="indefinite"/>
                                        <p:tgtEl>
                                          <p:spTgt spid="1028">
                                            <p:txEl>
                                              <p:pRg st="3" end="3"/>
                                            </p:txEl>
                                          </p:spTgt>
                                        </p:tgtEl>
                                      </p:cBhvr>
                                    </p:animEffect>
                                  </p:childTnLst>
                                </p:cTn>
                              </p:par>
                              <p:par>
                                <p:cTn id="45" presetID="9" presetClass="emph" presetSubtype="0" nodeType="withEffect">
                                  <p:stCondLst>
                                    <p:cond delay="0"/>
                                  </p:stCondLst>
                                  <p:childTnLst>
                                    <p:set>
                                      <p:cBhvr rctx="PPT">
                                        <p:cTn id="46" dur="indefinite"/>
                                        <p:tgtEl>
                                          <p:spTgt spid="1028">
                                            <p:txEl>
                                              <p:pRg st="4" end="4"/>
                                            </p:txEl>
                                          </p:spTgt>
                                        </p:tgtEl>
                                        <p:attrNameLst>
                                          <p:attrName>style.opacity</p:attrName>
                                        </p:attrNameLst>
                                      </p:cBhvr>
                                      <p:to>
                                        <p:strVal val="0.5"/>
                                      </p:to>
                                    </p:set>
                                    <p:animEffect filter="image" prLst="opacity: 0.5">
                                      <p:cBhvr rctx="IE">
                                        <p:cTn id="47" dur="indefinite"/>
                                        <p:tgtEl>
                                          <p:spTgt spid="10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0"/>
            <a:ext cx="4464496" cy="980728"/>
          </a:xfrm>
        </p:spPr>
        <p:txBody>
          <a:bodyPr/>
          <a:lstStyle/>
          <a:p>
            <a:r>
              <a:rPr kumimoji="1" lang="ja-JP" altLang="en-US" b="1" dirty="0" smtClean="0">
                <a:latin typeface="メイリオ" pitchFamily="50" charset="-128"/>
                <a:ea typeface="メイリオ" pitchFamily="50" charset="-128"/>
                <a:cs typeface="メイリオ" pitchFamily="50" charset="-128"/>
              </a:rPr>
              <a:t>すばる望遠鏡</a:t>
            </a:r>
            <a:endParaRPr kumimoji="1" lang="ja-JP" altLang="en-US" b="1" dirty="0">
              <a:latin typeface="メイリオ" pitchFamily="50" charset="-128"/>
              <a:ea typeface="メイリオ" pitchFamily="50" charset="-128"/>
              <a:cs typeface="メイリオ" pitchFamily="50" charset="-128"/>
            </a:endParaRPr>
          </a:p>
        </p:txBody>
      </p:sp>
      <p:sp>
        <p:nvSpPr>
          <p:cNvPr id="8" name="AutoShape 6"/>
          <p:cNvSpPr>
            <a:spLocks noChangeAspect="1" noChangeArrowheads="1"/>
          </p:cNvSpPr>
          <p:nvPr/>
        </p:nvSpPr>
        <p:spPr bwMode="auto">
          <a:xfrm>
            <a:off x="0" y="981298"/>
            <a:ext cx="8532440" cy="4679950"/>
          </a:xfrm>
          <a:prstGeom prst="rect">
            <a:avLst/>
          </a:prstGeom>
          <a:solidFill>
            <a:schemeClr val="bg1">
              <a:alpha val="49001"/>
            </a:schemeClr>
          </a:solidFill>
          <a:ln w="9525">
            <a:noFill/>
            <a:miter lim="800000"/>
            <a:headEnd/>
            <a:tailEnd/>
          </a:ln>
          <a:effectLst/>
        </p:spPr>
        <p:txBody>
          <a:bodyPr/>
          <a:lstStyle/>
          <a:p>
            <a:pPr marL="457200" indent="-457200">
              <a:spcBef>
                <a:spcPct val="20000"/>
              </a:spcBef>
              <a:buClr>
                <a:schemeClr val="tx1"/>
              </a:buClr>
              <a:buSzPct val="75000"/>
              <a:buFont typeface="Wingdings 2" pitchFamily="18" charset="2"/>
              <a:buChar char=""/>
            </a:pPr>
            <a:r>
              <a:rPr lang="ja-JP" altLang="en-US" sz="2800" dirty="0">
                <a:latin typeface="メイリオ" pitchFamily="50" charset="-128"/>
                <a:ea typeface="メイリオ" pitchFamily="50" charset="-128"/>
                <a:cs typeface="メイリオ" pitchFamily="50" charset="-128"/>
              </a:rPr>
              <a:t>世界</a:t>
            </a:r>
            <a:r>
              <a:rPr lang="ja-JP" altLang="en-US" sz="2800" dirty="0" smtClean="0">
                <a:latin typeface="メイリオ" pitchFamily="50" charset="-128"/>
                <a:ea typeface="メイリオ" pitchFamily="50" charset="-128"/>
                <a:cs typeface="メイリオ" pitchFamily="50" charset="-128"/>
              </a:rPr>
              <a:t>最大級の光赤外線</a:t>
            </a:r>
            <a:r>
              <a:rPr lang="ja-JP" altLang="en-US" sz="2800" dirty="0">
                <a:latin typeface="メイリオ" pitchFamily="50" charset="-128"/>
                <a:ea typeface="メイリオ" pitchFamily="50" charset="-128"/>
                <a:cs typeface="メイリオ" pitchFamily="50" charset="-128"/>
              </a:rPr>
              <a:t>望遠鏡</a:t>
            </a:r>
          </a:p>
          <a:p>
            <a:pPr marL="457200" indent="-457200">
              <a:spcBef>
                <a:spcPct val="20000"/>
              </a:spcBef>
              <a:buClr>
                <a:schemeClr val="tx1"/>
              </a:buClr>
              <a:buSzPct val="75000"/>
              <a:buFont typeface="Wingdings 2" pitchFamily="18" charset="2"/>
              <a:buChar char=""/>
            </a:pPr>
            <a:r>
              <a:rPr lang="ja-JP" altLang="en-US" sz="2800" dirty="0" smtClean="0">
                <a:latin typeface="メイリオ" pitchFamily="50" charset="-128"/>
                <a:ea typeface="メイリオ" pitchFamily="50" charset="-128"/>
                <a:cs typeface="メイリオ" pitchFamily="50" charset="-128"/>
              </a:rPr>
              <a:t>アメリカ・ハワイ島　マウナ・ケア山山頂（標高</a:t>
            </a:r>
            <a:r>
              <a:rPr lang="en-US" altLang="ja-JP" sz="2800" dirty="0" smtClean="0">
                <a:latin typeface="メイリオ" pitchFamily="50" charset="-128"/>
                <a:ea typeface="メイリオ" pitchFamily="50" charset="-128"/>
                <a:cs typeface="メイリオ" pitchFamily="50" charset="-128"/>
              </a:rPr>
              <a:t>4,205m</a:t>
            </a:r>
            <a:r>
              <a:rPr lang="ja-JP" altLang="en-US" sz="2800" dirty="0" smtClean="0">
                <a:latin typeface="メイリオ" pitchFamily="50" charset="-128"/>
                <a:ea typeface="メイリオ" pitchFamily="50" charset="-128"/>
                <a:cs typeface="メイリオ" pitchFamily="50" charset="-128"/>
              </a:rPr>
              <a:t>）</a:t>
            </a:r>
            <a:endParaRPr lang="en-US" altLang="ja-JP" sz="2800" dirty="0" smtClean="0">
              <a:latin typeface="メイリオ" pitchFamily="50" charset="-128"/>
              <a:ea typeface="メイリオ" pitchFamily="50" charset="-128"/>
              <a:cs typeface="メイリオ" pitchFamily="50" charset="-128"/>
            </a:endParaRPr>
          </a:p>
          <a:p>
            <a:pPr marL="457200" indent="-457200">
              <a:spcBef>
                <a:spcPct val="20000"/>
              </a:spcBef>
              <a:buClr>
                <a:schemeClr val="tx1"/>
              </a:buClr>
              <a:buSzPct val="75000"/>
              <a:buFont typeface="Wingdings 2" pitchFamily="18" charset="2"/>
              <a:buChar char=""/>
            </a:pPr>
            <a:r>
              <a:rPr lang="ja-JP" altLang="en-US" sz="2800" dirty="0" smtClean="0">
                <a:latin typeface="メイリオ" pitchFamily="50" charset="-128"/>
                <a:ea typeface="メイリオ" pitchFamily="50" charset="-128"/>
                <a:cs typeface="メイリオ" pitchFamily="50" charset="-128"/>
              </a:rPr>
              <a:t>口径 </a:t>
            </a:r>
            <a:r>
              <a:rPr lang="ja-JP" altLang="en-US" sz="2800" dirty="0">
                <a:latin typeface="メイリオ" pitchFamily="50" charset="-128"/>
                <a:ea typeface="メイリオ" pitchFamily="50" charset="-128"/>
                <a:cs typeface="メイリオ" pitchFamily="50" charset="-128"/>
              </a:rPr>
              <a:t>８</a:t>
            </a:r>
            <a:r>
              <a:rPr lang="en-US" altLang="ja-JP" sz="2800" dirty="0">
                <a:latin typeface="メイリオ" pitchFamily="50" charset="-128"/>
                <a:ea typeface="メイリオ" pitchFamily="50" charset="-128"/>
                <a:cs typeface="メイリオ" pitchFamily="50" charset="-128"/>
              </a:rPr>
              <a:t>.</a:t>
            </a:r>
            <a:r>
              <a:rPr lang="ja-JP" altLang="en-US" sz="2800" dirty="0">
                <a:latin typeface="メイリオ" pitchFamily="50" charset="-128"/>
                <a:ea typeface="メイリオ" pitchFamily="50" charset="-128"/>
                <a:cs typeface="メイリオ" pitchFamily="50" charset="-128"/>
              </a:rPr>
              <a:t>２</a:t>
            </a:r>
            <a:r>
              <a:rPr lang="en-US" altLang="ja-JP" sz="2800" dirty="0">
                <a:latin typeface="メイリオ" pitchFamily="50" charset="-128"/>
                <a:ea typeface="メイリオ" pitchFamily="50" charset="-128"/>
                <a:cs typeface="メイリオ" pitchFamily="50" charset="-128"/>
              </a:rPr>
              <a:t>m</a:t>
            </a:r>
          </a:p>
          <a:p>
            <a:pPr marL="457200" indent="-457200">
              <a:spcBef>
                <a:spcPct val="20000"/>
              </a:spcBef>
              <a:buClr>
                <a:schemeClr val="tx1"/>
              </a:buClr>
              <a:buSzPct val="75000"/>
              <a:buFont typeface="Wingdings 2" pitchFamily="18" charset="2"/>
              <a:buChar char=""/>
            </a:pPr>
            <a:r>
              <a:rPr lang="ja-JP" altLang="en-US" sz="2800" dirty="0">
                <a:latin typeface="メイリオ" pitchFamily="50" charset="-128"/>
                <a:ea typeface="メイリオ" pitchFamily="50" charset="-128"/>
                <a:cs typeface="メイリオ" pitchFamily="50" charset="-128"/>
              </a:rPr>
              <a:t>共同利用装置</a:t>
            </a:r>
          </a:p>
          <a:p>
            <a:pPr marL="457200" indent="-457200">
              <a:spcBef>
                <a:spcPct val="20000"/>
              </a:spcBef>
              <a:buClr>
                <a:schemeClr val="tx1"/>
              </a:buClr>
              <a:buSzPct val="75000"/>
              <a:buFont typeface="Wingdings 2" pitchFamily="18" charset="2"/>
              <a:buChar char=""/>
            </a:pPr>
            <a:r>
              <a:rPr lang="ja-JP" altLang="en-US" sz="2800" dirty="0">
                <a:latin typeface="メイリオ" pitchFamily="50" charset="-128"/>
                <a:ea typeface="メイリオ" pitchFamily="50" charset="-128"/>
                <a:cs typeface="メイリオ" pitchFamily="50" charset="-128"/>
              </a:rPr>
              <a:t>国立天文台が</a:t>
            </a:r>
            <a:r>
              <a:rPr lang="ja-JP" altLang="en-US" sz="2800" dirty="0" smtClean="0">
                <a:latin typeface="メイリオ" pitchFamily="50" charset="-128"/>
                <a:ea typeface="メイリオ" pitchFamily="50" charset="-128"/>
                <a:cs typeface="メイリオ" pitchFamily="50" charset="-128"/>
              </a:rPr>
              <a:t>運用</a:t>
            </a:r>
          </a:p>
        </p:txBody>
      </p:sp>
      <p:pic>
        <p:nvPicPr>
          <p:cNvPr id="4" name="Picture 4"/>
          <p:cNvPicPr>
            <a:picLocks noGrp="1" noChangeAspect="1" noChangeArrowheads="1"/>
          </p:cNvPicPr>
          <p:nvPr>
            <p:ph idx="1"/>
          </p:nvPr>
        </p:nvPicPr>
        <p:blipFill>
          <a:blip r:embed="rId3" cstate="print"/>
          <a:srcRect/>
          <a:stretch>
            <a:fillRect/>
          </a:stretch>
        </p:blipFill>
        <p:spPr bwMode="auto">
          <a:xfrm>
            <a:off x="4067944" y="2492896"/>
            <a:ext cx="4929407" cy="3456384"/>
          </a:xfrm>
          <a:prstGeom prst="rect">
            <a:avLst/>
          </a:prstGeom>
          <a:noFill/>
          <a:ln w="9525">
            <a:noFill/>
            <a:miter lim="800000"/>
            <a:headEnd/>
            <a:tailEnd/>
          </a:ln>
        </p:spPr>
      </p:pic>
      <p:sp>
        <p:nvSpPr>
          <p:cNvPr id="13" name="日付プレースホルダ 12"/>
          <p:cNvSpPr>
            <a:spLocks noGrp="1"/>
          </p:cNvSpPr>
          <p:nvPr>
            <p:ph type="dt" sz="half" idx="10"/>
          </p:nvPr>
        </p:nvSpPr>
        <p:spPr/>
        <p:txBody>
          <a:bodyPr/>
          <a:lstStyle/>
          <a:p>
            <a:r>
              <a:rPr kumimoji="1" lang="en-US" altLang="ja-JP" smtClean="0"/>
              <a:t>2014/1/26</a:t>
            </a:r>
            <a:endParaRPr kumimoji="1" lang="ja-JP" altLang="en-US" dirty="0"/>
          </a:p>
        </p:txBody>
      </p:sp>
      <p:sp>
        <p:nvSpPr>
          <p:cNvPr id="14" name="スライド番号プレースホルダ 13"/>
          <p:cNvSpPr>
            <a:spLocks noGrp="1"/>
          </p:cNvSpPr>
          <p:nvPr>
            <p:ph type="sldNum" sz="quarter" idx="12"/>
          </p:nvPr>
        </p:nvSpPr>
        <p:spPr/>
        <p:txBody>
          <a:bodyPr/>
          <a:lstStyle/>
          <a:p>
            <a:fld id="{69D0420D-7E6B-4B7A-A1BC-5F5E3100B77F}" type="slidenum">
              <a:rPr kumimoji="1" lang="ja-JP" altLang="en-US" smtClean="0"/>
              <a:pPr/>
              <a:t>5</a:t>
            </a:fld>
            <a:endParaRPr kumimoji="1" lang="ja-JP" altLang="en-US"/>
          </a:p>
        </p:txBody>
      </p:sp>
      <p:sp>
        <p:nvSpPr>
          <p:cNvPr id="15" name="フッター プレースホルダ 14"/>
          <p:cNvSpPr>
            <a:spLocks noGrp="1"/>
          </p:cNvSpPr>
          <p:nvPr>
            <p:ph type="ftr" sz="quarter" idx="11"/>
          </p:nvPr>
        </p:nvSpPr>
        <p:spPr/>
        <p:txBody>
          <a:bodyPr/>
          <a:lstStyle/>
          <a:p>
            <a:r>
              <a:rPr kumimoji="1" lang="en-US" altLang="zh-TW" smtClean="0"/>
              <a:t>VO</a:t>
            </a:r>
            <a:r>
              <a:rPr kumimoji="1" lang="zh-TW" altLang="en-US" smtClean="0"/>
              <a:t>講習会２０１４睦月</a:t>
            </a:r>
            <a:endParaRPr kumimoji="1" lang="ja-JP" altLang="en-US"/>
          </a:p>
        </p:txBody>
      </p:sp>
      <p:sp>
        <p:nvSpPr>
          <p:cNvPr id="3" name="テキスト ボックス 2"/>
          <p:cNvSpPr txBox="1"/>
          <p:nvPr/>
        </p:nvSpPr>
        <p:spPr>
          <a:xfrm>
            <a:off x="-719" y="3996680"/>
            <a:ext cx="3871689" cy="2336537"/>
          </a:xfrm>
          <a:prstGeom prst="rect">
            <a:avLst/>
          </a:prstGeom>
          <a:noFill/>
        </p:spPr>
        <p:txBody>
          <a:bodyPr wrap="square" rtlCol="0">
            <a:spAutoFit/>
          </a:bodyPr>
          <a:lstStyle/>
          <a:p>
            <a:pPr marL="457200" indent="-457200">
              <a:buClr>
                <a:schemeClr val="tx1"/>
              </a:buClr>
              <a:buSzPct val="75000"/>
              <a:buFont typeface="Wingdings 2" pitchFamily="18" charset="2"/>
              <a:buChar char=""/>
            </a:pPr>
            <a:r>
              <a:rPr lang="ja-JP" altLang="en-US" sz="2800" dirty="0" smtClean="0">
                <a:solidFill>
                  <a:srgbClr val="FFC000"/>
                </a:solidFill>
                <a:latin typeface="メイリオ" pitchFamily="50" charset="-128"/>
                <a:ea typeface="メイリオ" pitchFamily="50" charset="-128"/>
                <a:cs typeface="メイリオ" pitchFamily="50" charset="-128"/>
              </a:rPr>
              <a:t>年間３</a:t>
            </a:r>
            <a:r>
              <a:rPr lang="en-US" altLang="ja-JP" sz="2800" dirty="0" smtClean="0">
                <a:solidFill>
                  <a:srgbClr val="FFC000"/>
                </a:solidFill>
                <a:latin typeface="メイリオ" pitchFamily="50" charset="-128"/>
                <a:ea typeface="メイリオ" pitchFamily="50" charset="-128"/>
                <a:cs typeface="メイリオ" pitchFamily="50" charset="-128"/>
              </a:rPr>
              <a:t>TB</a:t>
            </a:r>
            <a:r>
              <a:rPr lang="ja-JP" altLang="en-US" sz="2800" dirty="0" smtClean="0">
                <a:latin typeface="メイリオ" pitchFamily="50" charset="-128"/>
                <a:ea typeface="メイリオ" pitchFamily="50" charset="-128"/>
                <a:cs typeface="メイリオ" pitchFamily="50" charset="-128"/>
              </a:rPr>
              <a:t>の観測データを取得し公開</a:t>
            </a:r>
            <a:endParaRPr lang="en-US" altLang="ja-JP" sz="2800" dirty="0" smtClean="0">
              <a:latin typeface="メイリオ" pitchFamily="50" charset="-128"/>
              <a:ea typeface="メイリオ" pitchFamily="50" charset="-128"/>
              <a:cs typeface="メイリオ" pitchFamily="50" charset="-128"/>
            </a:endParaRPr>
          </a:p>
          <a:p>
            <a:pPr marL="457200" indent="-457200">
              <a:spcBef>
                <a:spcPts val="670"/>
              </a:spcBef>
              <a:buClr>
                <a:schemeClr val="tx1"/>
              </a:buClr>
              <a:buSzPct val="75000"/>
              <a:buFont typeface="Wingdings 2" pitchFamily="18" charset="2"/>
              <a:buChar char=""/>
            </a:pPr>
            <a:r>
              <a:rPr kumimoji="1" lang="en-US" altLang="ja-JP" sz="2800" dirty="0" smtClean="0">
                <a:latin typeface="メイリオ" pitchFamily="50" charset="-128"/>
                <a:ea typeface="メイリオ" pitchFamily="50" charset="-128"/>
                <a:cs typeface="メイリオ" pitchFamily="50" charset="-128"/>
              </a:rPr>
              <a:t>HSC </a:t>
            </a:r>
            <a:r>
              <a:rPr kumimoji="1" lang="ja-JP" altLang="en-US" sz="2800" dirty="0" smtClean="0">
                <a:latin typeface="メイリオ" pitchFamily="50" charset="-128"/>
                <a:ea typeface="メイリオ" pitchFamily="50" charset="-128"/>
                <a:cs typeface="メイリオ" pitchFamily="50" charset="-128"/>
              </a:rPr>
              <a:t>稼働後は</a:t>
            </a:r>
            <a:r>
              <a:rPr kumimoji="1" lang="en-US" altLang="ja-JP" sz="2800" dirty="0" smtClean="0">
                <a:solidFill>
                  <a:srgbClr val="FFC000"/>
                </a:solidFill>
                <a:latin typeface="メイリオ" pitchFamily="50" charset="-128"/>
                <a:ea typeface="メイリオ" pitchFamily="50" charset="-128"/>
                <a:cs typeface="メイリオ" pitchFamily="50" charset="-128"/>
              </a:rPr>
              <a:t>30TB/</a:t>
            </a:r>
            <a:r>
              <a:rPr kumimoji="1" lang="ja-JP" altLang="en-US" sz="2800" dirty="0" smtClean="0">
                <a:solidFill>
                  <a:srgbClr val="FFC000"/>
                </a:solidFill>
                <a:latin typeface="メイリオ" pitchFamily="50" charset="-128"/>
                <a:ea typeface="メイリオ" pitchFamily="50" charset="-128"/>
                <a:cs typeface="メイリオ" pitchFamily="50" charset="-128"/>
              </a:rPr>
              <a:t>年</a:t>
            </a:r>
            <a:r>
              <a:rPr kumimoji="1" lang="en-US" altLang="ja-JP" sz="2800" dirty="0" smtClean="0">
                <a:latin typeface="メイリオ" pitchFamily="50" charset="-128"/>
                <a:ea typeface="メイリオ" pitchFamily="50" charset="-128"/>
                <a:cs typeface="メイリオ" pitchFamily="50" charset="-128"/>
              </a:rPr>
              <a:t> </a:t>
            </a:r>
            <a:r>
              <a:rPr kumimoji="1" lang="ja-JP" altLang="en-US" sz="2800" dirty="0" err="1" smtClean="0">
                <a:latin typeface="メイリオ" pitchFamily="50" charset="-128"/>
                <a:ea typeface="メイリオ" pitchFamily="50" charset="-128"/>
                <a:cs typeface="メイリオ" pitchFamily="50" charset="-128"/>
              </a:rPr>
              <a:t>へと</a:t>
            </a:r>
            <a:r>
              <a:rPr kumimoji="1" lang="ja-JP" altLang="en-US" sz="2800" dirty="0" smtClean="0">
                <a:latin typeface="メイリオ" pitchFamily="50" charset="-128"/>
                <a:ea typeface="メイリオ" pitchFamily="50" charset="-128"/>
                <a:cs typeface="メイリオ" pitchFamily="50" charset="-128"/>
              </a:rPr>
              <a:t>急増の予定</a:t>
            </a:r>
            <a:endParaRPr kumimoji="1" lang="ja-JP" altLang="en-US" sz="2800" dirty="0">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7384"/>
            <a:ext cx="8229600" cy="1053330"/>
          </a:xfrm>
        </p:spPr>
        <p:txBody>
          <a:bodyPr/>
          <a:lstStyle/>
          <a:p>
            <a:pPr eaLnBrk="1" fontAlgn="auto" hangingPunct="1">
              <a:spcAft>
                <a:spcPts val="0"/>
              </a:spcAft>
              <a:defRPr/>
            </a:pPr>
            <a:r>
              <a:rPr lang="en-US" altLang="ja-JP" b="1" dirty="0" smtClean="0">
                <a:latin typeface="メイリオ" pitchFamily="50" charset="-128"/>
                <a:ea typeface="メイリオ" pitchFamily="50" charset="-128"/>
                <a:cs typeface="メイリオ" pitchFamily="50" charset="-128"/>
              </a:rPr>
              <a:t>ALMA </a:t>
            </a:r>
            <a:r>
              <a:rPr lang="ja-JP" altLang="en-US" b="1" dirty="0">
                <a:latin typeface="メイリオ" pitchFamily="50" charset="-128"/>
                <a:ea typeface="メイリオ" pitchFamily="50" charset="-128"/>
                <a:cs typeface="メイリオ" pitchFamily="50" charset="-128"/>
              </a:rPr>
              <a:t>望遠鏡</a:t>
            </a:r>
          </a:p>
        </p:txBody>
      </p:sp>
      <p:sp>
        <p:nvSpPr>
          <p:cNvPr id="10245" name="テキスト ボックス 5"/>
          <p:cNvSpPr txBox="1">
            <a:spLocks noChangeArrowheads="1"/>
          </p:cNvSpPr>
          <p:nvPr/>
        </p:nvSpPr>
        <p:spPr bwMode="auto">
          <a:xfrm>
            <a:off x="2286000" y="3690938"/>
            <a:ext cx="2428875" cy="523875"/>
          </a:xfrm>
          <a:prstGeom prst="rect">
            <a:avLst/>
          </a:prstGeom>
          <a:noFill/>
          <a:ln w="9525">
            <a:noFill/>
            <a:miter lim="800000"/>
            <a:headEnd/>
            <a:tailEnd/>
          </a:ln>
        </p:spPr>
        <p:txBody>
          <a:bodyPr>
            <a:spAutoFit/>
          </a:bodyPr>
          <a:lstStyle/>
          <a:p>
            <a:pPr algn="ctr"/>
            <a:r>
              <a:rPr lang="en-US" altLang="ja-JP" sz="2800" dirty="0" smtClean="0">
                <a:solidFill>
                  <a:schemeClr val="bg1"/>
                </a:solidFill>
                <a:latin typeface="Calibri" pitchFamily="34" charset="0"/>
              </a:rPr>
              <a:t>2.5 </a:t>
            </a:r>
            <a:r>
              <a:rPr lang="en-US" altLang="ja-JP" sz="2800" dirty="0">
                <a:solidFill>
                  <a:schemeClr val="bg1"/>
                </a:solidFill>
                <a:latin typeface="Calibri" pitchFamily="34" charset="0"/>
              </a:rPr>
              <a:t>TB/year</a:t>
            </a:r>
            <a:endParaRPr lang="ja-JP" altLang="en-US" sz="2800" dirty="0">
              <a:solidFill>
                <a:schemeClr val="bg1"/>
              </a:solidFill>
              <a:latin typeface="Calibri" pitchFamily="34" charset="0"/>
            </a:endParaRPr>
          </a:p>
        </p:txBody>
      </p:sp>
      <p:sp>
        <p:nvSpPr>
          <p:cNvPr id="17" name="日付プレースホルダ 16"/>
          <p:cNvSpPr>
            <a:spLocks noGrp="1"/>
          </p:cNvSpPr>
          <p:nvPr>
            <p:ph type="dt" sz="half" idx="10"/>
          </p:nvPr>
        </p:nvSpPr>
        <p:spPr/>
        <p:txBody>
          <a:bodyPr/>
          <a:lstStyle/>
          <a:p>
            <a:r>
              <a:rPr kumimoji="1" lang="en-US" altLang="ja-JP" smtClean="0"/>
              <a:t>2014/1/26</a:t>
            </a:r>
            <a:endParaRPr kumimoji="1" lang="ja-JP" altLang="en-US" dirty="0"/>
          </a:p>
        </p:txBody>
      </p:sp>
      <p:sp>
        <p:nvSpPr>
          <p:cNvPr id="18" name="スライド番号プレースホルダ 17"/>
          <p:cNvSpPr>
            <a:spLocks noGrp="1"/>
          </p:cNvSpPr>
          <p:nvPr>
            <p:ph type="sldNum" sz="quarter" idx="12"/>
          </p:nvPr>
        </p:nvSpPr>
        <p:spPr/>
        <p:txBody>
          <a:bodyPr/>
          <a:lstStyle/>
          <a:p>
            <a:fld id="{69D0420D-7E6B-4B7A-A1BC-5F5E3100B77F}" type="slidenum">
              <a:rPr kumimoji="1" lang="ja-JP" altLang="en-US" smtClean="0"/>
              <a:pPr/>
              <a:t>6</a:t>
            </a:fld>
            <a:endParaRPr kumimoji="1" lang="ja-JP" altLang="en-US"/>
          </a:p>
        </p:txBody>
      </p:sp>
      <p:sp>
        <p:nvSpPr>
          <p:cNvPr id="19" name="フッター プレースホルダ 18"/>
          <p:cNvSpPr>
            <a:spLocks noGrp="1"/>
          </p:cNvSpPr>
          <p:nvPr>
            <p:ph type="ftr" sz="quarter" idx="11"/>
          </p:nvPr>
        </p:nvSpPr>
        <p:spPr/>
        <p:txBody>
          <a:bodyPr/>
          <a:lstStyle/>
          <a:p>
            <a:r>
              <a:rPr kumimoji="1" lang="en-US" altLang="zh-TW" smtClean="0"/>
              <a:t>VO</a:t>
            </a:r>
            <a:r>
              <a:rPr kumimoji="1" lang="zh-TW" altLang="en-US" smtClean="0"/>
              <a:t>講習会２０１４睦月</a:t>
            </a:r>
            <a:endParaRPr kumimoji="1" lang="ja-JP" altLang="en-US"/>
          </a:p>
        </p:txBody>
      </p:sp>
      <p:pic>
        <p:nvPicPr>
          <p:cNvPr id="2050" name="Picture 2" descr="http://alma.mtk.nao.ac.jp/j/multimedia/assets_c/2009/11/2009_alma_0001-thumb-592xauto-45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97342" y="2801037"/>
            <a:ext cx="6528723" cy="367240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正方形/長方形 3"/>
          <p:cNvSpPr/>
          <p:nvPr/>
        </p:nvSpPr>
        <p:spPr>
          <a:xfrm>
            <a:off x="5107721" y="6098988"/>
            <a:ext cx="4057586" cy="369332"/>
          </a:xfrm>
          <a:prstGeom prst="rect">
            <a:avLst/>
          </a:prstGeom>
        </p:spPr>
        <p:txBody>
          <a:bodyPr wrap="none">
            <a:spAutoFit/>
          </a:bodyPr>
          <a:lstStyle/>
          <a:p>
            <a:r>
              <a:rPr lang="ja-JP" altLang="en-US" dirty="0"/>
              <a:t>「</a:t>
            </a:r>
            <a:r>
              <a:rPr lang="en-US" altLang="ja-JP" dirty="0"/>
              <a:t>Credit: ALMA(ESO/NAOJ/NRAO)</a:t>
            </a:r>
            <a:r>
              <a:rPr lang="ja-JP" altLang="en-US" dirty="0"/>
              <a:t>」</a:t>
            </a:r>
          </a:p>
        </p:txBody>
      </p:sp>
      <p:sp>
        <p:nvSpPr>
          <p:cNvPr id="5" name="テキスト ボックス 4"/>
          <p:cNvSpPr txBox="1"/>
          <p:nvPr/>
        </p:nvSpPr>
        <p:spPr>
          <a:xfrm>
            <a:off x="261045" y="946820"/>
            <a:ext cx="8784976" cy="1877437"/>
          </a:xfrm>
          <a:prstGeom prst="rect">
            <a:avLst/>
          </a:prstGeom>
          <a:noFill/>
        </p:spPr>
        <p:txBody>
          <a:bodyPr wrap="square" rtlCol="0">
            <a:spAutoFit/>
          </a:bodyPr>
          <a:lstStyle/>
          <a:p>
            <a:pPr marL="457200" indent="-457200">
              <a:buSzPct val="70000"/>
              <a:buFont typeface="Wingdings 2" pitchFamily="18" charset="2"/>
              <a:buChar char=""/>
            </a:pPr>
            <a:r>
              <a:rPr kumimoji="1" lang="ja-JP" altLang="en-US" sz="3200" dirty="0" smtClean="0">
                <a:latin typeface="メイリオ" pitchFamily="50" charset="-128"/>
                <a:ea typeface="メイリオ" pitchFamily="50" charset="-128"/>
                <a:cs typeface="メイリオ" pitchFamily="50" charset="-128"/>
              </a:rPr>
              <a:t>南米チリで観測を開始した電波望遠鏡</a:t>
            </a:r>
            <a:endParaRPr kumimoji="1" lang="en-US" altLang="ja-JP" sz="3200" dirty="0" smtClean="0">
              <a:latin typeface="メイリオ" pitchFamily="50" charset="-128"/>
              <a:ea typeface="メイリオ" pitchFamily="50" charset="-128"/>
              <a:cs typeface="メイリオ" pitchFamily="50" charset="-128"/>
            </a:endParaRPr>
          </a:p>
          <a:p>
            <a:pPr marL="457200" indent="-457200">
              <a:spcBef>
                <a:spcPts val="1200"/>
              </a:spcBef>
              <a:buSzPct val="70000"/>
              <a:buFont typeface="Wingdings 2" pitchFamily="18" charset="2"/>
              <a:buChar char=""/>
            </a:pPr>
            <a:r>
              <a:rPr lang="ja-JP" altLang="en-US" sz="3200" dirty="0" smtClean="0">
                <a:latin typeface="メイリオ" pitchFamily="50" charset="-128"/>
                <a:ea typeface="メイリオ" pitchFamily="50" charset="-128"/>
                <a:cs typeface="メイリオ" pitchFamily="50" charset="-128"/>
              </a:rPr>
              <a:t>日・米・欧・台湾による国際プロジェクト</a:t>
            </a:r>
            <a:endParaRPr lang="en-US" altLang="ja-JP" sz="3200" dirty="0" smtClean="0">
              <a:latin typeface="メイリオ" pitchFamily="50" charset="-128"/>
              <a:ea typeface="メイリオ" pitchFamily="50" charset="-128"/>
              <a:cs typeface="メイリオ" pitchFamily="50" charset="-128"/>
            </a:endParaRPr>
          </a:p>
          <a:p>
            <a:pPr marL="457200" indent="-457200">
              <a:spcBef>
                <a:spcPts val="1200"/>
              </a:spcBef>
              <a:buSzPct val="70000"/>
              <a:buFont typeface="Wingdings 2" pitchFamily="18" charset="2"/>
              <a:buChar char=""/>
            </a:pPr>
            <a:r>
              <a:rPr kumimoji="1" lang="ja-JP" altLang="en-US" sz="3200" dirty="0" smtClean="0">
                <a:solidFill>
                  <a:srgbClr val="FFC000"/>
                </a:solidFill>
                <a:latin typeface="メイリオ" pitchFamily="50" charset="-128"/>
                <a:ea typeface="メイリオ" pitchFamily="50" charset="-128"/>
                <a:cs typeface="メイリオ" pitchFamily="50" charset="-128"/>
              </a:rPr>
              <a:t>年間 </a:t>
            </a:r>
            <a:r>
              <a:rPr lang="en-US" altLang="ja-JP" sz="3200" dirty="0" smtClean="0">
                <a:solidFill>
                  <a:srgbClr val="FFC000"/>
                </a:solidFill>
                <a:latin typeface="メイリオ" pitchFamily="50" charset="-128"/>
                <a:ea typeface="メイリオ" pitchFamily="50" charset="-128"/>
                <a:cs typeface="メイリオ" pitchFamily="50" charset="-128"/>
              </a:rPr>
              <a:t>200 TB </a:t>
            </a:r>
            <a:r>
              <a:rPr lang="ja-JP" altLang="en-US" sz="3200" dirty="0" smtClean="0">
                <a:latin typeface="メイリオ" pitchFamily="50" charset="-128"/>
                <a:ea typeface="メイリオ" pitchFamily="50" charset="-128"/>
                <a:cs typeface="メイリオ" pitchFamily="50" charset="-128"/>
              </a:rPr>
              <a:t>のデータを生成</a:t>
            </a:r>
            <a:endParaRPr kumimoji="1" lang="ja-JP" altLang="en-US" sz="3200" dirty="0">
              <a:latin typeface="メイリオ" pitchFamily="50" charset="-128"/>
              <a:ea typeface="メイリオ" pitchFamily="50" charset="-128"/>
              <a:cs typeface="メイリオ" pitchFamily="50" charset="-128"/>
            </a:endParaRPr>
          </a:p>
        </p:txBody>
      </p:sp>
      <p:sp>
        <p:nvSpPr>
          <p:cNvPr id="3" name="テキスト ボックス 2"/>
          <p:cNvSpPr txBox="1"/>
          <p:nvPr/>
        </p:nvSpPr>
        <p:spPr>
          <a:xfrm>
            <a:off x="179512" y="3434224"/>
            <a:ext cx="2376264" cy="1938992"/>
          </a:xfrm>
          <a:prstGeom prst="rect">
            <a:avLst/>
          </a:prstGeom>
          <a:noFill/>
        </p:spPr>
        <p:txBody>
          <a:bodyPr wrap="square" rtlCol="0">
            <a:spAutoFit/>
          </a:bodyPr>
          <a:lstStyle/>
          <a:p>
            <a:pPr>
              <a:lnSpc>
                <a:spcPts val="3600"/>
              </a:lnSpc>
              <a:spcBef>
                <a:spcPts val="600"/>
              </a:spcBef>
            </a:pPr>
            <a:r>
              <a:rPr kumimoji="1" lang="ja-JP" altLang="en-US" sz="2800" dirty="0" smtClean="0">
                <a:latin typeface="メイリオ" pitchFamily="50" charset="-128"/>
                <a:ea typeface="メイリオ" pitchFamily="50" charset="-128"/>
                <a:cs typeface="メイリオ" pitchFamily="50" charset="-128"/>
              </a:rPr>
              <a:t>一つの観測データセットが </a:t>
            </a:r>
            <a:r>
              <a:rPr kumimoji="1" lang="en-US" altLang="ja-JP" sz="2800" dirty="0" smtClean="0">
                <a:solidFill>
                  <a:srgbClr val="FFC000"/>
                </a:solidFill>
                <a:latin typeface="メイリオ" pitchFamily="50" charset="-128"/>
                <a:ea typeface="メイリオ" pitchFamily="50" charset="-128"/>
                <a:cs typeface="メイリオ" pitchFamily="50" charset="-128"/>
              </a:rPr>
              <a:t>1TB</a:t>
            </a:r>
            <a:r>
              <a:rPr kumimoji="1" lang="en-US" altLang="ja-JP" sz="2800" dirty="0" smtClean="0">
                <a:latin typeface="メイリオ" pitchFamily="50" charset="-128"/>
                <a:ea typeface="メイリオ" pitchFamily="50" charset="-128"/>
                <a:cs typeface="メイリオ" pitchFamily="50" charset="-128"/>
              </a:rPr>
              <a:t> </a:t>
            </a:r>
            <a:r>
              <a:rPr kumimoji="1" lang="ja-JP" altLang="en-US" sz="2800" dirty="0" smtClean="0">
                <a:latin typeface="メイリオ" pitchFamily="50" charset="-128"/>
                <a:ea typeface="メイリオ" pitchFamily="50" charset="-128"/>
                <a:cs typeface="メイリオ" pitchFamily="50" charset="-128"/>
              </a:rPr>
              <a:t>を超えることも</a:t>
            </a:r>
            <a:endParaRPr kumimoji="1" lang="ja-JP" altLang="en-US" sz="2800" dirty="0">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0746" y="48816"/>
            <a:ext cx="7704856" cy="936104"/>
          </a:xfrm>
        </p:spPr>
        <p:txBody>
          <a:bodyPr>
            <a:normAutofit fontScale="90000"/>
          </a:bodyPr>
          <a:lstStyle/>
          <a:p>
            <a:r>
              <a:rPr lang="ja-JP" altLang="en-US" b="1" dirty="0" smtClean="0">
                <a:latin typeface="メイリオ" pitchFamily="50" charset="-128"/>
                <a:ea typeface="メイリオ" pitchFamily="50" charset="-128"/>
                <a:cs typeface="メイリオ" pitchFamily="50" charset="-128"/>
              </a:rPr>
              <a:t>稼働中の主要な望遠鏡 </a:t>
            </a:r>
            <a:r>
              <a:rPr lang="en-US" altLang="ja-JP" b="1" dirty="0" smtClean="0">
                <a:latin typeface="メイリオ" pitchFamily="50" charset="-128"/>
                <a:ea typeface="メイリオ" pitchFamily="50" charset="-128"/>
                <a:cs typeface="メイリオ" pitchFamily="50" charset="-128"/>
              </a:rPr>
              <a:t>(</a:t>
            </a:r>
            <a:r>
              <a:rPr lang="ja-JP" altLang="en-US" b="1" dirty="0" smtClean="0">
                <a:latin typeface="メイリオ" pitchFamily="50" charset="-128"/>
                <a:ea typeface="メイリオ" pitchFamily="50" charset="-128"/>
                <a:cs typeface="メイリオ" pitchFamily="50" charset="-128"/>
              </a:rPr>
              <a:t>国内</a:t>
            </a:r>
            <a:r>
              <a:rPr lang="en-US" altLang="ja-JP" b="1" dirty="0" smtClean="0">
                <a:latin typeface="メイリオ" pitchFamily="50" charset="-128"/>
                <a:ea typeface="メイリオ" pitchFamily="50" charset="-128"/>
                <a:cs typeface="メイリオ" pitchFamily="50" charset="-128"/>
              </a:rPr>
              <a:t>)</a:t>
            </a:r>
            <a:endParaRPr kumimoji="1" lang="ja-JP" altLang="en-US" b="1" dirty="0">
              <a:latin typeface="メイリオ" pitchFamily="50" charset="-128"/>
              <a:ea typeface="メイリオ" pitchFamily="50" charset="-128"/>
              <a:cs typeface="メイリオ" pitchFamily="50" charset="-128"/>
            </a:endParaRPr>
          </a:p>
        </p:txBody>
      </p:sp>
      <p:pic>
        <p:nvPicPr>
          <p:cNvPr id="1026" name="Picture 2"/>
          <p:cNvPicPr>
            <a:picLocks noChangeAspect="1" noChangeArrowheads="1"/>
          </p:cNvPicPr>
          <p:nvPr/>
        </p:nvPicPr>
        <p:blipFill>
          <a:blip r:embed="rId3" cstate="print"/>
          <a:srcRect/>
          <a:stretch>
            <a:fillRect/>
          </a:stretch>
        </p:blipFill>
        <p:spPr bwMode="auto">
          <a:xfrm>
            <a:off x="3779912" y="2078598"/>
            <a:ext cx="1942016" cy="178245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5181345" y="3501008"/>
            <a:ext cx="2126959" cy="1368152"/>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683568" y="2132856"/>
            <a:ext cx="2238904" cy="1440160"/>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2555776" y="4869160"/>
            <a:ext cx="2151164" cy="1383721"/>
          </a:xfrm>
          <a:prstGeom prst="rect">
            <a:avLst/>
          </a:prstGeom>
          <a:noFill/>
          <a:ln w="9525">
            <a:noFill/>
            <a:miter lim="800000"/>
            <a:headEnd/>
            <a:tailEnd/>
          </a:ln>
        </p:spPr>
      </p:pic>
      <p:pic>
        <p:nvPicPr>
          <p:cNvPr id="1031" name="Picture 7"/>
          <p:cNvPicPr>
            <a:picLocks noChangeAspect="1" noChangeArrowheads="1"/>
          </p:cNvPicPr>
          <p:nvPr/>
        </p:nvPicPr>
        <p:blipFill>
          <a:blip r:embed="rId7" cstate="print"/>
          <a:srcRect/>
          <a:stretch>
            <a:fillRect/>
          </a:stretch>
        </p:blipFill>
        <p:spPr bwMode="auto">
          <a:xfrm>
            <a:off x="6876256" y="3933056"/>
            <a:ext cx="1440160" cy="1800199"/>
          </a:xfrm>
          <a:prstGeom prst="rect">
            <a:avLst/>
          </a:prstGeom>
          <a:noFill/>
          <a:ln w="9525">
            <a:noFill/>
            <a:miter lim="800000"/>
            <a:headEnd/>
            <a:tailEnd/>
          </a:ln>
        </p:spPr>
      </p:pic>
      <p:pic>
        <p:nvPicPr>
          <p:cNvPr id="1032" name="Picture 8"/>
          <p:cNvPicPr>
            <a:picLocks noChangeAspect="1" noChangeArrowheads="1"/>
          </p:cNvPicPr>
          <p:nvPr/>
        </p:nvPicPr>
        <p:blipFill>
          <a:blip r:embed="rId8" cstate="print"/>
          <a:srcRect/>
          <a:stretch>
            <a:fillRect/>
          </a:stretch>
        </p:blipFill>
        <p:spPr bwMode="auto">
          <a:xfrm>
            <a:off x="6804248" y="2132856"/>
            <a:ext cx="1726657" cy="1755488"/>
          </a:xfrm>
          <a:prstGeom prst="rect">
            <a:avLst/>
          </a:prstGeom>
          <a:noFill/>
          <a:ln w="9525">
            <a:noFill/>
            <a:miter lim="800000"/>
            <a:headEnd/>
            <a:tailEnd/>
          </a:ln>
        </p:spPr>
      </p:pic>
      <p:sp>
        <p:nvSpPr>
          <p:cNvPr id="17" name="テキスト ボックス 16"/>
          <p:cNvSpPr txBox="1"/>
          <p:nvPr/>
        </p:nvSpPr>
        <p:spPr>
          <a:xfrm>
            <a:off x="4902544" y="2060848"/>
            <a:ext cx="1080120" cy="369332"/>
          </a:xfrm>
          <a:prstGeom prst="rect">
            <a:avLst/>
          </a:prstGeom>
          <a:noFill/>
        </p:spPr>
        <p:txBody>
          <a:bodyPr wrap="square" rtlCol="0">
            <a:spAutoFit/>
          </a:bodyPr>
          <a:lstStyle/>
          <a:p>
            <a:r>
              <a:rPr kumimoji="1" lang="ja-JP" altLang="en-US" dirty="0" smtClean="0"/>
              <a:t>すばる</a:t>
            </a:r>
            <a:endParaRPr kumimoji="1" lang="ja-JP" altLang="en-US" dirty="0"/>
          </a:p>
        </p:txBody>
      </p:sp>
      <p:sp>
        <p:nvSpPr>
          <p:cNvPr id="19" name="テキスト ボックス 18"/>
          <p:cNvSpPr txBox="1"/>
          <p:nvPr/>
        </p:nvSpPr>
        <p:spPr>
          <a:xfrm>
            <a:off x="5170186" y="3491716"/>
            <a:ext cx="913982" cy="369332"/>
          </a:xfrm>
          <a:prstGeom prst="rect">
            <a:avLst/>
          </a:prstGeom>
          <a:noFill/>
        </p:spPr>
        <p:txBody>
          <a:bodyPr wrap="square" rtlCol="0">
            <a:spAutoFit/>
          </a:bodyPr>
          <a:lstStyle/>
          <a:p>
            <a:r>
              <a:rPr lang="ja-JP" altLang="en-US" dirty="0" smtClean="0"/>
              <a:t>あかり</a:t>
            </a:r>
            <a:endParaRPr kumimoji="1" lang="ja-JP" altLang="en-US" dirty="0"/>
          </a:p>
        </p:txBody>
      </p:sp>
      <p:sp>
        <p:nvSpPr>
          <p:cNvPr id="21" name="テキスト ボックス 20"/>
          <p:cNvSpPr txBox="1"/>
          <p:nvPr/>
        </p:nvSpPr>
        <p:spPr>
          <a:xfrm>
            <a:off x="683568" y="3212976"/>
            <a:ext cx="1080120" cy="369332"/>
          </a:xfrm>
          <a:prstGeom prst="rect">
            <a:avLst/>
          </a:prstGeom>
          <a:noFill/>
        </p:spPr>
        <p:txBody>
          <a:bodyPr wrap="square" rtlCol="0">
            <a:spAutoFit/>
          </a:bodyPr>
          <a:lstStyle/>
          <a:p>
            <a:r>
              <a:rPr lang="ja-JP" altLang="en-US" dirty="0" err="1" smtClean="0"/>
              <a:t>すざく</a:t>
            </a:r>
            <a:endParaRPr kumimoji="1" lang="ja-JP" altLang="en-US" dirty="0"/>
          </a:p>
        </p:txBody>
      </p:sp>
      <p:sp>
        <p:nvSpPr>
          <p:cNvPr id="22" name="テキスト ボックス 21"/>
          <p:cNvSpPr txBox="1"/>
          <p:nvPr/>
        </p:nvSpPr>
        <p:spPr>
          <a:xfrm>
            <a:off x="3887058" y="4859868"/>
            <a:ext cx="1080120" cy="369332"/>
          </a:xfrm>
          <a:prstGeom prst="rect">
            <a:avLst/>
          </a:prstGeom>
          <a:noFill/>
        </p:spPr>
        <p:txBody>
          <a:bodyPr wrap="square" rtlCol="0">
            <a:spAutoFit/>
          </a:bodyPr>
          <a:lstStyle/>
          <a:p>
            <a:r>
              <a:rPr kumimoji="1" lang="ja-JP" altLang="en-US" dirty="0" smtClean="0"/>
              <a:t>ひので</a:t>
            </a:r>
            <a:endParaRPr kumimoji="1" lang="ja-JP" altLang="en-US" dirty="0"/>
          </a:p>
        </p:txBody>
      </p:sp>
      <p:sp>
        <p:nvSpPr>
          <p:cNvPr id="23" name="テキスト ボックス 22"/>
          <p:cNvSpPr txBox="1"/>
          <p:nvPr/>
        </p:nvSpPr>
        <p:spPr>
          <a:xfrm>
            <a:off x="7596336" y="3987062"/>
            <a:ext cx="1080120" cy="369332"/>
          </a:xfrm>
          <a:prstGeom prst="rect">
            <a:avLst/>
          </a:prstGeom>
          <a:noFill/>
        </p:spPr>
        <p:txBody>
          <a:bodyPr wrap="square" rtlCol="0">
            <a:spAutoFit/>
          </a:bodyPr>
          <a:lstStyle/>
          <a:p>
            <a:r>
              <a:rPr kumimoji="1" lang="en-US" altLang="ja-JP" dirty="0" smtClean="0"/>
              <a:t>ASTE</a:t>
            </a:r>
            <a:endParaRPr kumimoji="1" lang="ja-JP" altLang="en-US" dirty="0"/>
          </a:p>
        </p:txBody>
      </p:sp>
      <p:sp>
        <p:nvSpPr>
          <p:cNvPr id="24" name="テキスト ボックス 23"/>
          <p:cNvSpPr txBox="1"/>
          <p:nvPr/>
        </p:nvSpPr>
        <p:spPr>
          <a:xfrm>
            <a:off x="6804248" y="2134597"/>
            <a:ext cx="1800200" cy="646331"/>
          </a:xfrm>
          <a:prstGeom prst="rect">
            <a:avLst/>
          </a:prstGeom>
          <a:solidFill>
            <a:schemeClr val="tx1">
              <a:alpha val="50000"/>
            </a:schemeClr>
          </a:solidFill>
        </p:spPr>
        <p:txBody>
          <a:bodyPr wrap="square" rtlCol="0">
            <a:spAutoFit/>
          </a:bodyPr>
          <a:lstStyle/>
          <a:p>
            <a:r>
              <a:rPr lang="ja-JP" altLang="en-US" dirty="0" smtClean="0">
                <a:solidFill>
                  <a:schemeClr val="tx2">
                    <a:lumMod val="10000"/>
                  </a:schemeClr>
                </a:solidFill>
              </a:rPr>
              <a:t>野辺山</a:t>
            </a:r>
            <a:r>
              <a:rPr lang="en-US" altLang="ja-JP" dirty="0" smtClean="0">
                <a:solidFill>
                  <a:schemeClr val="tx2">
                    <a:lumMod val="10000"/>
                  </a:schemeClr>
                </a:solidFill>
              </a:rPr>
              <a:t>45m</a:t>
            </a:r>
            <a:r>
              <a:rPr lang="ja-JP" altLang="en-US" dirty="0" smtClean="0">
                <a:solidFill>
                  <a:schemeClr val="tx2">
                    <a:lumMod val="10000"/>
                  </a:schemeClr>
                </a:solidFill>
              </a:rPr>
              <a:t>電波</a:t>
            </a:r>
            <a:endParaRPr lang="en-US" altLang="ja-JP" dirty="0" smtClean="0">
              <a:solidFill>
                <a:schemeClr val="tx2">
                  <a:lumMod val="10000"/>
                </a:schemeClr>
              </a:solidFill>
            </a:endParaRPr>
          </a:p>
          <a:p>
            <a:r>
              <a:rPr kumimoji="1" lang="ja-JP" altLang="en-US" dirty="0" smtClean="0">
                <a:solidFill>
                  <a:schemeClr val="tx2">
                    <a:lumMod val="10000"/>
                  </a:schemeClr>
                </a:solidFill>
              </a:rPr>
              <a:t>望遠鏡</a:t>
            </a:r>
            <a:endParaRPr kumimoji="1" lang="ja-JP" altLang="en-US" dirty="0">
              <a:solidFill>
                <a:schemeClr val="tx2">
                  <a:lumMod val="10000"/>
                </a:schemeClr>
              </a:solidFill>
            </a:endParaRPr>
          </a:p>
        </p:txBody>
      </p:sp>
      <p:sp>
        <p:nvSpPr>
          <p:cNvPr id="20" name="日付プレースホルダ 19"/>
          <p:cNvSpPr>
            <a:spLocks noGrp="1"/>
          </p:cNvSpPr>
          <p:nvPr>
            <p:ph type="dt" sz="half" idx="10"/>
          </p:nvPr>
        </p:nvSpPr>
        <p:spPr/>
        <p:txBody>
          <a:bodyPr/>
          <a:lstStyle/>
          <a:p>
            <a:r>
              <a:rPr kumimoji="1" lang="en-US" altLang="ja-JP" smtClean="0"/>
              <a:t>2014/1/26</a:t>
            </a:r>
            <a:endParaRPr kumimoji="1" lang="ja-JP" altLang="en-US"/>
          </a:p>
        </p:txBody>
      </p:sp>
      <p:sp>
        <p:nvSpPr>
          <p:cNvPr id="25" name="スライド番号プレースホルダ 24"/>
          <p:cNvSpPr>
            <a:spLocks noGrp="1"/>
          </p:cNvSpPr>
          <p:nvPr>
            <p:ph type="sldNum" sz="quarter" idx="12"/>
          </p:nvPr>
        </p:nvSpPr>
        <p:spPr/>
        <p:txBody>
          <a:bodyPr/>
          <a:lstStyle/>
          <a:p>
            <a:fld id="{69D0420D-7E6B-4B7A-A1BC-5F5E3100B77F}" type="slidenum">
              <a:rPr kumimoji="1" lang="ja-JP" altLang="en-US" smtClean="0"/>
              <a:pPr/>
              <a:t>7</a:t>
            </a:fld>
            <a:endParaRPr kumimoji="1" lang="ja-JP" altLang="en-US"/>
          </a:p>
        </p:txBody>
      </p:sp>
      <p:sp>
        <p:nvSpPr>
          <p:cNvPr id="26" name="フッター プレースホルダ 25"/>
          <p:cNvSpPr>
            <a:spLocks noGrp="1"/>
          </p:cNvSpPr>
          <p:nvPr>
            <p:ph type="ftr" sz="quarter" idx="11"/>
          </p:nvPr>
        </p:nvSpPr>
        <p:spPr/>
        <p:txBody>
          <a:bodyPr/>
          <a:lstStyle/>
          <a:p>
            <a:r>
              <a:rPr kumimoji="1" lang="en-US" altLang="zh-TW" smtClean="0"/>
              <a:t>VO</a:t>
            </a:r>
            <a:r>
              <a:rPr kumimoji="1" lang="zh-TW" altLang="en-US" smtClean="0"/>
              <a:t>講習会２０１４睦月</a:t>
            </a:r>
            <a:endParaRPr kumimoji="1" lang="ja-JP" altLang="en-US"/>
          </a:p>
        </p:txBody>
      </p:sp>
      <p:pic>
        <p:nvPicPr>
          <p:cNvPr id="3074" name="Picture 2" descr="http://alma.mtk.nao.ac.jp/j/multimedia/assets_c/2009/12/fourACA12mOSF-thumb-592xauto-1051.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678013" y="4926309"/>
            <a:ext cx="1844963" cy="1383721"/>
          </a:xfrm>
          <a:prstGeom prst="rect">
            <a:avLst/>
          </a:prstGeom>
          <a:noFill/>
          <a:extLst>
            <a:ext uri="{909E8E84-426E-40DD-AFC4-6F175D3DCCD1}">
              <a14:hiddenFill xmlns:a14="http://schemas.microsoft.com/office/drawing/2010/main" xmlns="">
                <a:solidFill>
                  <a:srgbClr val="FFFFFF"/>
                </a:solidFill>
              </a14:hiddenFill>
            </a:ext>
          </a:extLst>
        </p:spPr>
      </p:pic>
      <p:sp>
        <p:nvSpPr>
          <p:cNvPr id="27" name="テキスト ボックス 26"/>
          <p:cNvSpPr txBox="1"/>
          <p:nvPr/>
        </p:nvSpPr>
        <p:spPr>
          <a:xfrm>
            <a:off x="6600494" y="5015691"/>
            <a:ext cx="913982" cy="369332"/>
          </a:xfrm>
          <a:prstGeom prst="rect">
            <a:avLst/>
          </a:prstGeom>
          <a:noFill/>
        </p:spPr>
        <p:txBody>
          <a:bodyPr wrap="square" rtlCol="0">
            <a:spAutoFit/>
          </a:bodyPr>
          <a:lstStyle/>
          <a:p>
            <a:r>
              <a:rPr lang="en-US" altLang="ja-JP" dirty="0" smtClean="0"/>
              <a:t>ALMA</a:t>
            </a:r>
            <a:endParaRPr kumimoji="1" lang="ja-JP" altLang="en-US" dirty="0"/>
          </a:p>
        </p:txBody>
      </p:sp>
      <p:pic>
        <p:nvPicPr>
          <p:cNvPr id="3076" name="Picture 4" descr="http://www.jaxa.jp/press/2009/08/img/20090818_maxi_2.jp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258330" y="3651924"/>
            <a:ext cx="2094286" cy="1505268"/>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テキスト ボックス 27"/>
          <p:cNvSpPr txBox="1"/>
          <p:nvPr/>
        </p:nvSpPr>
        <p:spPr>
          <a:xfrm>
            <a:off x="1253435" y="4787860"/>
            <a:ext cx="788760" cy="369332"/>
          </a:xfrm>
          <a:prstGeom prst="rect">
            <a:avLst/>
          </a:prstGeom>
          <a:solidFill>
            <a:schemeClr val="tx2">
              <a:lumMod val="10000"/>
              <a:alpha val="74000"/>
            </a:schemeClr>
          </a:solidFill>
        </p:spPr>
        <p:txBody>
          <a:bodyPr wrap="square" rtlCol="0">
            <a:spAutoFit/>
          </a:bodyPr>
          <a:lstStyle/>
          <a:p>
            <a:pPr algn="ctr"/>
            <a:r>
              <a:rPr lang="en-US" altLang="ja-JP" dirty="0" smtClean="0"/>
              <a:t>MAXI</a:t>
            </a:r>
            <a:endParaRPr kumimoji="1" lang="ja-JP"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8736" y="44624"/>
            <a:ext cx="7467600" cy="936104"/>
          </a:xfrm>
        </p:spPr>
        <p:txBody>
          <a:bodyPr>
            <a:normAutofit fontScale="90000"/>
          </a:bodyPr>
          <a:lstStyle/>
          <a:p>
            <a:r>
              <a:rPr lang="ja-JP" altLang="en-US" b="1" dirty="0" smtClean="0">
                <a:latin typeface="メイリオ" pitchFamily="50" charset="-128"/>
                <a:ea typeface="メイリオ" pitchFamily="50" charset="-128"/>
                <a:cs typeface="メイリオ" pitchFamily="50" charset="-128"/>
              </a:rPr>
              <a:t>稼働中の主要な望遠鏡 </a:t>
            </a:r>
            <a:r>
              <a:rPr lang="en-US" altLang="ja-JP" b="1" dirty="0" smtClean="0">
                <a:latin typeface="メイリオ" pitchFamily="50" charset="-128"/>
                <a:ea typeface="メイリオ" pitchFamily="50" charset="-128"/>
                <a:cs typeface="メイリオ" pitchFamily="50" charset="-128"/>
              </a:rPr>
              <a:t>(</a:t>
            </a:r>
            <a:r>
              <a:rPr lang="ja-JP" altLang="en-US" b="1" dirty="0" smtClean="0">
                <a:latin typeface="メイリオ" pitchFamily="50" charset="-128"/>
                <a:ea typeface="メイリオ" pitchFamily="50" charset="-128"/>
                <a:cs typeface="メイリオ" pitchFamily="50" charset="-128"/>
              </a:rPr>
              <a:t>海外</a:t>
            </a:r>
            <a:r>
              <a:rPr lang="en-US" altLang="ja-JP" b="1" dirty="0" smtClean="0">
                <a:latin typeface="メイリオ" pitchFamily="50" charset="-128"/>
                <a:ea typeface="メイリオ" pitchFamily="50" charset="-128"/>
                <a:cs typeface="メイリオ" pitchFamily="50" charset="-128"/>
              </a:rPr>
              <a:t>)</a:t>
            </a:r>
            <a:endParaRPr kumimoji="1" lang="ja-JP" altLang="en-US" b="1" dirty="0">
              <a:latin typeface="メイリオ" pitchFamily="50" charset="-128"/>
              <a:ea typeface="メイリオ" pitchFamily="50" charset="-128"/>
              <a:cs typeface="メイリオ" pitchFamily="50" charset="-128"/>
            </a:endParaRPr>
          </a:p>
        </p:txBody>
      </p:sp>
      <p:grpSp>
        <p:nvGrpSpPr>
          <p:cNvPr id="50" name="グループ化 49"/>
          <p:cNvGrpSpPr/>
          <p:nvPr/>
        </p:nvGrpSpPr>
        <p:grpSpPr>
          <a:xfrm>
            <a:off x="7092280" y="4509120"/>
            <a:ext cx="1296144" cy="1723871"/>
            <a:chOff x="7092280" y="4509120"/>
            <a:chExt cx="1296144" cy="1723871"/>
          </a:xfrm>
        </p:grpSpPr>
        <p:pic>
          <p:nvPicPr>
            <p:cNvPr id="2062" name="Picture 14"/>
            <p:cNvPicPr>
              <a:picLocks noChangeAspect="1" noChangeArrowheads="1"/>
            </p:cNvPicPr>
            <p:nvPr/>
          </p:nvPicPr>
          <p:blipFill>
            <a:blip r:embed="rId3" cstate="print"/>
            <a:srcRect/>
            <a:stretch>
              <a:fillRect/>
            </a:stretch>
          </p:blipFill>
          <p:spPr bwMode="auto">
            <a:xfrm>
              <a:off x="7092280" y="4509120"/>
              <a:ext cx="1296144" cy="1723871"/>
            </a:xfrm>
            <a:prstGeom prst="rect">
              <a:avLst/>
            </a:prstGeom>
            <a:noFill/>
            <a:ln w="9525">
              <a:noFill/>
              <a:miter lim="800000"/>
              <a:headEnd/>
              <a:tailEnd/>
            </a:ln>
          </p:spPr>
        </p:pic>
        <p:sp>
          <p:nvSpPr>
            <p:cNvPr id="24" name="テキスト ボックス 23"/>
            <p:cNvSpPr txBox="1"/>
            <p:nvPr/>
          </p:nvSpPr>
          <p:spPr>
            <a:xfrm>
              <a:off x="7164288" y="4509120"/>
              <a:ext cx="1224136" cy="923330"/>
            </a:xfrm>
            <a:prstGeom prst="rect">
              <a:avLst/>
            </a:prstGeom>
            <a:noFill/>
          </p:spPr>
          <p:txBody>
            <a:bodyPr wrap="square" rtlCol="0">
              <a:spAutoFit/>
            </a:bodyPr>
            <a:lstStyle/>
            <a:p>
              <a:r>
                <a:rPr lang="ja-JP" altLang="en-US" b="1" dirty="0" smtClean="0"/>
                <a:t>大型ミリ波望遠鏡 </a:t>
              </a:r>
              <a:r>
                <a:rPr lang="en-US" altLang="ja-JP" b="1" dirty="0" smtClean="0"/>
                <a:t>(LMT)</a:t>
              </a:r>
              <a:endParaRPr kumimoji="1" lang="ja-JP" altLang="en-US" dirty="0"/>
            </a:p>
          </p:txBody>
        </p:sp>
      </p:grpSp>
      <p:grpSp>
        <p:nvGrpSpPr>
          <p:cNvPr id="49" name="グループ化 48"/>
          <p:cNvGrpSpPr/>
          <p:nvPr/>
        </p:nvGrpSpPr>
        <p:grpSpPr>
          <a:xfrm>
            <a:off x="6948264" y="2060848"/>
            <a:ext cx="1872208" cy="1323899"/>
            <a:chOff x="6948264" y="2060848"/>
            <a:chExt cx="1872208" cy="1323899"/>
          </a:xfrm>
        </p:grpSpPr>
        <p:pic>
          <p:nvPicPr>
            <p:cNvPr id="2061" name="Picture 13"/>
            <p:cNvPicPr>
              <a:picLocks noChangeAspect="1" noChangeArrowheads="1"/>
            </p:cNvPicPr>
            <p:nvPr/>
          </p:nvPicPr>
          <p:blipFill>
            <a:blip r:embed="rId4" cstate="print"/>
            <a:srcRect/>
            <a:stretch>
              <a:fillRect/>
            </a:stretch>
          </p:blipFill>
          <p:spPr bwMode="auto">
            <a:xfrm>
              <a:off x="6952860" y="2060848"/>
              <a:ext cx="1723596" cy="1296144"/>
            </a:xfrm>
            <a:prstGeom prst="rect">
              <a:avLst/>
            </a:prstGeom>
            <a:noFill/>
            <a:ln w="9525">
              <a:noFill/>
              <a:miter lim="800000"/>
              <a:headEnd/>
              <a:tailEnd/>
            </a:ln>
          </p:spPr>
        </p:pic>
        <p:sp>
          <p:nvSpPr>
            <p:cNvPr id="25" name="テキスト ボックス 24"/>
            <p:cNvSpPr txBox="1"/>
            <p:nvPr/>
          </p:nvSpPr>
          <p:spPr>
            <a:xfrm>
              <a:off x="6948264" y="2738416"/>
              <a:ext cx="1872208" cy="646331"/>
            </a:xfrm>
            <a:prstGeom prst="rect">
              <a:avLst/>
            </a:prstGeom>
            <a:solidFill>
              <a:schemeClr val="bg2">
                <a:alpha val="42000"/>
              </a:schemeClr>
            </a:solidFill>
          </p:spPr>
          <p:txBody>
            <a:bodyPr wrap="square" rtlCol="0">
              <a:spAutoFit/>
            </a:bodyPr>
            <a:lstStyle/>
            <a:p>
              <a:r>
                <a:rPr lang="zh-TW" altLang="en-US" b="1" dirty="0" smtClean="0"/>
                <a:t>超大型干渉電波望遠鏡群</a:t>
              </a:r>
              <a:r>
                <a:rPr lang="en-US" altLang="zh-TW" b="1" dirty="0" smtClean="0"/>
                <a:t>(VLA)</a:t>
              </a:r>
              <a:endParaRPr lang="zh-TW" altLang="en-US" b="1" dirty="0"/>
            </a:p>
          </p:txBody>
        </p:sp>
      </p:grpSp>
      <p:grpSp>
        <p:nvGrpSpPr>
          <p:cNvPr id="43" name="グループ化 42"/>
          <p:cNvGrpSpPr/>
          <p:nvPr/>
        </p:nvGrpSpPr>
        <p:grpSpPr>
          <a:xfrm>
            <a:off x="395536" y="2099537"/>
            <a:ext cx="1755956" cy="1329463"/>
            <a:chOff x="395536" y="2099537"/>
            <a:chExt cx="1755956" cy="1329463"/>
          </a:xfrm>
        </p:grpSpPr>
        <p:pic>
          <p:nvPicPr>
            <p:cNvPr id="2050" name="Picture 2"/>
            <p:cNvPicPr>
              <a:picLocks noChangeAspect="1" noChangeArrowheads="1"/>
            </p:cNvPicPr>
            <p:nvPr/>
          </p:nvPicPr>
          <p:blipFill>
            <a:blip r:embed="rId5" cstate="print"/>
            <a:srcRect/>
            <a:stretch>
              <a:fillRect/>
            </a:stretch>
          </p:blipFill>
          <p:spPr bwMode="auto">
            <a:xfrm>
              <a:off x="423300" y="2099537"/>
              <a:ext cx="1728192" cy="1299967"/>
            </a:xfrm>
            <a:prstGeom prst="rect">
              <a:avLst/>
            </a:prstGeom>
            <a:noFill/>
            <a:ln w="9525">
              <a:noFill/>
              <a:miter lim="800000"/>
              <a:headEnd/>
              <a:tailEnd/>
            </a:ln>
          </p:spPr>
        </p:pic>
        <p:sp>
          <p:nvSpPr>
            <p:cNvPr id="26" name="テキスト ボックス 25"/>
            <p:cNvSpPr txBox="1"/>
            <p:nvPr/>
          </p:nvSpPr>
          <p:spPr>
            <a:xfrm>
              <a:off x="395536" y="3059668"/>
              <a:ext cx="1296144" cy="369332"/>
            </a:xfrm>
            <a:prstGeom prst="rect">
              <a:avLst/>
            </a:prstGeom>
            <a:noFill/>
          </p:spPr>
          <p:txBody>
            <a:bodyPr wrap="square" rtlCol="0">
              <a:spAutoFit/>
            </a:bodyPr>
            <a:lstStyle/>
            <a:p>
              <a:r>
                <a:rPr kumimoji="1" lang="ja-JP" altLang="en-US" dirty="0" smtClean="0"/>
                <a:t>フェルミ</a:t>
              </a:r>
              <a:endParaRPr kumimoji="1" lang="ja-JP" altLang="en-US" dirty="0"/>
            </a:p>
          </p:txBody>
        </p:sp>
      </p:grpSp>
      <p:grpSp>
        <p:nvGrpSpPr>
          <p:cNvPr id="46" name="グループ化 45"/>
          <p:cNvGrpSpPr/>
          <p:nvPr/>
        </p:nvGrpSpPr>
        <p:grpSpPr>
          <a:xfrm>
            <a:off x="1115616" y="5130303"/>
            <a:ext cx="1648975" cy="1179017"/>
            <a:chOff x="1115616" y="5130303"/>
            <a:chExt cx="1648975" cy="1179017"/>
          </a:xfrm>
        </p:grpSpPr>
        <p:pic>
          <p:nvPicPr>
            <p:cNvPr id="2052" name="Picture 4"/>
            <p:cNvPicPr>
              <a:picLocks noChangeAspect="1" noChangeArrowheads="1"/>
            </p:cNvPicPr>
            <p:nvPr/>
          </p:nvPicPr>
          <p:blipFill>
            <a:blip r:embed="rId6" cstate="print"/>
            <a:srcRect/>
            <a:stretch>
              <a:fillRect/>
            </a:stretch>
          </p:blipFill>
          <p:spPr bwMode="auto">
            <a:xfrm>
              <a:off x="1115616" y="5130303"/>
              <a:ext cx="1648975" cy="1179017"/>
            </a:xfrm>
            <a:prstGeom prst="rect">
              <a:avLst/>
            </a:prstGeom>
            <a:noFill/>
            <a:ln w="9525">
              <a:noFill/>
              <a:miter lim="800000"/>
              <a:headEnd/>
              <a:tailEnd/>
            </a:ln>
          </p:spPr>
        </p:pic>
        <p:sp>
          <p:nvSpPr>
            <p:cNvPr id="28" name="テキスト ボックス 27"/>
            <p:cNvSpPr txBox="1"/>
            <p:nvPr/>
          </p:nvSpPr>
          <p:spPr>
            <a:xfrm>
              <a:off x="1115616" y="5130303"/>
              <a:ext cx="1296144" cy="369332"/>
            </a:xfrm>
            <a:prstGeom prst="rect">
              <a:avLst/>
            </a:prstGeom>
            <a:solidFill>
              <a:schemeClr val="tx1">
                <a:alpha val="50000"/>
              </a:schemeClr>
            </a:solidFill>
          </p:spPr>
          <p:txBody>
            <a:bodyPr wrap="square" rtlCol="0">
              <a:spAutoFit/>
            </a:bodyPr>
            <a:lstStyle/>
            <a:p>
              <a:r>
                <a:rPr lang="ja-JP" altLang="en-US" dirty="0" smtClean="0">
                  <a:solidFill>
                    <a:schemeClr val="tx2">
                      <a:lumMod val="10000"/>
                    </a:schemeClr>
                  </a:solidFill>
                </a:rPr>
                <a:t>スイフト</a:t>
              </a:r>
              <a:endParaRPr kumimoji="1" lang="ja-JP" altLang="en-US" dirty="0">
                <a:solidFill>
                  <a:schemeClr val="tx2">
                    <a:lumMod val="10000"/>
                  </a:schemeClr>
                </a:solidFill>
              </a:endParaRPr>
            </a:p>
          </p:txBody>
        </p:sp>
      </p:grpSp>
      <p:grpSp>
        <p:nvGrpSpPr>
          <p:cNvPr id="44" name="グループ化 43"/>
          <p:cNvGrpSpPr/>
          <p:nvPr/>
        </p:nvGrpSpPr>
        <p:grpSpPr>
          <a:xfrm>
            <a:off x="2195736" y="2060848"/>
            <a:ext cx="1368152" cy="1166530"/>
            <a:chOff x="2195736" y="2060848"/>
            <a:chExt cx="1368152" cy="1166530"/>
          </a:xfrm>
        </p:grpSpPr>
        <p:pic>
          <p:nvPicPr>
            <p:cNvPr id="2053" name="Picture 5"/>
            <p:cNvPicPr>
              <a:picLocks noChangeAspect="1" noChangeArrowheads="1"/>
            </p:cNvPicPr>
            <p:nvPr/>
          </p:nvPicPr>
          <p:blipFill>
            <a:blip r:embed="rId7" cstate="print"/>
            <a:srcRect/>
            <a:stretch>
              <a:fillRect/>
            </a:stretch>
          </p:blipFill>
          <p:spPr bwMode="auto">
            <a:xfrm>
              <a:off x="2195736" y="2060848"/>
              <a:ext cx="1296144" cy="1166530"/>
            </a:xfrm>
            <a:prstGeom prst="rect">
              <a:avLst/>
            </a:prstGeom>
            <a:noFill/>
            <a:ln w="9525">
              <a:noFill/>
              <a:miter lim="800000"/>
              <a:headEnd/>
              <a:tailEnd/>
            </a:ln>
          </p:spPr>
        </p:pic>
        <p:sp>
          <p:nvSpPr>
            <p:cNvPr id="30" name="テキスト ボックス 29"/>
            <p:cNvSpPr txBox="1"/>
            <p:nvPr/>
          </p:nvSpPr>
          <p:spPr>
            <a:xfrm>
              <a:off x="2195736" y="2060848"/>
              <a:ext cx="1368152" cy="369332"/>
            </a:xfrm>
            <a:prstGeom prst="rect">
              <a:avLst/>
            </a:prstGeom>
            <a:noFill/>
          </p:spPr>
          <p:txBody>
            <a:bodyPr wrap="square" rtlCol="0">
              <a:spAutoFit/>
            </a:bodyPr>
            <a:lstStyle/>
            <a:p>
              <a:r>
                <a:rPr lang="ja-JP" altLang="en-US" dirty="0" smtClean="0"/>
                <a:t>チャンドラ</a:t>
              </a:r>
              <a:endParaRPr kumimoji="1" lang="ja-JP" altLang="en-US" dirty="0"/>
            </a:p>
          </p:txBody>
        </p:sp>
      </p:grpSp>
      <p:grpSp>
        <p:nvGrpSpPr>
          <p:cNvPr id="45" name="グループ化 44"/>
          <p:cNvGrpSpPr/>
          <p:nvPr/>
        </p:nvGrpSpPr>
        <p:grpSpPr>
          <a:xfrm>
            <a:off x="1835696" y="3408838"/>
            <a:ext cx="1584176" cy="1181582"/>
            <a:chOff x="1835696" y="3408838"/>
            <a:chExt cx="1584176" cy="1181582"/>
          </a:xfrm>
        </p:grpSpPr>
        <p:pic>
          <p:nvPicPr>
            <p:cNvPr id="2055" name="Picture 7"/>
            <p:cNvPicPr>
              <a:picLocks noChangeAspect="1" noChangeArrowheads="1"/>
            </p:cNvPicPr>
            <p:nvPr/>
          </p:nvPicPr>
          <p:blipFill>
            <a:blip r:embed="rId8" cstate="print"/>
            <a:srcRect/>
            <a:stretch>
              <a:fillRect/>
            </a:stretch>
          </p:blipFill>
          <p:spPr bwMode="auto">
            <a:xfrm>
              <a:off x="1835696" y="3408838"/>
              <a:ext cx="1584176" cy="1172290"/>
            </a:xfrm>
            <a:prstGeom prst="rect">
              <a:avLst/>
            </a:prstGeom>
            <a:noFill/>
            <a:ln w="9525">
              <a:noFill/>
              <a:miter lim="800000"/>
              <a:headEnd/>
              <a:tailEnd/>
            </a:ln>
          </p:spPr>
        </p:pic>
        <p:sp>
          <p:nvSpPr>
            <p:cNvPr id="31" name="テキスト ボックス 30"/>
            <p:cNvSpPr txBox="1"/>
            <p:nvPr/>
          </p:nvSpPr>
          <p:spPr>
            <a:xfrm>
              <a:off x="1835696" y="4221088"/>
              <a:ext cx="1368152" cy="369332"/>
            </a:xfrm>
            <a:prstGeom prst="rect">
              <a:avLst/>
            </a:prstGeom>
            <a:solidFill>
              <a:schemeClr val="tx1">
                <a:alpha val="50000"/>
              </a:schemeClr>
            </a:solidFill>
          </p:spPr>
          <p:txBody>
            <a:bodyPr wrap="square" rtlCol="0">
              <a:spAutoFit/>
            </a:bodyPr>
            <a:lstStyle/>
            <a:p>
              <a:r>
                <a:rPr lang="ja-JP" altLang="en-US" dirty="0" smtClean="0">
                  <a:solidFill>
                    <a:schemeClr val="tx2">
                      <a:lumMod val="10000"/>
                    </a:schemeClr>
                  </a:solidFill>
                </a:rPr>
                <a:t>ニュートン</a:t>
              </a:r>
              <a:endParaRPr kumimoji="1" lang="ja-JP" altLang="en-US" dirty="0">
                <a:solidFill>
                  <a:schemeClr val="tx2">
                    <a:lumMod val="10000"/>
                  </a:schemeClr>
                </a:solidFill>
              </a:endParaRPr>
            </a:p>
          </p:txBody>
        </p:sp>
      </p:grpSp>
      <p:grpSp>
        <p:nvGrpSpPr>
          <p:cNvPr id="36" name="グループ化 35"/>
          <p:cNvGrpSpPr/>
          <p:nvPr/>
        </p:nvGrpSpPr>
        <p:grpSpPr>
          <a:xfrm>
            <a:off x="3923928" y="2067224"/>
            <a:ext cx="1872208" cy="1289768"/>
            <a:chOff x="3923928" y="2067224"/>
            <a:chExt cx="1872208" cy="1289768"/>
          </a:xfrm>
        </p:grpSpPr>
        <p:pic>
          <p:nvPicPr>
            <p:cNvPr id="2057" name="Picture 9"/>
            <p:cNvPicPr>
              <a:picLocks noChangeAspect="1" noChangeArrowheads="1"/>
            </p:cNvPicPr>
            <p:nvPr/>
          </p:nvPicPr>
          <p:blipFill>
            <a:blip r:embed="rId9" cstate="print"/>
            <a:srcRect/>
            <a:stretch>
              <a:fillRect/>
            </a:stretch>
          </p:blipFill>
          <p:spPr bwMode="auto">
            <a:xfrm>
              <a:off x="3923928" y="2076516"/>
              <a:ext cx="1656184" cy="1280476"/>
            </a:xfrm>
            <a:prstGeom prst="rect">
              <a:avLst/>
            </a:prstGeom>
            <a:noFill/>
            <a:ln w="9525">
              <a:noFill/>
              <a:miter lim="800000"/>
              <a:headEnd/>
              <a:tailEnd/>
            </a:ln>
          </p:spPr>
        </p:pic>
        <p:sp>
          <p:nvSpPr>
            <p:cNvPr id="32" name="テキスト ボックス 31"/>
            <p:cNvSpPr txBox="1"/>
            <p:nvPr/>
          </p:nvSpPr>
          <p:spPr>
            <a:xfrm>
              <a:off x="4463480" y="2067224"/>
              <a:ext cx="1332656" cy="369332"/>
            </a:xfrm>
            <a:prstGeom prst="rect">
              <a:avLst/>
            </a:prstGeom>
            <a:solidFill>
              <a:schemeClr val="bg2">
                <a:alpha val="53000"/>
              </a:schemeClr>
            </a:solidFill>
          </p:spPr>
          <p:txBody>
            <a:bodyPr wrap="square" rtlCol="0">
              <a:spAutoFit/>
            </a:bodyPr>
            <a:lstStyle/>
            <a:p>
              <a:r>
                <a:rPr kumimoji="1" lang="ja-JP" altLang="en-US" dirty="0" smtClean="0"/>
                <a:t>ハッブル</a:t>
              </a:r>
              <a:endParaRPr kumimoji="1" lang="ja-JP" altLang="en-US" dirty="0"/>
            </a:p>
          </p:txBody>
        </p:sp>
      </p:grpSp>
      <p:grpSp>
        <p:nvGrpSpPr>
          <p:cNvPr id="37" name="グループ化 36"/>
          <p:cNvGrpSpPr/>
          <p:nvPr/>
        </p:nvGrpSpPr>
        <p:grpSpPr>
          <a:xfrm>
            <a:off x="4007346" y="3806001"/>
            <a:ext cx="1572766" cy="1279183"/>
            <a:chOff x="4007346" y="3806001"/>
            <a:chExt cx="1572766" cy="1279183"/>
          </a:xfrm>
        </p:grpSpPr>
        <p:pic>
          <p:nvPicPr>
            <p:cNvPr id="2060" name="Picture 12"/>
            <p:cNvPicPr>
              <a:picLocks noChangeAspect="1" noChangeArrowheads="1"/>
            </p:cNvPicPr>
            <p:nvPr/>
          </p:nvPicPr>
          <p:blipFill>
            <a:blip r:embed="rId10" cstate="print"/>
            <a:srcRect/>
            <a:stretch>
              <a:fillRect/>
            </a:stretch>
          </p:blipFill>
          <p:spPr bwMode="auto">
            <a:xfrm>
              <a:off x="4007346" y="3806001"/>
              <a:ext cx="1572766" cy="1279183"/>
            </a:xfrm>
            <a:prstGeom prst="rect">
              <a:avLst/>
            </a:prstGeom>
            <a:noFill/>
            <a:ln w="9525">
              <a:noFill/>
              <a:miter lim="800000"/>
              <a:headEnd/>
              <a:tailEnd/>
            </a:ln>
          </p:spPr>
        </p:pic>
        <p:sp>
          <p:nvSpPr>
            <p:cNvPr id="33" name="テキスト ボックス 32"/>
            <p:cNvSpPr txBox="1"/>
            <p:nvPr/>
          </p:nvSpPr>
          <p:spPr>
            <a:xfrm>
              <a:off x="4007346" y="3806001"/>
              <a:ext cx="1332656" cy="369332"/>
            </a:xfrm>
            <a:prstGeom prst="rect">
              <a:avLst/>
            </a:prstGeom>
            <a:solidFill>
              <a:schemeClr val="bg2">
                <a:alpha val="53000"/>
              </a:schemeClr>
            </a:solidFill>
          </p:spPr>
          <p:txBody>
            <a:bodyPr wrap="square" rtlCol="0">
              <a:spAutoFit/>
            </a:bodyPr>
            <a:lstStyle/>
            <a:p>
              <a:r>
                <a:rPr kumimoji="1" lang="ja-JP" altLang="en-US" dirty="0" smtClean="0"/>
                <a:t>ジェミニ</a:t>
              </a:r>
              <a:endParaRPr kumimoji="1" lang="ja-JP" altLang="en-US" dirty="0"/>
            </a:p>
          </p:txBody>
        </p:sp>
      </p:grpSp>
      <p:grpSp>
        <p:nvGrpSpPr>
          <p:cNvPr id="38" name="グループ化 37"/>
          <p:cNvGrpSpPr/>
          <p:nvPr/>
        </p:nvGrpSpPr>
        <p:grpSpPr>
          <a:xfrm>
            <a:off x="3275856" y="5147900"/>
            <a:ext cx="2664296" cy="1161420"/>
            <a:chOff x="3275856" y="5147900"/>
            <a:chExt cx="2664296" cy="1161420"/>
          </a:xfrm>
        </p:grpSpPr>
        <p:pic>
          <p:nvPicPr>
            <p:cNvPr id="2059" name="Picture 11"/>
            <p:cNvPicPr>
              <a:picLocks noChangeAspect="1" noChangeArrowheads="1"/>
            </p:cNvPicPr>
            <p:nvPr/>
          </p:nvPicPr>
          <p:blipFill>
            <a:blip r:embed="rId11" cstate="print"/>
            <a:srcRect/>
            <a:stretch>
              <a:fillRect/>
            </a:stretch>
          </p:blipFill>
          <p:spPr bwMode="auto">
            <a:xfrm>
              <a:off x="3275856" y="5147900"/>
              <a:ext cx="2664296" cy="1136766"/>
            </a:xfrm>
            <a:prstGeom prst="rect">
              <a:avLst/>
            </a:prstGeom>
            <a:noFill/>
            <a:ln w="9525">
              <a:noFill/>
              <a:miter lim="800000"/>
              <a:headEnd/>
              <a:tailEnd/>
            </a:ln>
          </p:spPr>
        </p:pic>
        <p:sp>
          <p:nvSpPr>
            <p:cNvPr id="34" name="テキスト ボックス 33"/>
            <p:cNvSpPr txBox="1"/>
            <p:nvPr/>
          </p:nvSpPr>
          <p:spPr>
            <a:xfrm>
              <a:off x="3275856" y="5939988"/>
              <a:ext cx="1332656" cy="369332"/>
            </a:xfrm>
            <a:prstGeom prst="rect">
              <a:avLst/>
            </a:prstGeom>
            <a:solidFill>
              <a:schemeClr val="bg2">
                <a:alpha val="53000"/>
              </a:schemeClr>
            </a:solidFill>
          </p:spPr>
          <p:txBody>
            <a:bodyPr wrap="square" rtlCol="0">
              <a:spAutoFit/>
            </a:bodyPr>
            <a:lstStyle/>
            <a:p>
              <a:r>
                <a:rPr kumimoji="1" lang="en-US" altLang="ja-JP" dirty="0" smtClean="0"/>
                <a:t>VLT</a:t>
              </a:r>
              <a:endParaRPr kumimoji="1" lang="ja-JP" altLang="en-US" dirty="0"/>
            </a:p>
          </p:txBody>
        </p:sp>
      </p:grpSp>
      <p:grpSp>
        <p:nvGrpSpPr>
          <p:cNvPr id="47" name="グループ化 46"/>
          <p:cNvGrpSpPr/>
          <p:nvPr/>
        </p:nvGrpSpPr>
        <p:grpSpPr>
          <a:xfrm>
            <a:off x="3095328" y="3356992"/>
            <a:ext cx="1332656" cy="1444269"/>
            <a:chOff x="3095328" y="3356992"/>
            <a:chExt cx="1332656" cy="1444269"/>
          </a:xfrm>
        </p:grpSpPr>
        <p:pic>
          <p:nvPicPr>
            <p:cNvPr id="2056" name="Picture 8"/>
            <p:cNvPicPr>
              <a:picLocks noChangeAspect="1" noChangeArrowheads="1"/>
            </p:cNvPicPr>
            <p:nvPr/>
          </p:nvPicPr>
          <p:blipFill>
            <a:blip r:embed="rId12" cstate="print"/>
            <a:srcRect/>
            <a:stretch>
              <a:fillRect/>
            </a:stretch>
          </p:blipFill>
          <p:spPr bwMode="auto">
            <a:xfrm>
              <a:off x="3095328" y="3356992"/>
              <a:ext cx="1160988" cy="1444269"/>
            </a:xfrm>
            <a:prstGeom prst="rect">
              <a:avLst/>
            </a:prstGeom>
            <a:noFill/>
            <a:ln w="9525">
              <a:noFill/>
              <a:miter lim="800000"/>
              <a:headEnd/>
              <a:tailEnd/>
            </a:ln>
          </p:spPr>
        </p:pic>
        <p:sp>
          <p:nvSpPr>
            <p:cNvPr id="35" name="テキスト ボックス 34"/>
            <p:cNvSpPr txBox="1"/>
            <p:nvPr/>
          </p:nvSpPr>
          <p:spPr>
            <a:xfrm>
              <a:off x="3095328" y="3429000"/>
              <a:ext cx="1332656" cy="369332"/>
            </a:xfrm>
            <a:prstGeom prst="rect">
              <a:avLst/>
            </a:prstGeom>
            <a:solidFill>
              <a:schemeClr val="bg2">
                <a:alpha val="53000"/>
              </a:schemeClr>
            </a:solidFill>
          </p:spPr>
          <p:txBody>
            <a:bodyPr wrap="square" rtlCol="0">
              <a:spAutoFit/>
            </a:bodyPr>
            <a:lstStyle/>
            <a:p>
              <a:r>
                <a:rPr lang="en-US" altLang="ja-JP" dirty="0" smtClean="0"/>
                <a:t>GALEX</a:t>
              </a:r>
              <a:endParaRPr kumimoji="1" lang="ja-JP" altLang="en-US" dirty="0"/>
            </a:p>
          </p:txBody>
        </p:sp>
      </p:grpSp>
      <p:sp>
        <p:nvSpPr>
          <p:cNvPr id="39" name="日付プレースホルダ 38"/>
          <p:cNvSpPr>
            <a:spLocks noGrp="1"/>
          </p:cNvSpPr>
          <p:nvPr>
            <p:ph type="dt" sz="half" idx="10"/>
          </p:nvPr>
        </p:nvSpPr>
        <p:spPr/>
        <p:txBody>
          <a:bodyPr/>
          <a:lstStyle/>
          <a:p>
            <a:r>
              <a:rPr kumimoji="1" lang="en-US" altLang="ja-JP" smtClean="0"/>
              <a:t>2014/1/26</a:t>
            </a:r>
            <a:endParaRPr kumimoji="1" lang="ja-JP" altLang="en-US"/>
          </a:p>
        </p:txBody>
      </p:sp>
      <p:sp>
        <p:nvSpPr>
          <p:cNvPr id="40" name="スライド番号プレースホルダ 39"/>
          <p:cNvSpPr>
            <a:spLocks noGrp="1"/>
          </p:cNvSpPr>
          <p:nvPr>
            <p:ph type="sldNum" sz="quarter" idx="12"/>
          </p:nvPr>
        </p:nvSpPr>
        <p:spPr/>
        <p:txBody>
          <a:bodyPr/>
          <a:lstStyle/>
          <a:p>
            <a:fld id="{69D0420D-7E6B-4B7A-A1BC-5F5E3100B77F}" type="slidenum">
              <a:rPr kumimoji="1" lang="ja-JP" altLang="en-US" smtClean="0"/>
              <a:pPr/>
              <a:t>8</a:t>
            </a:fld>
            <a:endParaRPr kumimoji="1" lang="ja-JP" altLang="en-US"/>
          </a:p>
        </p:txBody>
      </p:sp>
      <p:sp>
        <p:nvSpPr>
          <p:cNvPr id="41" name="フッター プレースホルダ 40"/>
          <p:cNvSpPr>
            <a:spLocks noGrp="1"/>
          </p:cNvSpPr>
          <p:nvPr>
            <p:ph type="ftr" sz="quarter" idx="11"/>
          </p:nvPr>
        </p:nvSpPr>
        <p:spPr/>
        <p:txBody>
          <a:bodyPr/>
          <a:lstStyle/>
          <a:p>
            <a:r>
              <a:rPr kumimoji="1" lang="en-US" altLang="zh-TW" smtClean="0"/>
              <a:t>VO</a:t>
            </a:r>
            <a:r>
              <a:rPr kumimoji="1" lang="zh-TW" altLang="en-US" smtClean="0"/>
              <a:t>講習会２０１４睦月</a:t>
            </a:r>
            <a:endParaRPr kumimoji="1" lang="ja-JP" altLang="en-US"/>
          </a:p>
        </p:txBody>
      </p:sp>
      <p:grpSp>
        <p:nvGrpSpPr>
          <p:cNvPr id="48" name="グループ化 47"/>
          <p:cNvGrpSpPr/>
          <p:nvPr/>
        </p:nvGrpSpPr>
        <p:grpSpPr>
          <a:xfrm>
            <a:off x="5652120" y="3789040"/>
            <a:ext cx="1800200" cy="1942475"/>
            <a:chOff x="5652120" y="3789040"/>
            <a:chExt cx="1800200" cy="1942475"/>
          </a:xfrm>
        </p:grpSpPr>
        <p:pic>
          <p:nvPicPr>
            <p:cNvPr id="2063" name="Picture 15"/>
            <p:cNvPicPr>
              <a:picLocks noChangeAspect="1" noChangeArrowheads="1"/>
            </p:cNvPicPr>
            <p:nvPr/>
          </p:nvPicPr>
          <p:blipFill>
            <a:blip r:embed="rId13" cstate="print"/>
            <a:srcRect/>
            <a:stretch>
              <a:fillRect/>
            </a:stretch>
          </p:blipFill>
          <p:spPr bwMode="auto">
            <a:xfrm>
              <a:off x="5882212" y="3789040"/>
              <a:ext cx="1224136" cy="1899859"/>
            </a:xfrm>
            <a:prstGeom prst="rect">
              <a:avLst/>
            </a:prstGeom>
            <a:noFill/>
            <a:ln w="9525">
              <a:noFill/>
              <a:miter lim="800000"/>
              <a:headEnd/>
              <a:tailEnd/>
            </a:ln>
          </p:spPr>
        </p:pic>
        <p:sp>
          <p:nvSpPr>
            <p:cNvPr id="29" name="テキスト ボックス 28"/>
            <p:cNvSpPr txBox="1"/>
            <p:nvPr/>
          </p:nvSpPr>
          <p:spPr>
            <a:xfrm>
              <a:off x="5652120" y="5085184"/>
              <a:ext cx="1800200" cy="646331"/>
            </a:xfrm>
            <a:prstGeom prst="rect">
              <a:avLst/>
            </a:prstGeom>
            <a:solidFill>
              <a:schemeClr val="bg2">
                <a:alpha val="65000"/>
              </a:schemeClr>
            </a:solidFill>
          </p:spPr>
          <p:txBody>
            <a:bodyPr wrap="square" rtlCol="0">
              <a:spAutoFit/>
            </a:bodyPr>
            <a:lstStyle/>
            <a:p>
              <a:pPr algn="ctr"/>
              <a:r>
                <a:rPr lang="ja-JP" altLang="en-US" b="1" dirty="0" smtClean="0"/>
                <a:t>スピッツァー</a:t>
              </a:r>
              <a:endParaRPr lang="en-US" altLang="ja-JP" b="1" dirty="0" smtClean="0"/>
            </a:p>
            <a:p>
              <a:pPr algn="ctr"/>
              <a:r>
                <a:rPr lang="ja-JP" altLang="en-US" b="1" dirty="0" smtClean="0"/>
                <a:t>宇宙望遠鏡</a:t>
              </a:r>
            </a:p>
          </p:txBody>
        </p:sp>
      </p:grpSp>
      <p:grpSp>
        <p:nvGrpSpPr>
          <p:cNvPr id="42" name="グループ化 41"/>
          <p:cNvGrpSpPr/>
          <p:nvPr/>
        </p:nvGrpSpPr>
        <p:grpSpPr>
          <a:xfrm>
            <a:off x="5541615" y="1988840"/>
            <a:ext cx="1334641" cy="1782397"/>
            <a:chOff x="5541615" y="1988840"/>
            <a:chExt cx="1334641" cy="1782397"/>
          </a:xfrm>
        </p:grpSpPr>
        <p:pic>
          <p:nvPicPr>
            <p:cNvPr id="2058" name="Picture 10"/>
            <p:cNvPicPr>
              <a:picLocks noChangeAspect="1" noChangeArrowheads="1"/>
            </p:cNvPicPr>
            <p:nvPr/>
          </p:nvPicPr>
          <p:blipFill>
            <a:blip r:embed="rId14" cstate="print"/>
            <a:srcRect/>
            <a:stretch>
              <a:fillRect/>
            </a:stretch>
          </p:blipFill>
          <p:spPr bwMode="auto">
            <a:xfrm>
              <a:off x="5613623" y="2059107"/>
              <a:ext cx="1262633" cy="1712130"/>
            </a:xfrm>
            <a:prstGeom prst="rect">
              <a:avLst/>
            </a:prstGeom>
            <a:noFill/>
            <a:ln w="9525">
              <a:noFill/>
              <a:miter lim="800000"/>
              <a:headEnd/>
              <a:tailEnd/>
            </a:ln>
          </p:spPr>
        </p:pic>
        <p:sp>
          <p:nvSpPr>
            <p:cNvPr id="27" name="テキスト ボックス 26"/>
            <p:cNvSpPr txBox="1"/>
            <p:nvPr/>
          </p:nvSpPr>
          <p:spPr>
            <a:xfrm>
              <a:off x="5541615" y="1988840"/>
              <a:ext cx="1332656" cy="646331"/>
            </a:xfrm>
            <a:prstGeom prst="rect">
              <a:avLst/>
            </a:prstGeom>
            <a:solidFill>
              <a:schemeClr val="bg2">
                <a:alpha val="81000"/>
              </a:schemeClr>
            </a:solidFill>
          </p:spPr>
          <p:txBody>
            <a:bodyPr wrap="square" rtlCol="0">
              <a:spAutoFit/>
            </a:bodyPr>
            <a:lstStyle/>
            <a:p>
              <a:r>
                <a:rPr lang="ja-JP" altLang="en-US" dirty="0" smtClean="0"/>
                <a:t>ハーシェル</a:t>
              </a:r>
              <a:endParaRPr lang="en-US" altLang="ja-JP" dirty="0" smtClean="0"/>
            </a:p>
            <a:p>
              <a:r>
                <a:rPr kumimoji="1" lang="ja-JP" altLang="en-US" dirty="0" smtClean="0"/>
                <a:t>宇宙望遠鏡</a:t>
              </a:r>
              <a:endParaRPr kumimoji="1" lang="ja-JP" altLang="en-US" dirty="0"/>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2"/>
          </p:nvPr>
        </p:nvSpPr>
        <p:spPr>
          <a:xfrm>
            <a:off x="7118350" y="6381750"/>
            <a:ext cx="2133600" cy="457200"/>
          </a:xfrm>
        </p:spPr>
        <p:txBody>
          <a:bodyPr/>
          <a:lstStyle/>
          <a:p>
            <a:pPr>
              <a:defRPr/>
            </a:pPr>
            <a:fld id="{1A07D566-B29D-4BA7-8D2A-195F50F01859}" type="slidenum">
              <a:rPr lang="en-US" altLang="ja-JP"/>
              <a:pPr>
                <a:defRPr/>
              </a:pPr>
              <a:t>9</a:t>
            </a:fld>
            <a:endParaRPr lang="en-US" altLang="ja-JP"/>
          </a:p>
        </p:txBody>
      </p:sp>
      <p:sp>
        <p:nvSpPr>
          <p:cNvPr id="14339" name="AutoShape 4"/>
          <p:cNvSpPr>
            <a:spLocks noChangeArrowheads="1"/>
          </p:cNvSpPr>
          <p:nvPr/>
        </p:nvSpPr>
        <p:spPr bwMode="auto">
          <a:xfrm>
            <a:off x="12700" y="2203450"/>
            <a:ext cx="9144000" cy="2089150"/>
          </a:xfrm>
          <a:prstGeom prst="roundRect">
            <a:avLst>
              <a:gd name="adj" fmla="val 16667"/>
            </a:avLst>
          </a:prstGeom>
          <a:solidFill>
            <a:srgbClr val="FFFF99"/>
          </a:solidFill>
          <a:ln w="38100">
            <a:solidFill>
              <a:srgbClr val="008000"/>
            </a:solidFill>
            <a:round/>
            <a:headEnd/>
            <a:tailEnd/>
          </a:ln>
        </p:spPr>
        <p:txBody>
          <a:bodyPr anchor="ctr"/>
          <a:lstStyle/>
          <a:p>
            <a:pPr algn="ctr"/>
            <a:endParaRPr lang="ja-JP" altLang="ja-JP" sz="3200"/>
          </a:p>
        </p:txBody>
      </p:sp>
      <p:pic>
        <p:nvPicPr>
          <p:cNvPr id="14340" name="Picture 7" descr="img54_1600"/>
          <p:cNvPicPr>
            <a:picLocks noChangeAspect="1" noChangeArrowheads="1"/>
          </p:cNvPicPr>
          <p:nvPr/>
        </p:nvPicPr>
        <p:blipFill>
          <a:blip r:embed="rId3" cstate="print"/>
          <a:srcRect/>
          <a:stretch>
            <a:fillRect/>
          </a:stretch>
        </p:blipFill>
        <p:spPr bwMode="auto">
          <a:xfrm>
            <a:off x="1763713" y="2565400"/>
            <a:ext cx="1944687" cy="1347788"/>
          </a:xfrm>
          <a:prstGeom prst="rect">
            <a:avLst/>
          </a:prstGeom>
          <a:noFill/>
          <a:ln w="9525">
            <a:noFill/>
            <a:miter lim="800000"/>
            <a:headEnd/>
            <a:tailEnd/>
          </a:ln>
        </p:spPr>
      </p:pic>
      <p:pic>
        <p:nvPicPr>
          <p:cNvPr id="14341" name="Picture 10" descr="dome_tele1_300-small"/>
          <p:cNvPicPr>
            <a:picLocks noChangeAspect="1" noChangeArrowheads="1"/>
          </p:cNvPicPr>
          <p:nvPr/>
        </p:nvPicPr>
        <p:blipFill>
          <a:blip r:embed="rId4" cstate="print"/>
          <a:srcRect/>
          <a:stretch>
            <a:fillRect/>
          </a:stretch>
        </p:blipFill>
        <p:spPr bwMode="auto">
          <a:xfrm>
            <a:off x="323850" y="2420938"/>
            <a:ext cx="1293813" cy="1636712"/>
          </a:xfrm>
          <a:prstGeom prst="rect">
            <a:avLst/>
          </a:prstGeom>
          <a:noFill/>
          <a:ln w="9525">
            <a:noFill/>
            <a:miter lim="800000"/>
            <a:headEnd/>
            <a:tailEnd/>
          </a:ln>
        </p:spPr>
      </p:pic>
      <p:pic>
        <p:nvPicPr>
          <p:cNvPr id="14342" name="Picture 22"/>
          <p:cNvPicPr>
            <a:picLocks noChangeAspect="1" noChangeArrowheads="1"/>
          </p:cNvPicPr>
          <p:nvPr/>
        </p:nvPicPr>
        <p:blipFill>
          <a:blip r:embed="rId5" cstate="print"/>
          <a:srcRect/>
          <a:stretch>
            <a:fillRect/>
          </a:stretch>
        </p:blipFill>
        <p:spPr bwMode="auto">
          <a:xfrm>
            <a:off x="3779838" y="2276475"/>
            <a:ext cx="1512887" cy="1068388"/>
          </a:xfrm>
          <a:prstGeom prst="rect">
            <a:avLst/>
          </a:prstGeom>
          <a:noFill/>
          <a:ln w="9525">
            <a:noFill/>
            <a:miter lim="800000"/>
            <a:headEnd/>
            <a:tailEnd/>
          </a:ln>
        </p:spPr>
      </p:pic>
      <p:pic>
        <p:nvPicPr>
          <p:cNvPr id="14343" name="Picture 23"/>
          <p:cNvPicPr>
            <a:picLocks noChangeAspect="1" noChangeArrowheads="1"/>
          </p:cNvPicPr>
          <p:nvPr/>
        </p:nvPicPr>
        <p:blipFill>
          <a:blip r:embed="rId6" cstate="print"/>
          <a:srcRect/>
          <a:stretch>
            <a:fillRect/>
          </a:stretch>
        </p:blipFill>
        <p:spPr bwMode="auto">
          <a:xfrm>
            <a:off x="6227763" y="2276475"/>
            <a:ext cx="1428750" cy="1266825"/>
          </a:xfrm>
          <a:prstGeom prst="rect">
            <a:avLst/>
          </a:prstGeom>
          <a:noFill/>
          <a:ln w="9525">
            <a:noFill/>
            <a:miter lim="800000"/>
            <a:headEnd/>
            <a:tailEnd/>
          </a:ln>
        </p:spPr>
      </p:pic>
      <p:pic>
        <p:nvPicPr>
          <p:cNvPr id="14344" name="Picture 24"/>
          <p:cNvPicPr>
            <a:picLocks noChangeAspect="1" noChangeArrowheads="1"/>
          </p:cNvPicPr>
          <p:nvPr/>
        </p:nvPicPr>
        <p:blipFill>
          <a:blip r:embed="rId7" cstate="print"/>
          <a:srcRect/>
          <a:stretch>
            <a:fillRect/>
          </a:stretch>
        </p:blipFill>
        <p:spPr bwMode="auto">
          <a:xfrm>
            <a:off x="5003800" y="3141663"/>
            <a:ext cx="1511300" cy="1062037"/>
          </a:xfrm>
          <a:prstGeom prst="rect">
            <a:avLst/>
          </a:prstGeom>
          <a:noFill/>
          <a:ln w="9525">
            <a:noFill/>
            <a:miter lim="800000"/>
            <a:headEnd/>
            <a:tailEnd/>
          </a:ln>
        </p:spPr>
      </p:pic>
      <p:pic>
        <p:nvPicPr>
          <p:cNvPr id="14345" name="Picture 25"/>
          <p:cNvPicPr>
            <a:picLocks noChangeAspect="1" noChangeArrowheads="1"/>
          </p:cNvPicPr>
          <p:nvPr/>
        </p:nvPicPr>
        <p:blipFill>
          <a:blip r:embed="rId8" cstate="print"/>
          <a:srcRect/>
          <a:stretch>
            <a:fillRect/>
          </a:stretch>
        </p:blipFill>
        <p:spPr bwMode="auto">
          <a:xfrm>
            <a:off x="7667625" y="2924175"/>
            <a:ext cx="1295400" cy="1270000"/>
          </a:xfrm>
          <a:prstGeom prst="rect">
            <a:avLst/>
          </a:prstGeom>
          <a:noFill/>
          <a:ln w="9525">
            <a:noFill/>
            <a:miter lim="800000"/>
            <a:headEnd/>
            <a:tailEnd/>
          </a:ln>
        </p:spPr>
      </p:pic>
      <p:pic>
        <p:nvPicPr>
          <p:cNvPr id="14346" name="Picture 28" descr="悩む人"/>
          <p:cNvPicPr>
            <a:picLocks noChangeAspect="1" noChangeArrowheads="1"/>
          </p:cNvPicPr>
          <p:nvPr/>
        </p:nvPicPr>
        <p:blipFill>
          <a:blip r:embed="rId9" cstate="print"/>
          <a:srcRect/>
          <a:stretch>
            <a:fillRect/>
          </a:stretch>
        </p:blipFill>
        <p:spPr bwMode="auto">
          <a:xfrm>
            <a:off x="3563938" y="-26988"/>
            <a:ext cx="1439862" cy="1439863"/>
          </a:xfrm>
          <a:prstGeom prst="rect">
            <a:avLst/>
          </a:prstGeom>
          <a:noFill/>
          <a:ln w="9525">
            <a:noFill/>
            <a:miter lim="800000"/>
            <a:headEnd/>
            <a:tailEnd/>
          </a:ln>
        </p:spPr>
      </p:pic>
      <p:sp>
        <p:nvSpPr>
          <p:cNvPr id="14347" name="AutoShape 29"/>
          <p:cNvSpPr>
            <a:spLocks noChangeArrowheads="1"/>
          </p:cNvSpPr>
          <p:nvPr/>
        </p:nvSpPr>
        <p:spPr bwMode="auto">
          <a:xfrm>
            <a:off x="684213" y="1809750"/>
            <a:ext cx="574675" cy="360363"/>
          </a:xfrm>
          <a:prstGeom prst="can">
            <a:avLst>
              <a:gd name="adj" fmla="val 25000"/>
            </a:avLst>
          </a:prstGeom>
          <a:solidFill>
            <a:srgbClr val="FF99CC"/>
          </a:solidFill>
          <a:ln w="9525">
            <a:solidFill>
              <a:schemeClr val="bg1"/>
            </a:solidFill>
            <a:round/>
            <a:headEnd/>
            <a:tailEnd/>
          </a:ln>
        </p:spPr>
        <p:txBody>
          <a:bodyPr wrap="none" anchor="ctr"/>
          <a:lstStyle/>
          <a:p>
            <a:endParaRPr lang="ja-JP" altLang="en-US"/>
          </a:p>
        </p:txBody>
      </p:sp>
      <p:sp>
        <p:nvSpPr>
          <p:cNvPr id="14348" name="AutoShape 30"/>
          <p:cNvSpPr>
            <a:spLocks noChangeArrowheads="1"/>
          </p:cNvSpPr>
          <p:nvPr/>
        </p:nvSpPr>
        <p:spPr bwMode="auto">
          <a:xfrm>
            <a:off x="1979613" y="1809750"/>
            <a:ext cx="574675" cy="360363"/>
          </a:xfrm>
          <a:prstGeom prst="can">
            <a:avLst>
              <a:gd name="adj" fmla="val 25000"/>
            </a:avLst>
          </a:prstGeom>
          <a:solidFill>
            <a:srgbClr val="FF99CC"/>
          </a:solidFill>
          <a:ln w="9525">
            <a:solidFill>
              <a:schemeClr val="bg1"/>
            </a:solidFill>
            <a:round/>
            <a:headEnd/>
            <a:tailEnd/>
          </a:ln>
        </p:spPr>
        <p:txBody>
          <a:bodyPr wrap="none" anchor="ctr"/>
          <a:lstStyle/>
          <a:p>
            <a:endParaRPr lang="ja-JP" altLang="en-US"/>
          </a:p>
        </p:txBody>
      </p:sp>
      <p:sp>
        <p:nvSpPr>
          <p:cNvPr id="14349" name="AutoShape 31"/>
          <p:cNvSpPr>
            <a:spLocks noChangeArrowheads="1"/>
          </p:cNvSpPr>
          <p:nvPr/>
        </p:nvSpPr>
        <p:spPr bwMode="auto">
          <a:xfrm>
            <a:off x="3276600" y="1809750"/>
            <a:ext cx="574675" cy="360363"/>
          </a:xfrm>
          <a:prstGeom prst="can">
            <a:avLst>
              <a:gd name="adj" fmla="val 25000"/>
            </a:avLst>
          </a:prstGeom>
          <a:solidFill>
            <a:srgbClr val="FF99CC"/>
          </a:solidFill>
          <a:ln w="9525">
            <a:solidFill>
              <a:schemeClr val="bg1"/>
            </a:solidFill>
            <a:round/>
            <a:headEnd/>
            <a:tailEnd/>
          </a:ln>
        </p:spPr>
        <p:txBody>
          <a:bodyPr wrap="none" anchor="ctr"/>
          <a:lstStyle/>
          <a:p>
            <a:endParaRPr lang="ja-JP" altLang="en-US"/>
          </a:p>
        </p:txBody>
      </p:sp>
      <p:sp>
        <p:nvSpPr>
          <p:cNvPr id="14350" name="AutoShape 32"/>
          <p:cNvSpPr>
            <a:spLocks noChangeArrowheads="1"/>
          </p:cNvSpPr>
          <p:nvPr/>
        </p:nvSpPr>
        <p:spPr bwMode="auto">
          <a:xfrm>
            <a:off x="4787900" y="1808163"/>
            <a:ext cx="574675" cy="360362"/>
          </a:xfrm>
          <a:prstGeom prst="can">
            <a:avLst>
              <a:gd name="adj" fmla="val 25000"/>
            </a:avLst>
          </a:prstGeom>
          <a:solidFill>
            <a:srgbClr val="FF99CC"/>
          </a:solidFill>
          <a:ln w="9525">
            <a:solidFill>
              <a:schemeClr val="bg1"/>
            </a:solidFill>
            <a:round/>
            <a:headEnd/>
            <a:tailEnd/>
          </a:ln>
        </p:spPr>
        <p:txBody>
          <a:bodyPr wrap="none" anchor="ctr"/>
          <a:lstStyle/>
          <a:p>
            <a:endParaRPr lang="ja-JP" altLang="en-US"/>
          </a:p>
        </p:txBody>
      </p:sp>
      <p:sp>
        <p:nvSpPr>
          <p:cNvPr id="14351" name="AutoShape 33"/>
          <p:cNvSpPr>
            <a:spLocks noChangeArrowheads="1"/>
          </p:cNvSpPr>
          <p:nvPr/>
        </p:nvSpPr>
        <p:spPr bwMode="auto">
          <a:xfrm>
            <a:off x="6084888" y="1808163"/>
            <a:ext cx="574675" cy="360362"/>
          </a:xfrm>
          <a:prstGeom prst="can">
            <a:avLst>
              <a:gd name="adj" fmla="val 25000"/>
            </a:avLst>
          </a:prstGeom>
          <a:solidFill>
            <a:srgbClr val="FF99CC"/>
          </a:solidFill>
          <a:ln w="9525">
            <a:solidFill>
              <a:schemeClr val="bg1"/>
            </a:solidFill>
            <a:round/>
            <a:headEnd/>
            <a:tailEnd/>
          </a:ln>
        </p:spPr>
        <p:txBody>
          <a:bodyPr wrap="none" anchor="ctr"/>
          <a:lstStyle/>
          <a:p>
            <a:endParaRPr lang="ja-JP" altLang="en-US"/>
          </a:p>
        </p:txBody>
      </p:sp>
      <p:sp>
        <p:nvSpPr>
          <p:cNvPr id="14352" name="AutoShape 34"/>
          <p:cNvSpPr>
            <a:spLocks noChangeArrowheads="1"/>
          </p:cNvSpPr>
          <p:nvPr/>
        </p:nvSpPr>
        <p:spPr bwMode="auto">
          <a:xfrm>
            <a:off x="7812088" y="1808163"/>
            <a:ext cx="574675" cy="360362"/>
          </a:xfrm>
          <a:prstGeom prst="can">
            <a:avLst>
              <a:gd name="adj" fmla="val 25000"/>
            </a:avLst>
          </a:prstGeom>
          <a:solidFill>
            <a:srgbClr val="FF99CC"/>
          </a:solidFill>
          <a:ln w="9525">
            <a:solidFill>
              <a:schemeClr val="bg1"/>
            </a:solidFill>
            <a:round/>
            <a:headEnd/>
            <a:tailEnd/>
          </a:ln>
        </p:spPr>
        <p:txBody>
          <a:bodyPr wrap="none" anchor="ctr"/>
          <a:lstStyle/>
          <a:p>
            <a:endParaRPr lang="ja-JP" altLang="en-US"/>
          </a:p>
        </p:txBody>
      </p:sp>
      <p:sp>
        <p:nvSpPr>
          <p:cNvPr id="14353" name="Line 35"/>
          <p:cNvSpPr>
            <a:spLocks noChangeShapeType="1"/>
          </p:cNvSpPr>
          <p:nvPr/>
        </p:nvSpPr>
        <p:spPr bwMode="auto">
          <a:xfrm flipV="1">
            <a:off x="971550" y="908050"/>
            <a:ext cx="2592388" cy="938213"/>
          </a:xfrm>
          <a:prstGeom prst="line">
            <a:avLst/>
          </a:prstGeom>
          <a:noFill/>
          <a:ln w="25400">
            <a:solidFill>
              <a:schemeClr val="tx1"/>
            </a:solidFill>
            <a:round/>
            <a:headEnd/>
            <a:tailEnd type="triangle" w="lg" len="lg"/>
          </a:ln>
        </p:spPr>
        <p:txBody>
          <a:bodyPr/>
          <a:lstStyle/>
          <a:p>
            <a:endParaRPr lang="ja-JP" altLang="en-US"/>
          </a:p>
        </p:txBody>
      </p:sp>
      <p:sp>
        <p:nvSpPr>
          <p:cNvPr id="14354" name="Line 36"/>
          <p:cNvSpPr>
            <a:spLocks noChangeShapeType="1"/>
          </p:cNvSpPr>
          <p:nvPr/>
        </p:nvSpPr>
        <p:spPr bwMode="auto">
          <a:xfrm flipV="1">
            <a:off x="2268538" y="1196975"/>
            <a:ext cx="1295400" cy="647700"/>
          </a:xfrm>
          <a:prstGeom prst="line">
            <a:avLst/>
          </a:prstGeom>
          <a:noFill/>
          <a:ln w="25400">
            <a:solidFill>
              <a:schemeClr val="tx1"/>
            </a:solidFill>
            <a:round/>
            <a:headEnd/>
            <a:tailEnd type="triangle" w="lg" len="lg"/>
          </a:ln>
        </p:spPr>
        <p:txBody>
          <a:bodyPr/>
          <a:lstStyle/>
          <a:p>
            <a:endParaRPr lang="ja-JP" altLang="en-US"/>
          </a:p>
        </p:txBody>
      </p:sp>
      <p:sp>
        <p:nvSpPr>
          <p:cNvPr id="14355" name="Line 37"/>
          <p:cNvSpPr>
            <a:spLocks noChangeShapeType="1"/>
          </p:cNvSpPr>
          <p:nvPr/>
        </p:nvSpPr>
        <p:spPr bwMode="auto">
          <a:xfrm flipH="1" flipV="1">
            <a:off x="5003800" y="836613"/>
            <a:ext cx="3097213" cy="1008062"/>
          </a:xfrm>
          <a:prstGeom prst="line">
            <a:avLst/>
          </a:prstGeom>
          <a:noFill/>
          <a:ln w="25400">
            <a:solidFill>
              <a:schemeClr val="tx1"/>
            </a:solidFill>
            <a:round/>
            <a:headEnd/>
            <a:tailEnd type="triangle" w="lg" len="lg"/>
          </a:ln>
        </p:spPr>
        <p:txBody>
          <a:bodyPr/>
          <a:lstStyle/>
          <a:p>
            <a:endParaRPr lang="ja-JP" altLang="en-US"/>
          </a:p>
        </p:txBody>
      </p:sp>
      <p:sp>
        <p:nvSpPr>
          <p:cNvPr id="14356" name="Line 38"/>
          <p:cNvSpPr>
            <a:spLocks noChangeShapeType="1"/>
          </p:cNvSpPr>
          <p:nvPr/>
        </p:nvSpPr>
        <p:spPr bwMode="auto">
          <a:xfrm flipV="1">
            <a:off x="3563938" y="1412875"/>
            <a:ext cx="503237" cy="433388"/>
          </a:xfrm>
          <a:prstGeom prst="line">
            <a:avLst/>
          </a:prstGeom>
          <a:noFill/>
          <a:ln w="25400">
            <a:solidFill>
              <a:schemeClr val="tx1"/>
            </a:solidFill>
            <a:round/>
            <a:headEnd/>
            <a:tailEnd type="triangle" w="lg" len="lg"/>
          </a:ln>
        </p:spPr>
        <p:txBody>
          <a:bodyPr/>
          <a:lstStyle/>
          <a:p>
            <a:endParaRPr lang="ja-JP" altLang="en-US"/>
          </a:p>
        </p:txBody>
      </p:sp>
      <p:sp>
        <p:nvSpPr>
          <p:cNvPr id="14357" name="Line 39"/>
          <p:cNvSpPr>
            <a:spLocks noChangeShapeType="1"/>
          </p:cNvSpPr>
          <p:nvPr/>
        </p:nvSpPr>
        <p:spPr bwMode="auto">
          <a:xfrm flipH="1" flipV="1">
            <a:off x="4643438" y="1412875"/>
            <a:ext cx="433387" cy="431800"/>
          </a:xfrm>
          <a:prstGeom prst="line">
            <a:avLst/>
          </a:prstGeom>
          <a:noFill/>
          <a:ln w="25400">
            <a:solidFill>
              <a:schemeClr val="tx1"/>
            </a:solidFill>
            <a:round/>
            <a:headEnd/>
            <a:tailEnd type="triangle" w="lg" len="lg"/>
          </a:ln>
        </p:spPr>
        <p:txBody>
          <a:bodyPr/>
          <a:lstStyle/>
          <a:p>
            <a:endParaRPr lang="ja-JP" altLang="en-US"/>
          </a:p>
        </p:txBody>
      </p:sp>
      <p:sp>
        <p:nvSpPr>
          <p:cNvPr id="14358" name="Line 40"/>
          <p:cNvSpPr>
            <a:spLocks noChangeShapeType="1"/>
          </p:cNvSpPr>
          <p:nvPr/>
        </p:nvSpPr>
        <p:spPr bwMode="auto">
          <a:xfrm flipH="1" flipV="1">
            <a:off x="5003800" y="1125538"/>
            <a:ext cx="1296988" cy="719137"/>
          </a:xfrm>
          <a:prstGeom prst="line">
            <a:avLst/>
          </a:prstGeom>
          <a:noFill/>
          <a:ln w="25400">
            <a:solidFill>
              <a:schemeClr val="tx1"/>
            </a:solidFill>
            <a:round/>
            <a:headEnd/>
            <a:tailEnd type="triangle" w="lg" len="lg"/>
          </a:ln>
        </p:spPr>
        <p:txBody>
          <a:bodyPr/>
          <a:lstStyle/>
          <a:p>
            <a:endParaRPr lang="ja-JP" altLang="en-US"/>
          </a:p>
        </p:txBody>
      </p:sp>
      <p:pic>
        <p:nvPicPr>
          <p:cNvPr id="14359" name="Picture 42" descr="BS01183_[1]"/>
          <p:cNvPicPr>
            <a:picLocks noChangeAspect="1" noChangeArrowheads="1"/>
          </p:cNvPicPr>
          <p:nvPr/>
        </p:nvPicPr>
        <p:blipFill>
          <a:blip r:embed="rId10" cstate="print"/>
          <a:srcRect/>
          <a:stretch>
            <a:fillRect/>
          </a:stretch>
        </p:blipFill>
        <p:spPr bwMode="auto">
          <a:xfrm>
            <a:off x="5364163" y="1196975"/>
            <a:ext cx="649287" cy="619125"/>
          </a:xfrm>
          <a:prstGeom prst="rect">
            <a:avLst/>
          </a:prstGeom>
          <a:noFill/>
          <a:ln w="9525">
            <a:noFill/>
            <a:miter lim="800000"/>
            <a:headEnd/>
            <a:tailEnd/>
          </a:ln>
        </p:spPr>
      </p:pic>
      <p:pic>
        <p:nvPicPr>
          <p:cNvPr id="14360" name="Picture 43" descr="BS01183_[1]"/>
          <p:cNvPicPr>
            <a:picLocks noChangeAspect="1" noChangeArrowheads="1"/>
          </p:cNvPicPr>
          <p:nvPr/>
        </p:nvPicPr>
        <p:blipFill>
          <a:blip r:embed="rId10" cstate="print"/>
          <a:srcRect/>
          <a:stretch>
            <a:fillRect/>
          </a:stretch>
        </p:blipFill>
        <p:spPr bwMode="auto">
          <a:xfrm>
            <a:off x="1331913" y="1225550"/>
            <a:ext cx="649287" cy="619125"/>
          </a:xfrm>
          <a:prstGeom prst="rect">
            <a:avLst/>
          </a:prstGeom>
          <a:noFill/>
          <a:ln w="9525">
            <a:noFill/>
            <a:miter lim="800000"/>
            <a:headEnd/>
            <a:tailEnd/>
          </a:ln>
        </p:spPr>
      </p:pic>
      <p:pic>
        <p:nvPicPr>
          <p:cNvPr id="14361" name="Picture 44" descr="BS01183_[1]"/>
          <p:cNvPicPr>
            <a:picLocks noChangeAspect="1" noChangeArrowheads="1"/>
          </p:cNvPicPr>
          <p:nvPr/>
        </p:nvPicPr>
        <p:blipFill>
          <a:blip r:embed="rId10" cstate="print"/>
          <a:srcRect/>
          <a:stretch>
            <a:fillRect/>
          </a:stretch>
        </p:blipFill>
        <p:spPr bwMode="auto">
          <a:xfrm>
            <a:off x="2700338" y="1268413"/>
            <a:ext cx="649287" cy="619125"/>
          </a:xfrm>
          <a:prstGeom prst="rect">
            <a:avLst/>
          </a:prstGeom>
          <a:noFill/>
          <a:ln w="9525">
            <a:noFill/>
            <a:miter lim="800000"/>
            <a:headEnd/>
            <a:tailEnd/>
          </a:ln>
        </p:spPr>
      </p:pic>
      <p:grpSp>
        <p:nvGrpSpPr>
          <p:cNvPr id="2" name="Group 45"/>
          <p:cNvGrpSpPr>
            <a:grpSpLocks noChangeAspect="1"/>
          </p:cNvGrpSpPr>
          <p:nvPr/>
        </p:nvGrpSpPr>
        <p:grpSpPr bwMode="auto">
          <a:xfrm>
            <a:off x="6084168" y="188640"/>
            <a:ext cx="3008312" cy="1152525"/>
            <a:chOff x="10192" y="7973"/>
            <a:chExt cx="3375" cy="1293"/>
          </a:xfrm>
        </p:grpSpPr>
        <p:pic>
          <p:nvPicPr>
            <p:cNvPr id="14386" name="Picture 46" descr="j0233759"/>
            <p:cNvPicPr>
              <a:picLocks noChangeAspect="1" noChangeArrowheads="1"/>
            </p:cNvPicPr>
            <p:nvPr/>
          </p:nvPicPr>
          <p:blipFill>
            <a:blip r:embed="rId11" cstate="print"/>
            <a:srcRect/>
            <a:stretch>
              <a:fillRect/>
            </a:stretch>
          </p:blipFill>
          <p:spPr bwMode="auto">
            <a:xfrm>
              <a:off x="11099" y="7973"/>
              <a:ext cx="870" cy="907"/>
            </a:xfrm>
            <a:prstGeom prst="rect">
              <a:avLst/>
            </a:prstGeom>
            <a:noFill/>
            <a:ln w="9525">
              <a:noFill/>
              <a:miter lim="800000"/>
              <a:headEnd/>
              <a:tailEnd/>
            </a:ln>
          </p:spPr>
        </p:pic>
        <p:sp>
          <p:nvSpPr>
            <p:cNvPr id="14387" name="Text Box 47"/>
            <p:cNvSpPr txBox="1">
              <a:spLocks noChangeAspect="1" noChangeArrowheads="1"/>
            </p:cNvSpPr>
            <p:nvPr/>
          </p:nvSpPr>
          <p:spPr bwMode="auto">
            <a:xfrm>
              <a:off x="10737" y="8753"/>
              <a:ext cx="2830" cy="513"/>
            </a:xfrm>
            <a:prstGeom prst="rect">
              <a:avLst/>
            </a:prstGeom>
            <a:noFill/>
            <a:ln w="9525" algn="ctr">
              <a:noFill/>
              <a:miter lim="800000"/>
              <a:headEnd/>
              <a:tailEnd/>
            </a:ln>
          </p:spPr>
          <p:txBody>
            <a:bodyPr wrap="none">
              <a:spAutoFit/>
            </a:bodyPr>
            <a:lstStyle/>
            <a:p>
              <a:r>
                <a:rPr lang="ja-JP" altLang="en-US" sz="2400" dirty="0">
                  <a:ea typeface="AR P丸ゴシック体M" pitchFamily="50" charset="-128"/>
                </a:rPr>
                <a:t>猫の手も</a:t>
              </a:r>
              <a:r>
                <a:rPr lang="ja-JP" altLang="en-US" sz="2400" dirty="0" smtClean="0">
                  <a:ea typeface="AR P丸ゴシック体M" pitchFamily="50" charset="-128"/>
                </a:rPr>
                <a:t>借りたい</a:t>
              </a:r>
              <a:endParaRPr lang="ja-JP" altLang="en-US" sz="2400" dirty="0">
                <a:ea typeface="AR P丸ゴシック体M" pitchFamily="50" charset="-128"/>
              </a:endParaRPr>
            </a:p>
          </p:txBody>
        </p:sp>
        <p:grpSp>
          <p:nvGrpSpPr>
            <p:cNvPr id="3" name="Group 48"/>
            <p:cNvGrpSpPr>
              <a:grpSpLocks noChangeAspect="1"/>
            </p:cNvGrpSpPr>
            <p:nvPr/>
          </p:nvGrpSpPr>
          <p:grpSpPr bwMode="auto">
            <a:xfrm>
              <a:off x="10192" y="8200"/>
              <a:ext cx="1131" cy="828"/>
              <a:chOff x="9466" y="8516"/>
              <a:chExt cx="1131" cy="828"/>
            </a:xfrm>
          </p:grpSpPr>
          <p:sp>
            <p:nvSpPr>
              <p:cNvPr id="14389" name="AutoShape 49"/>
              <p:cNvSpPr>
                <a:spLocks noChangeAspect="1" noChangeArrowheads="1" noTextEdit="1"/>
              </p:cNvSpPr>
              <p:nvPr/>
            </p:nvSpPr>
            <p:spPr bwMode="auto">
              <a:xfrm>
                <a:off x="9466" y="8516"/>
                <a:ext cx="1131" cy="828"/>
              </a:xfrm>
              <a:prstGeom prst="rect">
                <a:avLst/>
              </a:prstGeom>
              <a:noFill/>
              <a:ln w="9525">
                <a:noFill/>
                <a:miter lim="800000"/>
                <a:headEnd/>
                <a:tailEnd/>
              </a:ln>
            </p:spPr>
            <p:txBody>
              <a:bodyPr/>
              <a:lstStyle/>
              <a:p>
                <a:endParaRPr lang="ja-JP" altLang="en-US"/>
              </a:p>
            </p:txBody>
          </p:sp>
          <p:sp>
            <p:nvSpPr>
              <p:cNvPr id="14390" name="Freeform 50"/>
              <p:cNvSpPr>
                <a:spLocks noChangeAspect="1"/>
              </p:cNvSpPr>
              <p:nvPr/>
            </p:nvSpPr>
            <p:spPr bwMode="auto">
              <a:xfrm>
                <a:off x="9478" y="8516"/>
                <a:ext cx="1117" cy="823"/>
              </a:xfrm>
              <a:custGeom>
                <a:avLst/>
                <a:gdLst>
                  <a:gd name="T0" fmla="*/ 289 w 2234"/>
                  <a:gd name="T1" fmla="*/ 975 h 1647"/>
                  <a:gd name="T2" fmla="*/ 279 w 2234"/>
                  <a:gd name="T3" fmla="*/ 1071 h 1647"/>
                  <a:gd name="T4" fmla="*/ 260 w 2234"/>
                  <a:gd name="T5" fmla="*/ 965 h 1647"/>
                  <a:gd name="T6" fmla="*/ 67 w 2234"/>
                  <a:gd name="T7" fmla="*/ 937 h 1647"/>
                  <a:gd name="T8" fmla="*/ 43 w 2234"/>
                  <a:gd name="T9" fmla="*/ 1223 h 1647"/>
                  <a:gd name="T10" fmla="*/ 241 w 2234"/>
                  <a:gd name="T11" fmla="*/ 1430 h 1647"/>
                  <a:gd name="T12" fmla="*/ 418 w 2234"/>
                  <a:gd name="T13" fmla="*/ 1610 h 1647"/>
                  <a:gd name="T14" fmla="*/ 523 w 2234"/>
                  <a:gd name="T15" fmla="*/ 1627 h 1647"/>
                  <a:gd name="T16" fmla="*/ 476 w 2234"/>
                  <a:gd name="T17" fmla="*/ 1491 h 1647"/>
                  <a:gd name="T18" fmla="*/ 254 w 2234"/>
                  <a:gd name="T19" fmla="*/ 1314 h 1647"/>
                  <a:gd name="T20" fmla="*/ 138 w 2234"/>
                  <a:gd name="T21" fmla="*/ 1084 h 1647"/>
                  <a:gd name="T22" fmla="*/ 176 w 2234"/>
                  <a:gd name="T23" fmla="*/ 1110 h 1647"/>
                  <a:gd name="T24" fmla="*/ 240 w 2234"/>
                  <a:gd name="T25" fmla="*/ 1210 h 1647"/>
                  <a:gd name="T26" fmla="*/ 333 w 2234"/>
                  <a:gd name="T27" fmla="*/ 1209 h 1647"/>
                  <a:gd name="T28" fmla="*/ 438 w 2234"/>
                  <a:gd name="T29" fmla="*/ 1311 h 1647"/>
                  <a:gd name="T30" fmla="*/ 546 w 2234"/>
                  <a:gd name="T31" fmla="*/ 1299 h 1647"/>
                  <a:gd name="T32" fmla="*/ 499 w 2234"/>
                  <a:gd name="T33" fmla="*/ 1188 h 1647"/>
                  <a:gd name="T34" fmla="*/ 437 w 2234"/>
                  <a:gd name="T35" fmla="*/ 1092 h 1647"/>
                  <a:gd name="T36" fmla="*/ 570 w 2234"/>
                  <a:gd name="T37" fmla="*/ 1122 h 1647"/>
                  <a:gd name="T38" fmla="*/ 706 w 2234"/>
                  <a:gd name="T39" fmla="*/ 1051 h 1647"/>
                  <a:gd name="T40" fmla="*/ 827 w 2234"/>
                  <a:gd name="T41" fmla="*/ 944 h 1647"/>
                  <a:gd name="T42" fmla="*/ 971 w 2234"/>
                  <a:gd name="T43" fmla="*/ 982 h 1647"/>
                  <a:gd name="T44" fmla="*/ 1125 w 2234"/>
                  <a:gd name="T45" fmla="*/ 1018 h 1647"/>
                  <a:gd name="T46" fmla="*/ 1316 w 2234"/>
                  <a:gd name="T47" fmla="*/ 1016 h 1647"/>
                  <a:gd name="T48" fmla="*/ 1469 w 2234"/>
                  <a:gd name="T49" fmla="*/ 942 h 1647"/>
                  <a:gd name="T50" fmla="*/ 1644 w 2234"/>
                  <a:gd name="T51" fmla="*/ 985 h 1647"/>
                  <a:gd name="T52" fmla="*/ 1818 w 2234"/>
                  <a:gd name="T53" fmla="*/ 1027 h 1647"/>
                  <a:gd name="T54" fmla="*/ 1890 w 2234"/>
                  <a:gd name="T55" fmla="*/ 1160 h 1647"/>
                  <a:gd name="T56" fmla="*/ 1981 w 2234"/>
                  <a:gd name="T57" fmla="*/ 1155 h 1647"/>
                  <a:gd name="T58" fmla="*/ 1944 w 2234"/>
                  <a:gd name="T59" fmla="*/ 991 h 1647"/>
                  <a:gd name="T60" fmla="*/ 1869 w 2234"/>
                  <a:gd name="T61" fmla="*/ 918 h 1647"/>
                  <a:gd name="T62" fmla="*/ 1724 w 2234"/>
                  <a:gd name="T63" fmla="*/ 864 h 1647"/>
                  <a:gd name="T64" fmla="*/ 1716 w 2234"/>
                  <a:gd name="T65" fmla="*/ 795 h 1647"/>
                  <a:gd name="T66" fmla="*/ 1879 w 2234"/>
                  <a:gd name="T67" fmla="*/ 743 h 1647"/>
                  <a:gd name="T68" fmla="*/ 2068 w 2234"/>
                  <a:gd name="T69" fmla="*/ 711 h 1647"/>
                  <a:gd name="T70" fmla="*/ 2215 w 2234"/>
                  <a:gd name="T71" fmla="*/ 657 h 1647"/>
                  <a:gd name="T72" fmla="*/ 2209 w 2234"/>
                  <a:gd name="T73" fmla="*/ 576 h 1647"/>
                  <a:gd name="T74" fmla="*/ 2130 w 2234"/>
                  <a:gd name="T75" fmla="*/ 604 h 1647"/>
                  <a:gd name="T76" fmla="*/ 1982 w 2234"/>
                  <a:gd name="T77" fmla="*/ 613 h 1647"/>
                  <a:gd name="T78" fmla="*/ 1817 w 2234"/>
                  <a:gd name="T79" fmla="*/ 628 h 1647"/>
                  <a:gd name="T80" fmla="*/ 1726 w 2234"/>
                  <a:gd name="T81" fmla="*/ 593 h 1647"/>
                  <a:gd name="T82" fmla="*/ 1757 w 2234"/>
                  <a:gd name="T83" fmla="*/ 477 h 1647"/>
                  <a:gd name="T84" fmla="*/ 1897 w 2234"/>
                  <a:gd name="T85" fmla="*/ 422 h 1647"/>
                  <a:gd name="T86" fmla="*/ 1860 w 2234"/>
                  <a:gd name="T87" fmla="*/ 283 h 1647"/>
                  <a:gd name="T88" fmla="*/ 1788 w 2234"/>
                  <a:gd name="T89" fmla="*/ 174 h 1647"/>
                  <a:gd name="T90" fmla="*/ 1727 w 2234"/>
                  <a:gd name="T91" fmla="*/ 90 h 1647"/>
                  <a:gd name="T92" fmla="*/ 1633 w 2234"/>
                  <a:gd name="T93" fmla="*/ 18 h 1647"/>
                  <a:gd name="T94" fmla="*/ 1474 w 2234"/>
                  <a:gd name="T95" fmla="*/ 176 h 1647"/>
                  <a:gd name="T96" fmla="*/ 1400 w 2234"/>
                  <a:gd name="T97" fmla="*/ 384 h 1647"/>
                  <a:gd name="T98" fmla="*/ 1271 w 2234"/>
                  <a:gd name="T99" fmla="*/ 459 h 1647"/>
                  <a:gd name="T100" fmla="*/ 1111 w 2234"/>
                  <a:gd name="T101" fmla="*/ 527 h 1647"/>
                  <a:gd name="T102" fmla="*/ 959 w 2234"/>
                  <a:gd name="T103" fmla="*/ 561 h 1647"/>
                  <a:gd name="T104" fmla="*/ 789 w 2234"/>
                  <a:gd name="T105" fmla="*/ 535 h 1647"/>
                  <a:gd name="T106" fmla="*/ 597 w 2234"/>
                  <a:gd name="T107" fmla="*/ 560 h 1647"/>
                  <a:gd name="T108" fmla="*/ 387 w 2234"/>
                  <a:gd name="T109" fmla="*/ 646 h 1647"/>
                  <a:gd name="T110" fmla="*/ 252 w 2234"/>
                  <a:gd name="T111" fmla="*/ 743 h 1647"/>
                  <a:gd name="T112" fmla="*/ 153 w 2234"/>
                  <a:gd name="T113" fmla="*/ 795 h 1647"/>
                  <a:gd name="T114" fmla="*/ 124 w 2234"/>
                  <a:gd name="T115" fmla="*/ 879 h 16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34"/>
                  <a:gd name="T175" fmla="*/ 0 h 1647"/>
                  <a:gd name="T176" fmla="*/ 2234 w 2234"/>
                  <a:gd name="T177" fmla="*/ 1647 h 16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34" h="1647">
                    <a:moveTo>
                      <a:pt x="260" y="965"/>
                    </a:moveTo>
                    <a:lnTo>
                      <a:pt x="264" y="962"/>
                    </a:lnTo>
                    <a:lnTo>
                      <a:pt x="269" y="960"/>
                    </a:lnTo>
                    <a:lnTo>
                      <a:pt x="273" y="959"/>
                    </a:lnTo>
                    <a:lnTo>
                      <a:pt x="278" y="958"/>
                    </a:lnTo>
                    <a:lnTo>
                      <a:pt x="284" y="958"/>
                    </a:lnTo>
                    <a:lnTo>
                      <a:pt x="287" y="959"/>
                    </a:lnTo>
                    <a:lnTo>
                      <a:pt x="292" y="961"/>
                    </a:lnTo>
                    <a:lnTo>
                      <a:pt x="295" y="965"/>
                    </a:lnTo>
                    <a:lnTo>
                      <a:pt x="289" y="975"/>
                    </a:lnTo>
                    <a:lnTo>
                      <a:pt x="284" y="986"/>
                    </a:lnTo>
                    <a:lnTo>
                      <a:pt x="277" y="997"/>
                    </a:lnTo>
                    <a:lnTo>
                      <a:pt x="272" y="1008"/>
                    </a:lnTo>
                    <a:lnTo>
                      <a:pt x="267" y="1020"/>
                    </a:lnTo>
                    <a:lnTo>
                      <a:pt x="266" y="1031"/>
                    </a:lnTo>
                    <a:lnTo>
                      <a:pt x="269" y="1043"/>
                    </a:lnTo>
                    <a:lnTo>
                      <a:pt x="275" y="1054"/>
                    </a:lnTo>
                    <a:lnTo>
                      <a:pt x="301" y="1087"/>
                    </a:lnTo>
                    <a:lnTo>
                      <a:pt x="289" y="1080"/>
                    </a:lnTo>
                    <a:lnTo>
                      <a:pt x="279" y="1071"/>
                    </a:lnTo>
                    <a:lnTo>
                      <a:pt x="270" y="1060"/>
                    </a:lnTo>
                    <a:lnTo>
                      <a:pt x="263" y="1049"/>
                    </a:lnTo>
                    <a:lnTo>
                      <a:pt x="257" y="1037"/>
                    </a:lnTo>
                    <a:lnTo>
                      <a:pt x="254" y="1023"/>
                    </a:lnTo>
                    <a:lnTo>
                      <a:pt x="251" y="1010"/>
                    </a:lnTo>
                    <a:lnTo>
                      <a:pt x="250" y="996"/>
                    </a:lnTo>
                    <a:lnTo>
                      <a:pt x="251" y="989"/>
                    </a:lnTo>
                    <a:lnTo>
                      <a:pt x="254" y="980"/>
                    </a:lnTo>
                    <a:lnTo>
                      <a:pt x="257" y="971"/>
                    </a:lnTo>
                    <a:lnTo>
                      <a:pt x="260" y="965"/>
                    </a:lnTo>
                    <a:lnTo>
                      <a:pt x="124" y="879"/>
                    </a:lnTo>
                    <a:lnTo>
                      <a:pt x="120" y="883"/>
                    </a:lnTo>
                    <a:lnTo>
                      <a:pt x="115" y="887"/>
                    </a:lnTo>
                    <a:lnTo>
                      <a:pt x="111" y="892"/>
                    </a:lnTo>
                    <a:lnTo>
                      <a:pt x="106" y="897"/>
                    </a:lnTo>
                    <a:lnTo>
                      <a:pt x="100" y="901"/>
                    </a:lnTo>
                    <a:lnTo>
                      <a:pt x="96" y="906"/>
                    </a:lnTo>
                    <a:lnTo>
                      <a:pt x="91" y="910"/>
                    </a:lnTo>
                    <a:lnTo>
                      <a:pt x="88" y="914"/>
                    </a:lnTo>
                    <a:lnTo>
                      <a:pt x="67" y="937"/>
                    </a:lnTo>
                    <a:lnTo>
                      <a:pt x="46" y="962"/>
                    </a:lnTo>
                    <a:lnTo>
                      <a:pt x="29" y="989"/>
                    </a:lnTo>
                    <a:lnTo>
                      <a:pt x="15" y="1018"/>
                    </a:lnTo>
                    <a:lnTo>
                      <a:pt x="5" y="1048"/>
                    </a:lnTo>
                    <a:lnTo>
                      <a:pt x="0" y="1079"/>
                    </a:lnTo>
                    <a:lnTo>
                      <a:pt x="1" y="1110"/>
                    </a:lnTo>
                    <a:lnTo>
                      <a:pt x="9" y="1141"/>
                    </a:lnTo>
                    <a:lnTo>
                      <a:pt x="20" y="1169"/>
                    </a:lnTo>
                    <a:lnTo>
                      <a:pt x="30" y="1196"/>
                    </a:lnTo>
                    <a:lnTo>
                      <a:pt x="43" y="1223"/>
                    </a:lnTo>
                    <a:lnTo>
                      <a:pt x="58" y="1247"/>
                    </a:lnTo>
                    <a:lnTo>
                      <a:pt x="73" y="1271"/>
                    </a:lnTo>
                    <a:lnTo>
                      <a:pt x="90" y="1294"/>
                    </a:lnTo>
                    <a:lnTo>
                      <a:pt x="108" y="1316"/>
                    </a:lnTo>
                    <a:lnTo>
                      <a:pt x="128" y="1338"/>
                    </a:lnTo>
                    <a:lnTo>
                      <a:pt x="148" y="1358"/>
                    </a:lnTo>
                    <a:lnTo>
                      <a:pt x="169" y="1377"/>
                    </a:lnTo>
                    <a:lnTo>
                      <a:pt x="192" y="1396"/>
                    </a:lnTo>
                    <a:lnTo>
                      <a:pt x="217" y="1413"/>
                    </a:lnTo>
                    <a:lnTo>
                      <a:pt x="241" y="1430"/>
                    </a:lnTo>
                    <a:lnTo>
                      <a:pt x="267" y="1446"/>
                    </a:lnTo>
                    <a:lnTo>
                      <a:pt x="294" y="1461"/>
                    </a:lnTo>
                    <a:lnTo>
                      <a:pt x="322" y="1476"/>
                    </a:lnTo>
                    <a:lnTo>
                      <a:pt x="343" y="1489"/>
                    </a:lnTo>
                    <a:lnTo>
                      <a:pt x="361" y="1506"/>
                    </a:lnTo>
                    <a:lnTo>
                      <a:pt x="375" y="1526"/>
                    </a:lnTo>
                    <a:lnTo>
                      <a:pt x="385" y="1547"/>
                    </a:lnTo>
                    <a:lnTo>
                      <a:pt x="395" y="1568"/>
                    </a:lnTo>
                    <a:lnTo>
                      <a:pt x="406" y="1590"/>
                    </a:lnTo>
                    <a:lnTo>
                      <a:pt x="418" y="1610"/>
                    </a:lnTo>
                    <a:lnTo>
                      <a:pt x="433" y="1628"/>
                    </a:lnTo>
                    <a:lnTo>
                      <a:pt x="443" y="1633"/>
                    </a:lnTo>
                    <a:lnTo>
                      <a:pt x="453" y="1639"/>
                    </a:lnTo>
                    <a:lnTo>
                      <a:pt x="463" y="1642"/>
                    </a:lnTo>
                    <a:lnTo>
                      <a:pt x="474" y="1644"/>
                    </a:lnTo>
                    <a:lnTo>
                      <a:pt x="484" y="1647"/>
                    </a:lnTo>
                    <a:lnTo>
                      <a:pt x="494" y="1646"/>
                    </a:lnTo>
                    <a:lnTo>
                      <a:pt x="505" y="1643"/>
                    </a:lnTo>
                    <a:lnTo>
                      <a:pt x="515" y="1638"/>
                    </a:lnTo>
                    <a:lnTo>
                      <a:pt x="523" y="1627"/>
                    </a:lnTo>
                    <a:lnTo>
                      <a:pt x="528" y="1616"/>
                    </a:lnTo>
                    <a:lnTo>
                      <a:pt x="530" y="1604"/>
                    </a:lnTo>
                    <a:lnTo>
                      <a:pt x="531" y="1591"/>
                    </a:lnTo>
                    <a:lnTo>
                      <a:pt x="526" y="1575"/>
                    </a:lnTo>
                    <a:lnTo>
                      <a:pt x="520" y="1559"/>
                    </a:lnTo>
                    <a:lnTo>
                      <a:pt x="512" y="1544"/>
                    </a:lnTo>
                    <a:lnTo>
                      <a:pt x="504" y="1530"/>
                    </a:lnTo>
                    <a:lnTo>
                      <a:pt x="496" y="1517"/>
                    </a:lnTo>
                    <a:lnTo>
                      <a:pt x="486" y="1504"/>
                    </a:lnTo>
                    <a:lnTo>
                      <a:pt x="476" y="1491"/>
                    </a:lnTo>
                    <a:lnTo>
                      <a:pt x="466" y="1479"/>
                    </a:lnTo>
                    <a:lnTo>
                      <a:pt x="447" y="1457"/>
                    </a:lnTo>
                    <a:lnTo>
                      <a:pt x="425" y="1437"/>
                    </a:lnTo>
                    <a:lnTo>
                      <a:pt x="403" y="1417"/>
                    </a:lnTo>
                    <a:lnTo>
                      <a:pt x="379" y="1400"/>
                    </a:lnTo>
                    <a:lnTo>
                      <a:pt x="354" y="1383"/>
                    </a:lnTo>
                    <a:lnTo>
                      <a:pt x="328" y="1366"/>
                    </a:lnTo>
                    <a:lnTo>
                      <a:pt x="303" y="1348"/>
                    </a:lnTo>
                    <a:lnTo>
                      <a:pt x="278" y="1331"/>
                    </a:lnTo>
                    <a:lnTo>
                      <a:pt x="254" y="1314"/>
                    </a:lnTo>
                    <a:lnTo>
                      <a:pt x="231" y="1295"/>
                    </a:lnTo>
                    <a:lnTo>
                      <a:pt x="209" y="1275"/>
                    </a:lnTo>
                    <a:lnTo>
                      <a:pt x="190" y="1254"/>
                    </a:lnTo>
                    <a:lnTo>
                      <a:pt x="173" y="1231"/>
                    </a:lnTo>
                    <a:lnTo>
                      <a:pt x="159" y="1205"/>
                    </a:lnTo>
                    <a:lnTo>
                      <a:pt x="149" y="1177"/>
                    </a:lnTo>
                    <a:lnTo>
                      <a:pt x="142" y="1147"/>
                    </a:lnTo>
                    <a:lnTo>
                      <a:pt x="138" y="1126"/>
                    </a:lnTo>
                    <a:lnTo>
                      <a:pt x="137" y="1105"/>
                    </a:lnTo>
                    <a:lnTo>
                      <a:pt x="138" y="1084"/>
                    </a:lnTo>
                    <a:lnTo>
                      <a:pt x="143" y="1066"/>
                    </a:lnTo>
                    <a:lnTo>
                      <a:pt x="149" y="1068"/>
                    </a:lnTo>
                    <a:lnTo>
                      <a:pt x="154" y="1071"/>
                    </a:lnTo>
                    <a:lnTo>
                      <a:pt x="160" y="1074"/>
                    </a:lnTo>
                    <a:lnTo>
                      <a:pt x="165" y="1077"/>
                    </a:lnTo>
                    <a:lnTo>
                      <a:pt x="169" y="1081"/>
                    </a:lnTo>
                    <a:lnTo>
                      <a:pt x="174" y="1086"/>
                    </a:lnTo>
                    <a:lnTo>
                      <a:pt x="176" y="1090"/>
                    </a:lnTo>
                    <a:lnTo>
                      <a:pt x="179" y="1096"/>
                    </a:lnTo>
                    <a:lnTo>
                      <a:pt x="176" y="1110"/>
                    </a:lnTo>
                    <a:lnTo>
                      <a:pt x="179" y="1121"/>
                    </a:lnTo>
                    <a:lnTo>
                      <a:pt x="183" y="1132"/>
                    </a:lnTo>
                    <a:lnTo>
                      <a:pt x="190" y="1142"/>
                    </a:lnTo>
                    <a:lnTo>
                      <a:pt x="197" y="1151"/>
                    </a:lnTo>
                    <a:lnTo>
                      <a:pt x="203" y="1162"/>
                    </a:lnTo>
                    <a:lnTo>
                      <a:pt x="207" y="1172"/>
                    </a:lnTo>
                    <a:lnTo>
                      <a:pt x="210" y="1185"/>
                    </a:lnTo>
                    <a:lnTo>
                      <a:pt x="218" y="1195"/>
                    </a:lnTo>
                    <a:lnTo>
                      <a:pt x="228" y="1203"/>
                    </a:lnTo>
                    <a:lnTo>
                      <a:pt x="240" y="1210"/>
                    </a:lnTo>
                    <a:lnTo>
                      <a:pt x="251" y="1216"/>
                    </a:lnTo>
                    <a:lnTo>
                      <a:pt x="264" y="1219"/>
                    </a:lnTo>
                    <a:lnTo>
                      <a:pt x="278" y="1222"/>
                    </a:lnTo>
                    <a:lnTo>
                      <a:pt x="290" y="1223"/>
                    </a:lnTo>
                    <a:lnTo>
                      <a:pt x="303" y="1223"/>
                    </a:lnTo>
                    <a:lnTo>
                      <a:pt x="311" y="1218"/>
                    </a:lnTo>
                    <a:lnTo>
                      <a:pt x="318" y="1213"/>
                    </a:lnTo>
                    <a:lnTo>
                      <a:pt x="325" y="1209"/>
                    </a:lnTo>
                    <a:lnTo>
                      <a:pt x="333" y="1207"/>
                    </a:lnTo>
                    <a:lnTo>
                      <a:pt x="333" y="1209"/>
                    </a:lnTo>
                    <a:lnTo>
                      <a:pt x="346" y="1217"/>
                    </a:lnTo>
                    <a:lnTo>
                      <a:pt x="358" y="1225"/>
                    </a:lnTo>
                    <a:lnTo>
                      <a:pt x="371" y="1234"/>
                    </a:lnTo>
                    <a:lnTo>
                      <a:pt x="383" y="1245"/>
                    </a:lnTo>
                    <a:lnTo>
                      <a:pt x="393" y="1255"/>
                    </a:lnTo>
                    <a:lnTo>
                      <a:pt x="402" y="1266"/>
                    </a:lnTo>
                    <a:lnTo>
                      <a:pt x="411" y="1278"/>
                    </a:lnTo>
                    <a:lnTo>
                      <a:pt x="419" y="1291"/>
                    </a:lnTo>
                    <a:lnTo>
                      <a:pt x="428" y="1302"/>
                    </a:lnTo>
                    <a:lnTo>
                      <a:pt x="438" y="1311"/>
                    </a:lnTo>
                    <a:lnTo>
                      <a:pt x="449" y="1318"/>
                    </a:lnTo>
                    <a:lnTo>
                      <a:pt x="462" y="1323"/>
                    </a:lnTo>
                    <a:lnTo>
                      <a:pt x="475" y="1326"/>
                    </a:lnTo>
                    <a:lnTo>
                      <a:pt x="489" y="1328"/>
                    </a:lnTo>
                    <a:lnTo>
                      <a:pt x="502" y="1328"/>
                    </a:lnTo>
                    <a:lnTo>
                      <a:pt x="515" y="1326"/>
                    </a:lnTo>
                    <a:lnTo>
                      <a:pt x="524" y="1322"/>
                    </a:lnTo>
                    <a:lnTo>
                      <a:pt x="532" y="1315"/>
                    </a:lnTo>
                    <a:lnTo>
                      <a:pt x="540" y="1307"/>
                    </a:lnTo>
                    <a:lnTo>
                      <a:pt x="546" y="1299"/>
                    </a:lnTo>
                    <a:lnTo>
                      <a:pt x="552" y="1290"/>
                    </a:lnTo>
                    <a:lnTo>
                      <a:pt x="555" y="1279"/>
                    </a:lnTo>
                    <a:lnTo>
                      <a:pt x="559" y="1269"/>
                    </a:lnTo>
                    <a:lnTo>
                      <a:pt x="559" y="1260"/>
                    </a:lnTo>
                    <a:lnTo>
                      <a:pt x="559" y="1240"/>
                    </a:lnTo>
                    <a:lnTo>
                      <a:pt x="553" y="1224"/>
                    </a:lnTo>
                    <a:lnTo>
                      <a:pt x="544" y="1212"/>
                    </a:lnTo>
                    <a:lnTo>
                      <a:pt x="530" y="1203"/>
                    </a:lnTo>
                    <a:lnTo>
                      <a:pt x="515" y="1195"/>
                    </a:lnTo>
                    <a:lnTo>
                      <a:pt x="499" y="1188"/>
                    </a:lnTo>
                    <a:lnTo>
                      <a:pt x="483" y="1181"/>
                    </a:lnTo>
                    <a:lnTo>
                      <a:pt x="468" y="1173"/>
                    </a:lnTo>
                    <a:lnTo>
                      <a:pt x="460" y="1165"/>
                    </a:lnTo>
                    <a:lnTo>
                      <a:pt x="453" y="1156"/>
                    </a:lnTo>
                    <a:lnTo>
                      <a:pt x="447" y="1147"/>
                    </a:lnTo>
                    <a:lnTo>
                      <a:pt x="443" y="1136"/>
                    </a:lnTo>
                    <a:lnTo>
                      <a:pt x="439" y="1125"/>
                    </a:lnTo>
                    <a:lnTo>
                      <a:pt x="437" y="1114"/>
                    </a:lnTo>
                    <a:lnTo>
                      <a:pt x="436" y="1103"/>
                    </a:lnTo>
                    <a:lnTo>
                      <a:pt x="437" y="1092"/>
                    </a:lnTo>
                    <a:lnTo>
                      <a:pt x="449" y="1102"/>
                    </a:lnTo>
                    <a:lnTo>
                      <a:pt x="463" y="1111"/>
                    </a:lnTo>
                    <a:lnTo>
                      <a:pt x="477" y="1120"/>
                    </a:lnTo>
                    <a:lnTo>
                      <a:pt x="491" y="1127"/>
                    </a:lnTo>
                    <a:lnTo>
                      <a:pt x="506" y="1133"/>
                    </a:lnTo>
                    <a:lnTo>
                      <a:pt x="520" y="1137"/>
                    </a:lnTo>
                    <a:lnTo>
                      <a:pt x="536" y="1139"/>
                    </a:lnTo>
                    <a:lnTo>
                      <a:pt x="551" y="1136"/>
                    </a:lnTo>
                    <a:lnTo>
                      <a:pt x="560" y="1128"/>
                    </a:lnTo>
                    <a:lnTo>
                      <a:pt x="570" y="1122"/>
                    </a:lnTo>
                    <a:lnTo>
                      <a:pt x="582" y="1118"/>
                    </a:lnTo>
                    <a:lnTo>
                      <a:pt x="595" y="1114"/>
                    </a:lnTo>
                    <a:lnTo>
                      <a:pt x="607" y="1111"/>
                    </a:lnTo>
                    <a:lnTo>
                      <a:pt x="620" y="1110"/>
                    </a:lnTo>
                    <a:lnTo>
                      <a:pt x="633" y="1107"/>
                    </a:lnTo>
                    <a:lnTo>
                      <a:pt x="645" y="1105"/>
                    </a:lnTo>
                    <a:lnTo>
                      <a:pt x="663" y="1095"/>
                    </a:lnTo>
                    <a:lnTo>
                      <a:pt x="679" y="1083"/>
                    </a:lnTo>
                    <a:lnTo>
                      <a:pt x="693" y="1067"/>
                    </a:lnTo>
                    <a:lnTo>
                      <a:pt x="706" y="1051"/>
                    </a:lnTo>
                    <a:lnTo>
                      <a:pt x="718" y="1033"/>
                    </a:lnTo>
                    <a:lnTo>
                      <a:pt x="728" y="1014"/>
                    </a:lnTo>
                    <a:lnTo>
                      <a:pt x="736" y="995"/>
                    </a:lnTo>
                    <a:lnTo>
                      <a:pt x="744" y="975"/>
                    </a:lnTo>
                    <a:lnTo>
                      <a:pt x="755" y="963"/>
                    </a:lnTo>
                    <a:lnTo>
                      <a:pt x="767" y="955"/>
                    </a:lnTo>
                    <a:lnTo>
                      <a:pt x="781" y="950"/>
                    </a:lnTo>
                    <a:lnTo>
                      <a:pt x="796" y="946"/>
                    </a:lnTo>
                    <a:lnTo>
                      <a:pt x="811" y="944"/>
                    </a:lnTo>
                    <a:lnTo>
                      <a:pt x="827" y="944"/>
                    </a:lnTo>
                    <a:lnTo>
                      <a:pt x="842" y="945"/>
                    </a:lnTo>
                    <a:lnTo>
                      <a:pt x="857" y="947"/>
                    </a:lnTo>
                    <a:lnTo>
                      <a:pt x="871" y="952"/>
                    </a:lnTo>
                    <a:lnTo>
                      <a:pt x="886" y="956"/>
                    </a:lnTo>
                    <a:lnTo>
                      <a:pt x="900" y="961"/>
                    </a:lnTo>
                    <a:lnTo>
                      <a:pt x="915" y="965"/>
                    </a:lnTo>
                    <a:lnTo>
                      <a:pt x="929" y="969"/>
                    </a:lnTo>
                    <a:lnTo>
                      <a:pt x="943" y="974"/>
                    </a:lnTo>
                    <a:lnTo>
                      <a:pt x="958" y="977"/>
                    </a:lnTo>
                    <a:lnTo>
                      <a:pt x="971" y="982"/>
                    </a:lnTo>
                    <a:lnTo>
                      <a:pt x="986" y="985"/>
                    </a:lnTo>
                    <a:lnTo>
                      <a:pt x="1000" y="990"/>
                    </a:lnTo>
                    <a:lnTo>
                      <a:pt x="1014" y="993"/>
                    </a:lnTo>
                    <a:lnTo>
                      <a:pt x="1029" y="998"/>
                    </a:lnTo>
                    <a:lnTo>
                      <a:pt x="1043" y="1001"/>
                    </a:lnTo>
                    <a:lnTo>
                      <a:pt x="1058" y="1006"/>
                    </a:lnTo>
                    <a:lnTo>
                      <a:pt x="1072" y="1010"/>
                    </a:lnTo>
                    <a:lnTo>
                      <a:pt x="1087" y="1014"/>
                    </a:lnTo>
                    <a:lnTo>
                      <a:pt x="1105" y="1015"/>
                    </a:lnTo>
                    <a:lnTo>
                      <a:pt x="1125" y="1018"/>
                    </a:lnTo>
                    <a:lnTo>
                      <a:pt x="1143" y="1019"/>
                    </a:lnTo>
                    <a:lnTo>
                      <a:pt x="1163" y="1020"/>
                    </a:lnTo>
                    <a:lnTo>
                      <a:pt x="1181" y="1021"/>
                    </a:lnTo>
                    <a:lnTo>
                      <a:pt x="1201" y="1022"/>
                    </a:lnTo>
                    <a:lnTo>
                      <a:pt x="1219" y="1022"/>
                    </a:lnTo>
                    <a:lnTo>
                      <a:pt x="1239" y="1022"/>
                    </a:lnTo>
                    <a:lnTo>
                      <a:pt x="1258" y="1022"/>
                    </a:lnTo>
                    <a:lnTo>
                      <a:pt x="1277" y="1021"/>
                    </a:lnTo>
                    <a:lnTo>
                      <a:pt x="1296" y="1019"/>
                    </a:lnTo>
                    <a:lnTo>
                      <a:pt x="1316" y="1016"/>
                    </a:lnTo>
                    <a:lnTo>
                      <a:pt x="1336" y="1014"/>
                    </a:lnTo>
                    <a:lnTo>
                      <a:pt x="1355" y="1011"/>
                    </a:lnTo>
                    <a:lnTo>
                      <a:pt x="1375" y="1006"/>
                    </a:lnTo>
                    <a:lnTo>
                      <a:pt x="1394" y="1000"/>
                    </a:lnTo>
                    <a:lnTo>
                      <a:pt x="1407" y="991"/>
                    </a:lnTo>
                    <a:lnTo>
                      <a:pt x="1420" y="982"/>
                    </a:lnTo>
                    <a:lnTo>
                      <a:pt x="1432" y="971"/>
                    </a:lnTo>
                    <a:lnTo>
                      <a:pt x="1444" y="961"/>
                    </a:lnTo>
                    <a:lnTo>
                      <a:pt x="1457" y="951"/>
                    </a:lnTo>
                    <a:lnTo>
                      <a:pt x="1469" y="942"/>
                    </a:lnTo>
                    <a:lnTo>
                      <a:pt x="1482" y="932"/>
                    </a:lnTo>
                    <a:lnTo>
                      <a:pt x="1496" y="925"/>
                    </a:lnTo>
                    <a:lnTo>
                      <a:pt x="1514" y="931"/>
                    </a:lnTo>
                    <a:lnTo>
                      <a:pt x="1534" y="937"/>
                    </a:lnTo>
                    <a:lnTo>
                      <a:pt x="1552" y="945"/>
                    </a:lnTo>
                    <a:lnTo>
                      <a:pt x="1571" y="953"/>
                    </a:lnTo>
                    <a:lnTo>
                      <a:pt x="1589" y="961"/>
                    </a:lnTo>
                    <a:lnTo>
                      <a:pt x="1608" y="969"/>
                    </a:lnTo>
                    <a:lnTo>
                      <a:pt x="1626" y="977"/>
                    </a:lnTo>
                    <a:lnTo>
                      <a:pt x="1644" y="985"/>
                    </a:lnTo>
                    <a:lnTo>
                      <a:pt x="1664" y="991"/>
                    </a:lnTo>
                    <a:lnTo>
                      <a:pt x="1684" y="996"/>
                    </a:lnTo>
                    <a:lnTo>
                      <a:pt x="1702" y="1000"/>
                    </a:lnTo>
                    <a:lnTo>
                      <a:pt x="1722" y="1005"/>
                    </a:lnTo>
                    <a:lnTo>
                      <a:pt x="1741" y="1008"/>
                    </a:lnTo>
                    <a:lnTo>
                      <a:pt x="1761" y="1012"/>
                    </a:lnTo>
                    <a:lnTo>
                      <a:pt x="1780" y="1015"/>
                    </a:lnTo>
                    <a:lnTo>
                      <a:pt x="1800" y="1019"/>
                    </a:lnTo>
                    <a:lnTo>
                      <a:pt x="1810" y="1022"/>
                    </a:lnTo>
                    <a:lnTo>
                      <a:pt x="1818" y="1027"/>
                    </a:lnTo>
                    <a:lnTo>
                      <a:pt x="1824" y="1035"/>
                    </a:lnTo>
                    <a:lnTo>
                      <a:pt x="1830" y="1043"/>
                    </a:lnTo>
                    <a:lnTo>
                      <a:pt x="1835" y="1051"/>
                    </a:lnTo>
                    <a:lnTo>
                      <a:pt x="1841" y="1058"/>
                    </a:lnTo>
                    <a:lnTo>
                      <a:pt x="1850" y="1064"/>
                    </a:lnTo>
                    <a:lnTo>
                      <a:pt x="1860" y="1067"/>
                    </a:lnTo>
                    <a:lnTo>
                      <a:pt x="1873" y="1088"/>
                    </a:lnTo>
                    <a:lnTo>
                      <a:pt x="1878" y="1112"/>
                    </a:lnTo>
                    <a:lnTo>
                      <a:pt x="1882" y="1136"/>
                    </a:lnTo>
                    <a:lnTo>
                      <a:pt x="1890" y="1160"/>
                    </a:lnTo>
                    <a:lnTo>
                      <a:pt x="1896" y="1167"/>
                    </a:lnTo>
                    <a:lnTo>
                      <a:pt x="1903" y="1174"/>
                    </a:lnTo>
                    <a:lnTo>
                      <a:pt x="1911" y="1179"/>
                    </a:lnTo>
                    <a:lnTo>
                      <a:pt x="1920" y="1182"/>
                    </a:lnTo>
                    <a:lnTo>
                      <a:pt x="1931" y="1181"/>
                    </a:lnTo>
                    <a:lnTo>
                      <a:pt x="1943" y="1179"/>
                    </a:lnTo>
                    <a:lnTo>
                      <a:pt x="1954" y="1175"/>
                    </a:lnTo>
                    <a:lnTo>
                      <a:pt x="1964" y="1170"/>
                    </a:lnTo>
                    <a:lnTo>
                      <a:pt x="1973" y="1164"/>
                    </a:lnTo>
                    <a:lnTo>
                      <a:pt x="1981" y="1155"/>
                    </a:lnTo>
                    <a:lnTo>
                      <a:pt x="1988" y="1145"/>
                    </a:lnTo>
                    <a:lnTo>
                      <a:pt x="1994" y="1134"/>
                    </a:lnTo>
                    <a:lnTo>
                      <a:pt x="1996" y="1114"/>
                    </a:lnTo>
                    <a:lnTo>
                      <a:pt x="1995" y="1095"/>
                    </a:lnTo>
                    <a:lnTo>
                      <a:pt x="1990" y="1076"/>
                    </a:lnTo>
                    <a:lnTo>
                      <a:pt x="1983" y="1058"/>
                    </a:lnTo>
                    <a:lnTo>
                      <a:pt x="1974" y="1041"/>
                    </a:lnTo>
                    <a:lnTo>
                      <a:pt x="1964" y="1023"/>
                    </a:lnTo>
                    <a:lnTo>
                      <a:pt x="1953" y="1007"/>
                    </a:lnTo>
                    <a:lnTo>
                      <a:pt x="1944" y="991"/>
                    </a:lnTo>
                    <a:lnTo>
                      <a:pt x="1936" y="985"/>
                    </a:lnTo>
                    <a:lnTo>
                      <a:pt x="1928" y="981"/>
                    </a:lnTo>
                    <a:lnTo>
                      <a:pt x="1920" y="977"/>
                    </a:lnTo>
                    <a:lnTo>
                      <a:pt x="1912" y="973"/>
                    </a:lnTo>
                    <a:lnTo>
                      <a:pt x="1905" y="967"/>
                    </a:lnTo>
                    <a:lnTo>
                      <a:pt x="1898" y="961"/>
                    </a:lnTo>
                    <a:lnTo>
                      <a:pt x="1893" y="953"/>
                    </a:lnTo>
                    <a:lnTo>
                      <a:pt x="1891" y="944"/>
                    </a:lnTo>
                    <a:lnTo>
                      <a:pt x="1881" y="930"/>
                    </a:lnTo>
                    <a:lnTo>
                      <a:pt x="1869" y="918"/>
                    </a:lnTo>
                    <a:lnTo>
                      <a:pt x="1856" y="909"/>
                    </a:lnTo>
                    <a:lnTo>
                      <a:pt x="1843" y="901"/>
                    </a:lnTo>
                    <a:lnTo>
                      <a:pt x="1829" y="895"/>
                    </a:lnTo>
                    <a:lnTo>
                      <a:pt x="1814" y="891"/>
                    </a:lnTo>
                    <a:lnTo>
                      <a:pt x="1799" y="886"/>
                    </a:lnTo>
                    <a:lnTo>
                      <a:pt x="1784" y="882"/>
                    </a:lnTo>
                    <a:lnTo>
                      <a:pt x="1769" y="878"/>
                    </a:lnTo>
                    <a:lnTo>
                      <a:pt x="1754" y="875"/>
                    </a:lnTo>
                    <a:lnTo>
                      <a:pt x="1739" y="869"/>
                    </a:lnTo>
                    <a:lnTo>
                      <a:pt x="1724" y="864"/>
                    </a:lnTo>
                    <a:lnTo>
                      <a:pt x="1709" y="857"/>
                    </a:lnTo>
                    <a:lnTo>
                      <a:pt x="1696" y="849"/>
                    </a:lnTo>
                    <a:lnTo>
                      <a:pt x="1682" y="839"/>
                    </a:lnTo>
                    <a:lnTo>
                      <a:pt x="1671" y="826"/>
                    </a:lnTo>
                    <a:lnTo>
                      <a:pt x="1677" y="819"/>
                    </a:lnTo>
                    <a:lnTo>
                      <a:pt x="1684" y="814"/>
                    </a:lnTo>
                    <a:lnTo>
                      <a:pt x="1690" y="808"/>
                    </a:lnTo>
                    <a:lnTo>
                      <a:pt x="1699" y="802"/>
                    </a:lnTo>
                    <a:lnTo>
                      <a:pt x="1707" y="799"/>
                    </a:lnTo>
                    <a:lnTo>
                      <a:pt x="1716" y="795"/>
                    </a:lnTo>
                    <a:lnTo>
                      <a:pt x="1725" y="792"/>
                    </a:lnTo>
                    <a:lnTo>
                      <a:pt x="1734" y="789"/>
                    </a:lnTo>
                    <a:lnTo>
                      <a:pt x="1753" y="788"/>
                    </a:lnTo>
                    <a:lnTo>
                      <a:pt x="1772" y="786"/>
                    </a:lnTo>
                    <a:lnTo>
                      <a:pt x="1792" y="782"/>
                    </a:lnTo>
                    <a:lnTo>
                      <a:pt x="1811" y="778"/>
                    </a:lnTo>
                    <a:lnTo>
                      <a:pt x="1830" y="772"/>
                    </a:lnTo>
                    <a:lnTo>
                      <a:pt x="1848" y="764"/>
                    </a:lnTo>
                    <a:lnTo>
                      <a:pt x="1864" y="755"/>
                    </a:lnTo>
                    <a:lnTo>
                      <a:pt x="1879" y="743"/>
                    </a:lnTo>
                    <a:lnTo>
                      <a:pt x="1899" y="735"/>
                    </a:lnTo>
                    <a:lnTo>
                      <a:pt x="1918" y="732"/>
                    </a:lnTo>
                    <a:lnTo>
                      <a:pt x="1937" y="731"/>
                    </a:lnTo>
                    <a:lnTo>
                      <a:pt x="1958" y="732"/>
                    </a:lnTo>
                    <a:lnTo>
                      <a:pt x="1977" y="733"/>
                    </a:lnTo>
                    <a:lnTo>
                      <a:pt x="1997" y="733"/>
                    </a:lnTo>
                    <a:lnTo>
                      <a:pt x="2018" y="732"/>
                    </a:lnTo>
                    <a:lnTo>
                      <a:pt x="2038" y="727"/>
                    </a:lnTo>
                    <a:lnTo>
                      <a:pt x="2052" y="718"/>
                    </a:lnTo>
                    <a:lnTo>
                      <a:pt x="2068" y="711"/>
                    </a:lnTo>
                    <a:lnTo>
                      <a:pt x="2085" y="706"/>
                    </a:lnTo>
                    <a:lnTo>
                      <a:pt x="2102" y="704"/>
                    </a:lnTo>
                    <a:lnTo>
                      <a:pt x="2120" y="702"/>
                    </a:lnTo>
                    <a:lnTo>
                      <a:pt x="2138" y="698"/>
                    </a:lnTo>
                    <a:lnTo>
                      <a:pt x="2155" y="695"/>
                    </a:lnTo>
                    <a:lnTo>
                      <a:pt x="2171" y="689"/>
                    </a:lnTo>
                    <a:lnTo>
                      <a:pt x="2181" y="682"/>
                    </a:lnTo>
                    <a:lnTo>
                      <a:pt x="2193" y="674"/>
                    </a:lnTo>
                    <a:lnTo>
                      <a:pt x="2204" y="666"/>
                    </a:lnTo>
                    <a:lnTo>
                      <a:pt x="2215" y="657"/>
                    </a:lnTo>
                    <a:lnTo>
                      <a:pt x="2224" y="646"/>
                    </a:lnTo>
                    <a:lnTo>
                      <a:pt x="2230" y="635"/>
                    </a:lnTo>
                    <a:lnTo>
                      <a:pt x="2234" y="621"/>
                    </a:lnTo>
                    <a:lnTo>
                      <a:pt x="2234" y="607"/>
                    </a:lnTo>
                    <a:lnTo>
                      <a:pt x="2232" y="602"/>
                    </a:lnTo>
                    <a:lnTo>
                      <a:pt x="2229" y="595"/>
                    </a:lnTo>
                    <a:lnTo>
                      <a:pt x="2225" y="590"/>
                    </a:lnTo>
                    <a:lnTo>
                      <a:pt x="2221" y="584"/>
                    </a:lnTo>
                    <a:lnTo>
                      <a:pt x="2215" y="580"/>
                    </a:lnTo>
                    <a:lnTo>
                      <a:pt x="2209" y="576"/>
                    </a:lnTo>
                    <a:lnTo>
                      <a:pt x="2203" y="573"/>
                    </a:lnTo>
                    <a:lnTo>
                      <a:pt x="2196" y="570"/>
                    </a:lnTo>
                    <a:lnTo>
                      <a:pt x="2186" y="570"/>
                    </a:lnTo>
                    <a:lnTo>
                      <a:pt x="2177" y="573"/>
                    </a:lnTo>
                    <a:lnTo>
                      <a:pt x="2169" y="576"/>
                    </a:lnTo>
                    <a:lnTo>
                      <a:pt x="2161" y="581"/>
                    </a:lnTo>
                    <a:lnTo>
                      <a:pt x="2153" y="587"/>
                    </a:lnTo>
                    <a:lnTo>
                      <a:pt x="2146" y="592"/>
                    </a:lnTo>
                    <a:lnTo>
                      <a:pt x="2138" y="598"/>
                    </a:lnTo>
                    <a:lnTo>
                      <a:pt x="2130" y="604"/>
                    </a:lnTo>
                    <a:lnTo>
                      <a:pt x="2116" y="611"/>
                    </a:lnTo>
                    <a:lnTo>
                      <a:pt x="2102" y="613"/>
                    </a:lnTo>
                    <a:lnTo>
                      <a:pt x="2087" y="613"/>
                    </a:lnTo>
                    <a:lnTo>
                      <a:pt x="2073" y="612"/>
                    </a:lnTo>
                    <a:lnTo>
                      <a:pt x="2058" y="611"/>
                    </a:lnTo>
                    <a:lnTo>
                      <a:pt x="2043" y="611"/>
                    </a:lnTo>
                    <a:lnTo>
                      <a:pt x="2028" y="613"/>
                    </a:lnTo>
                    <a:lnTo>
                      <a:pt x="2013" y="620"/>
                    </a:lnTo>
                    <a:lnTo>
                      <a:pt x="1997" y="617"/>
                    </a:lnTo>
                    <a:lnTo>
                      <a:pt x="1982" y="613"/>
                    </a:lnTo>
                    <a:lnTo>
                      <a:pt x="1966" y="610"/>
                    </a:lnTo>
                    <a:lnTo>
                      <a:pt x="1951" y="607"/>
                    </a:lnTo>
                    <a:lnTo>
                      <a:pt x="1935" y="606"/>
                    </a:lnTo>
                    <a:lnTo>
                      <a:pt x="1918" y="607"/>
                    </a:lnTo>
                    <a:lnTo>
                      <a:pt x="1901" y="610"/>
                    </a:lnTo>
                    <a:lnTo>
                      <a:pt x="1884" y="614"/>
                    </a:lnTo>
                    <a:lnTo>
                      <a:pt x="1868" y="617"/>
                    </a:lnTo>
                    <a:lnTo>
                      <a:pt x="1852" y="620"/>
                    </a:lnTo>
                    <a:lnTo>
                      <a:pt x="1835" y="623"/>
                    </a:lnTo>
                    <a:lnTo>
                      <a:pt x="1817" y="628"/>
                    </a:lnTo>
                    <a:lnTo>
                      <a:pt x="1800" y="633"/>
                    </a:lnTo>
                    <a:lnTo>
                      <a:pt x="1784" y="636"/>
                    </a:lnTo>
                    <a:lnTo>
                      <a:pt x="1767" y="638"/>
                    </a:lnTo>
                    <a:lnTo>
                      <a:pt x="1749" y="640"/>
                    </a:lnTo>
                    <a:lnTo>
                      <a:pt x="1734" y="640"/>
                    </a:lnTo>
                    <a:lnTo>
                      <a:pt x="1726" y="635"/>
                    </a:lnTo>
                    <a:lnTo>
                      <a:pt x="1723" y="627"/>
                    </a:lnTo>
                    <a:lnTo>
                      <a:pt x="1723" y="617"/>
                    </a:lnTo>
                    <a:lnTo>
                      <a:pt x="1724" y="605"/>
                    </a:lnTo>
                    <a:lnTo>
                      <a:pt x="1726" y="593"/>
                    </a:lnTo>
                    <a:lnTo>
                      <a:pt x="1729" y="582"/>
                    </a:lnTo>
                    <a:lnTo>
                      <a:pt x="1727" y="573"/>
                    </a:lnTo>
                    <a:lnTo>
                      <a:pt x="1724" y="559"/>
                    </a:lnTo>
                    <a:lnTo>
                      <a:pt x="1717" y="547"/>
                    </a:lnTo>
                    <a:lnTo>
                      <a:pt x="1710" y="536"/>
                    </a:lnTo>
                    <a:lnTo>
                      <a:pt x="1707" y="523"/>
                    </a:lnTo>
                    <a:lnTo>
                      <a:pt x="1718" y="511"/>
                    </a:lnTo>
                    <a:lnTo>
                      <a:pt x="1730" y="498"/>
                    </a:lnTo>
                    <a:lnTo>
                      <a:pt x="1744" y="486"/>
                    </a:lnTo>
                    <a:lnTo>
                      <a:pt x="1757" y="477"/>
                    </a:lnTo>
                    <a:lnTo>
                      <a:pt x="1772" y="470"/>
                    </a:lnTo>
                    <a:lnTo>
                      <a:pt x="1788" y="466"/>
                    </a:lnTo>
                    <a:lnTo>
                      <a:pt x="1806" y="466"/>
                    </a:lnTo>
                    <a:lnTo>
                      <a:pt x="1823" y="470"/>
                    </a:lnTo>
                    <a:lnTo>
                      <a:pt x="1839" y="467"/>
                    </a:lnTo>
                    <a:lnTo>
                      <a:pt x="1854" y="462"/>
                    </a:lnTo>
                    <a:lnTo>
                      <a:pt x="1867" y="454"/>
                    </a:lnTo>
                    <a:lnTo>
                      <a:pt x="1878" y="445"/>
                    </a:lnTo>
                    <a:lnTo>
                      <a:pt x="1888" y="434"/>
                    </a:lnTo>
                    <a:lnTo>
                      <a:pt x="1897" y="422"/>
                    </a:lnTo>
                    <a:lnTo>
                      <a:pt x="1904" y="408"/>
                    </a:lnTo>
                    <a:lnTo>
                      <a:pt x="1908" y="393"/>
                    </a:lnTo>
                    <a:lnTo>
                      <a:pt x="1908" y="378"/>
                    </a:lnTo>
                    <a:lnTo>
                      <a:pt x="1905" y="365"/>
                    </a:lnTo>
                    <a:lnTo>
                      <a:pt x="1897" y="353"/>
                    </a:lnTo>
                    <a:lnTo>
                      <a:pt x="1886" y="342"/>
                    </a:lnTo>
                    <a:lnTo>
                      <a:pt x="1876" y="330"/>
                    </a:lnTo>
                    <a:lnTo>
                      <a:pt x="1868" y="316"/>
                    </a:lnTo>
                    <a:lnTo>
                      <a:pt x="1863" y="301"/>
                    </a:lnTo>
                    <a:lnTo>
                      <a:pt x="1860" y="283"/>
                    </a:lnTo>
                    <a:lnTo>
                      <a:pt x="1858" y="267"/>
                    </a:lnTo>
                    <a:lnTo>
                      <a:pt x="1855" y="251"/>
                    </a:lnTo>
                    <a:lnTo>
                      <a:pt x="1852" y="235"/>
                    </a:lnTo>
                    <a:lnTo>
                      <a:pt x="1846" y="219"/>
                    </a:lnTo>
                    <a:lnTo>
                      <a:pt x="1840" y="207"/>
                    </a:lnTo>
                    <a:lnTo>
                      <a:pt x="1833" y="198"/>
                    </a:lnTo>
                    <a:lnTo>
                      <a:pt x="1823" y="191"/>
                    </a:lnTo>
                    <a:lnTo>
                      <a:pt x="1813" y="184"/>
                    </a:lnTo>
                    <a:lnTo>
                      <a:pt x="1800" y="180"/>
                    </a:lnTo>
                    <a:lnTo>
                      <a:pt x="1788" y="174"/>
                    </a:lnTo>
                    <a:lnTo>
                      <a:pt x="1777" y="168"/>
                    </a:lnTo>
                    <a:lnTo>
                      <a:pt x="1765" y="162"/>
                    </a:lnTo>
                    <a:lnTo>
                      <a:pt x="1758" y="143"/>
                    </a:lnTo>
                    <a:lnTo>
                      <a:pt x="1762" y="123"/>
                    </a:lnTo>
                    <a:lnTo>
                      <a:pt x="1769" y="105"/>
                    </a:lnTo>
                    <a:lnTo>
                      <a:pt x="1772" y="85"/>
                    </a:lnTo>
                    <a:lnTo>
                      <a:pt x="1761" y="83"/>
                    </a:lnTo>
                    <a:lnTo>
                      <a:pt x="1749" y="84"/>
                    </a:lnTo>
                    <a:lnTo>
                      <a:pt x="1738" y="86"/>
                    </a:lnTo>
                    <a:lnTo>
                      <a:pt x="1727" y="90"/>
                    </a:lnTo>
                    <a:lnTo>
                      <a:pt x="1717" y="94"/>
                    </a:lnTo>
                    <a:lnTo>
                      <a:pt x="1707" y="99"/>
                    </a:lnTo>
                    <a:lnTo>
                      <a:pt x="1696" y="104"/>
                    </a:lnTo>
                    <a:lnTo>
                      <a:pt x="1686" y="107"/>
                    </a:lnTo>
                    <a:lnTo>
                      <a:pt x="1673" y="82"/>
                    </a:lnTo>
                    <a:lnTo>
                      <a:pt x="1671" y="55"/>
                    </a:lnTo>
                    <a:lnTo>
                      <a:pt x="1671" y="27"/>
                    </a:lnTo>
                    <a:lnTo>
                      <a:pt x="1666" y="0"/>
                    </a:lnTo>
                    <a:lnTo>
                      <a:pt x="1649" y="8"/>
                    </a:lnTo>
                    <a:lnTo>
                      <a:pt x="1633" y="18"/>
                    </a:lnTo>
                    <a:lnTo>
                      <a:pt x="1617" y="29"/>
                    </a:lnTo>
                    <a:lnTo>
                      <a:pt x="1603" y="41"/>
                    </a:lnTo>
                    <a:lnTo>
                      <a:pt x="1589" y="55"/>
                    </a:lnTo>
                    <a:lnTo>
                      <a:pt x="1578" y="70"/>
                    </a:lnTo>
                    <a:lnTo>
                      <a:pt x="1568" y="88"/>
                    </a:lnTo>
                    <a:lnTo>
                      <a:pt x="1560" y="107"/>
                    </a:lnTo>
                    <a:lnTo>
                      <a:pt x="1536" y="121"/>
                    </a:lnTo>
                    <a:lnTo>
                      <a:pt x="1514" y="137"/>
                    </a:lnTo>
                    <a:lnTo>
                      <a:pt x="1492" y="156"/>
                    </a:lnTo>
                    <a:lnTo>
                      <a:pt x="1474" y="176"/>
                    </a:lnTo>
                    <a:lnTo>
                      <a:pt x="1457" y="198"/>
                    </a:lnTo>
                    <a:lnTo>
                      <a:pt x="1440" y="224"/>
                    </a:lnTo>
                    <a:lnTo>
                      <a:pt x="1428" y="249"/>
                    </a:lnTo>
                    <a:lnTo>
                      <a:pt x="1419" y="277"/>
                    </a:lnTo>
                    <a:lnTo>
                      <a:pt x="1419" y="301"/>
                    </a:lnTo>
                    <a:lnTo>
                      <a:pt x="1421" y="324"/>
                    </a:lnTo>
                    <a:lnTo>
                      <a:pt x="1422" y="348"/>
                    </a:lnTo>
                    <a:lnTo>
                      <a:pt x="1420" y="371"/>
                    </a:lnTo>
                    <a:lnTo>
                      <a:pt x="1409" y="377"/>
                    </a:lnTo>
                    <a:lnTo>
                      <a:pt x="1400" y="384"/>
                    </a:lnTo>
                    <a:lnTo>
                      <a:pt x="1392" y="393"/>
                    </a:lnTo>
                    <a:lnTo>
                      <a:pt x="1384" y="402"/>
                    </a:lnTo>
                    <a:lnTo>
                      <a:pt x="1377" y="413"/>
                    </a:lnTo>
                    <a:lnTo>
                      <a:pt x="1369" y="423"/>
                    </a:lnTo>
                    <a:lnTo>
                      <a:pt x="1362" y="432"/>
                    </a:lnTo>
                    <a:lnTo>
                      <a:pt x="1354" y="441"/>
                    </a:lnTo>
                    <a:lnTo>
                      <a:pt x="1334" y="452"/>
                    </a:lnTo>
                    <a:lnTo>
                      <a:pt x="1314" y="458"/>
                    </a:lnTo>
                    <a:lnTo>
                      <a:pt x="1293" y="459"/>
                    </a:lnTo>
                    <a:lnTo>
                      <a:pt x="1271" y="459"/>
                    </a:lnTo>
                    <a:lnTo>
                      <a:pt x="1250" y="460"/>
                    </a:lnTo>
                    <a:lnTo>
                      <a:pt x="1228" y="462"/>
                    </a:lnTo>
                    <a:lnTo>
                      <a:pt x="1208" y="468"/>
                    </a:lnTo>
                    <a:lnTo>
                      <a:pt x="1188" y="479"/>
                    </a:lnTo>
                    <a:lnTo>
                      <a:pt x="1177" y="489"/>
                    </a:lnTo>
                    <a:lnTo>
                      <a:pt x="1164" y="497"/>
                    </a:lnTo>
                    <a:lnTo>
                      <a:pt x="1151" y="505"/>
                    </a:lnTo>
                    <a:lnTo>
                      <a:pt x="1139" y="513"/>
                    </a:lnTo>
                    <a:lnTo>
                      <a:pt x="1125" y="520"/>
                    </a:lnTo>
                    <a:lnTo>
                      <a:pt x="1111" y="527"/>
                    </a:lnTo>
                    <a:lnTo>
                      <a:pt x="1096" y="534"/>
                    </a:lnTo>
                    <a:lnTo>
                      <a:pt x="1082" y="539"/>
                    </a:lnTo>
                    <a:lnTo>
                      <a:pt x="1067" y="544"/>
                    </a:lnTo>
                    <a:lnTo>
                      <a:pt x="1052" y="549"/>
                    </a:lnTo>
                    <a:lnTo>
                      <a:pt x="1036" y="552"/>
                    </a:lnTo>
                    <a:lnTo>
                      <a:pt x="1021" y="555"/>
                    </a:lnTo>
                    <a:lnTo>
                      <a:pt x="1006" y="558"/>
                    </a:lnTo>
                    <a:lnTo>
                      <a:pt x="990" y="560"/>
                    </a:lnTo>
                    <a:lnTo>
                      <a:pt x="975" y="561"/>
                    </a:lnTo>
                    <a:lnTo>
                      <a:pt x="959" y="561"/>
                    </a:lnTo>
                    <a:lnTo>
                      <a:pt x="941" y="560"/>
                    </a:lnTo>
                    <a:lnTo>
                      <a:pt x="924" y="559"/>
                    </a:lnTo>
                    <a:lnTo>
                      <a:pt x="907" y="557"/>
                    </a:lnTo>
                    <a:lnTo>
                      <a:pt x="891" y="554"/>
                    </a:lnTo>
                    <a:lnTo>
                      <a:pt x="874" y="551"/>
                    </a:lnTo>
                    <a:lnTo>
                      <a:pt x="856" y="547"/>
                    </a:lnTo>
                    <a:lnTo>
                      <a:pt x="840" y="544"/>
                    </a:lnTo>
                    <a:lnTo>
                      <a:pt x="823" y="540"/>
                    </a:lnTo>
                    <a:lnTo>
                      <a:pt x="807" y="538"/>
                    </a:lnTo>
                    <a:lnTo>
                      <a:pt x="789" y="535"/>
                    </a:lnTo>
                    <a:lnTo>
                      <a:pt x="772" y="532"/>
                    </a:lnTo>
                    <a:lnTo>
                      <a:pt x="755" y="530"/>
                    </a:lnTo>
                    <a:lnTo>
                      <a:pt x="738" y="529"/>
                    </a:lnTo>
                    <a:lnTo>
                      <a:pt x="720" y="529"/>
                    </a:lnTo>
                    <a:lnTo>
                      <a:pt x="703" y="529"/>
                    </a:lnTo>
                    <a:lnTo>
                      <a:pt x="686" y="531"/>
                    </a:lnTo>
                    <a:lnTo>
                      <a:pt x="663" y="537"/>
                    </a:lnTo>
                    <a:lnTo>
                      <a:pt x="640" y="544"/>
                    </a:lnTo>
                    <a:lnTo>
                      <a:pt x="618" y="552"/>
                    </a:lnTo>
                    <a:lnTo>
                      <a:pt x="597" y="560"/>
                    </a:lnTo>
                    <a:lnTo>
                      <a:pt x="576" y="568"/>
                    </a:lnTo>
                    <a:lnTo>
                      <a:pt x="555" y="577"/>
                    </a:lnTo>
                    <a:lnTo>
                      <a:pt x="535" y="587"/>
                    </a:lnTo>
                    <a:lnTo>
                      <a:pt x="514" y="596"/>
                    </a:lnTo>
                    <a:lnTo>
                      <a:pt x="494" y="605"/>
                    </a:lnTo>
                    <a:lnTo>
                      <a:pt x="474" y="614"/>
                    </a:lnTo>
                    <a:lnTo>
                      <a:pt x="453" y="623"/>
                    </a:lnTo>
                    <a:lnTo>
                      <a:pt x="431" y="632"/>
                    </a:lnTo>
                    <a:lnTo>
                      <a:pt x="409" y="640"/>
                    </a:lnTo>
                    <a:lnTo>
                      <a:pt x="387" y="646"/>
                    </a:lnTo>
                    <a:lnTo>
                      <a:pt x="364" y="652"/>
                    </a:lnTo>
                    <a:lnTo>
                      <a:pt x="341" y="657"/>
                    </a:lnTo>
                    <a:lnTo>
                      <a:pt x="327" y="663"/>
                    </a:lnTo>
                    <a:lnTo>
                      <a:pt x="313" y="672"/>
                    </a:lnTo>
                    <a:lnTo>
                      <a:pt x="302" y="681"/>
                    </a:lnTo>
                    <a:lnTo>
                      <a:pt x="292" y="693"/>
                    </a:lnTo>
                    <a:lnTo>
                      <a:pt x="281" y="704"/>
                    </a:lnTo>
                    <a:lnTo>
                      <a:pt x="271" y="717"/>
                    </a:lnTo>
                    <a:lnTo>
                      <a:pt x="262" y="731"/>
                    </a:lnTo>
                    <a:lnTo>
                      <a:pt x="252" y="743"/>
                    </a:lnTo>
                    <a:lnTo>
                      <a:pt x="244" y="753"/>
                    </a:lnTo>
                    <a:lnTo>
                      <a:pt x="235" y="757"/>
                    </a:lnTo>
                    <a:lnTo>
                      <a:pt x="225" y="758"/>
                    </a:lnTo>
                    <a:lnTo>
                      <a:pt x="214" y="757"/>
                    </a:lnTo>
                    <a:lnTo>
                      <a:pt x="204" y="756"/>
                    </a:lnTo>
                    <a:lnTo>
                      <a:pt x="192" y="755"/>
                    </a:lnTo>
                    <a:lnTo>
                      <a:pt x="182" y="757"/>
                    </a:lnTo>
                    <a:lnTo>
                      <a:pt x="172" y="763"/>
                    </a:lnTo>
                    <a:lnTo>
                      <a:pt x="158" y="778"/>
                    </a:lnTo>
                    <a:lnTo>
                      <a:pt x="153" y="795"/>
                    </a:lnTo>
                    <a:lnTo>
                      <a:pt x="154" y="815"/>
                    </a:lnTo>
                    <a:lnTo>
                      <a:pt x="159" y="834"/>
                    </a:lnTo>
                    <a:lnTo>
                      <a:pt x="156" y="841"/>
                    </a:lnTo>
                    <a:lnTo>
                      <a:pt x="152" y="847"/>
                    </a:lnTo>
                    <a:lnTo>
                      <a:pt x="149" y="853"/>
                    </a:lnTo>
                    <a:lnTo>
                      <a:pt x="144" y="859"/>
                    </a:lnTo>
                    <a:lnTo>
                      <a:pt x="139" y="864"/>
                    </a:lnTo>
                    <a:lnTo>
                      <a:pt x="135" y="870"/>
                    </a:lnTo>
                    <a:lnTo>
                      <a:pt x="129" y="875"/>
                    </a:lnTo>
                    <a:lnTo>
                      <a:pt x="124" y="879"/>
                    </a:lnTo>
                    <a:lnTo>
                      <a:pt x="260" y="965"/>
                    </a:lnTo>
                    <a:close/>
                  </a:path>
                </a:pathLst>
              </a:custGeom>
              <a:solidFill>
                <a:srgbClr val="FF99CC"/>
              </a:solidFill>
              <a:ln w="9525">
                <a:noFill/>
                <a:round/>
                <a:headEnd/>
                <a:tailEnd/>
              </a:ln>
            </p:spPr>
            <p:txBody>
              <a:bodyPr/>
              <a:lstStyle/>
              <a:p>
                <a:endParaRPr lang="ja-JP" altLang="en-US"/>
              </a:p>
            </p:txBody>
          </p:sp>
        </p:grpSp>
      </p:grpSp>
      <p:sp>
        <p:nvSpPr>
          <p:cNvPr id="14363" name="Text Box 75"/>
          <p:cNvSpPr txBox="1">
            <a:spLocks noChangeArrowheads="1"/>
          </p:cNvSpPr>
          <p:nvPr/>
        </p:nvSpPr>
        <p:spPr bwMode="auto">
          <a:xfrm>
            <a:off x="62796" y="86190"/>
            <a:ext cx="3645108" cy="1200329"/>
          </a:xfrm>
          <a:prstGeom prst="rect">
            <a:avLst/>
          </a:prstGeom>
          <a:noFill/>
          <a:ln w="9525">
            <a:noFill/>
            <a:miter lim="800000"/>
            <a:headEnd/>
            <a:tailEnd/>
          </a:ln>
        </p:spPr>
        <p:txBody>
          <a:bodyPr wrap="square">
            <a:spAutoFit/>
          </a:bodyPr>
          <a:lstStyle/>
          <a:p>
            <a:pPr>
              <a:spcBef>
                <a:spcPct val="50000"/>
              </a:spcBef>
            </a:pPr>
            <a:r>
              <a:rPr lang="ja-JP" altLang="en-US" sz="2400" b="1" dirty="0">
                <a:latin typeface="メイリオ" pitchFamily="50" charset="-128"/>
                <a:ea typeface="メイリオ" pitchFamily="50" charset="-128"/>
                <a:cs typeface="メイリオ" pitchFamily="50" charset="-128"/>
              </a:rPr>
              <a:t>問題点１ </a:t>
            </a:r>
            <a:r>
              <a:rPr lang="en-US" altLang="ja-JP" sz="2400" b="1" dirty="0">
                <a:latin typeface="メイリオ" pitchFamily="50" charset="-128"/>
                <a:ea typeface="メイリオ" pitchFamily="50" charset="-128"/>
                <a:cs typeface="メイリオ" pitchFamily="50" charset="-128"/>
              </a:rPr>
              <a:t>: </a:t>
            </a:r>
            <a:r>
              <a:rPr lang="ja-JP" altLang="en-US" sz="2400" b="1" dirty="0">
                <a:latin typeface="メイリオ" pitchFamily="50" charset="-128"/>
                <a:ea typeface="メイリオ" pitchFamily="50" charset="-128"/>
                <a:cs typeface="メイリオ" pitchFamily="50" charset="-128"/>
              </a:rPr>
              <a:t>分散データアーカイブ</a:t>
            </a:r>
            <a:r>
              <a:rPr lang="ja-JP" altLang="en-US" sz="2400" b="1" dirty="0" smtClean="0">
                <a:latin typeface="メイリオ" pitchFamily="50" charset="-128"/>
                <a:ea typeface="メイリオ" pitchFamily="50" charset="-128"/>
                <a:cs typeface="メイリオ" pitchFamily="50" charset="-128"/>
              </a:rPr>
              <a:t>への</a:t>
            </a:r>
            <a:endParaRPr lang="en-US" altLang="ja-JP" sz="2400" b="1" dirty="0" smtClean="0">
              <a:latin typeface="メイリオ" pitchFamily="50" charset="-128"/>
              <a:ea typeface="メイリオ" pitchFamily="50" charset="-128"/>
              <a:cs typeface="メイリオ" pitchFamily="50" charset="-128"/>
            </a:endParaRPr>
          </a:p>
          <a:p>
            <a:r>
              <a:rPr lang="ja-JP" altLang="en-US" sz="2400" b="1" dirty="0" smtClean="0">
                <a:latin typeface="メイリオ" pitchFamily="50" charset="-128"/>
                <a:ea typeface="メイリオ" pitchFamily="50" charset="-128"/>
                <a:cs typeface="メイリオ" pitchFamily="50" charset="-128"/>
              </a:rPr>
              <a:t>アクセス</a:t>
            </a:r>
            <a:endParaRPr lang="ja-JP" altLang="en-US" b="1" dirty="0">
              <a:latin typeface="メイリオ" pitchFamily="50" charset="-128"/>
              <a:ea typeface="メイリオ" pitchFamily="50" charset="-128"/>
              <a:cs typeface="メイリオ" pitchFamily="50" charset="-128"/>
            </a:endParaRPr>
          </a:p>
        </p:txBody>
      </p:sp>
      <p:grpSp>
        <p:nvGrpSpPr>
          <p:cNvPr id="4" name="Group 80"/>
          <p:cNvGrpSpPr>
            <a:grpSpLocks/>
          </p:cNvGrpSpPr>
          <p:nvPr/>
        </p:nvGrpSpPr>
        <p:grpSpPr bwMode="auto">
          <a:xfrm>
            <a:off x="142875" y="4362450"/>
            <a:ext cx="9109075" cy="2495550"/>
            <a:chOff x="90" y="2748"/>
            <a:chExt cx="5738" cy="1572"/>
          </a:xfrm>
        </p:grpSpPr>
        <p:pic>
          <p:nvPicPr>
            <p:cNvPr id="14365" name="Picture 51" descr="JVO-pic"/>
            <p:cNvPicPr>
              <a:picLocks noChangeAspect="1" noChangeArrowheads="1"/>
            </p:cNvPicPr>
            <p:nvPr/>
          </p:nvPicPr>
          <p:blipFill>
            <a:blip r:embed="rId12" cstate="print"/>
            <a:srcRect/>
            <a:stretch>
              <a:fillRect/>
            </a:stretch>
          </p:blipFill>
          <p:spPr bwMode="auto">
            <a:xfrm>
              <a:off x="2258" y="3363"/>
              <a:ext cx="1134" cy="885"/>
            </a:xfrm>
            <a:prstGeom prst="rect">
              <a:avLst/>
            </a:prstGeom>
            <a:noFill/>
            <a:ln w="9525">
              <a:noFill/>
              <a:miter lim="800000"/>
              <a:headEnd/>
              <a:tailEnd/>
            </a:ln>
          </p:spPr>
        </p:pic>
        <p:pic>
          <p:nvPicPr>
            <p:cNvPr id="14366" name="Picture 54" descr="シャキ"/>
            <p:cNvPicPr>
              <a:picLocks noChangeAspect="1" noChangeArrowheads="1"/>
            </p:cNvPicPr>
            <p:nvPr/>
          </p:nvPicPr>
          <p:blipFill>
            <a:blip r:embed="rId13" cstate="print"/>
            <a:srcRect/>
            <a:stretch>
              <a:fillRect/>
            </a:stretch>
          </p:blipFill>
          <p:spPr bwMode="auto">
            <a:xfrm>
              <a:off x="839" y="3294"/>
              <a:ext cx="850" cy="1003"/>
            </a:xfrm>
            <a:prstGeom prst="rect">
              <a:avLst/>
            </a:prstGeom>
            <a:noFill/>
            <a:ln w="9525">
              <a:noFill/>
              <a:miter lim="800000"/>
              <a:headEnd/>
              <a:tailEnd/>
            </a:ln>
          </p:spPr>
        </p:pic>
        <p:pic>
          <p:nvPicPr>
            <p:cNvPr id="14367" name="Picture 57" descr="j0343677"/>
            <p:cNvPicPr>
              <a:picLocks noChangeAspect="1" noChangeArrowheads="1"/>
            </p:cNvPicPr>
            <p:nvPr/>
          </p:nvPicPr>
          <p:blipFill>
            <a:blip r:embed="rId14" cstate="print"/>
            <a:srcRect/>
            <a:stretch>
              <a:fillRect/>
            </a:stretch>
          </p:blipFill>
          <p:spPr bwMode="auto">
            <a:xfrm>
              <a:off x="4830" y="3158"/>
              <a:ext cx="817" cy="638"/>
            </a:xfrm>
            <a:prstGeom prst="rect">
              <a:avLst/>
            </a:prstGeom>
            <a:noFill/>
            <a:ln w="9525">
              <a:noFill/>
              <a:miter lim="800000"/>
              <a:headEnd/>
              <a:tailEnd/>
            </a:ln>
          </p:spPr>
        </p:pic>
        <p:pic>
          <p:nvPicPr>
            <p:cNvPr id="14368" name="Picture 58" descr="j0343361"/>
            <p:cNvPicPr>
              <a:picLocks noChangeAspect="1" noChangeArrowheads="1"/>
            </p:cNvPicPr>
            <p:nvPr/>
          </p:nvPicPr>
          <p:blipFill>
            <a:blip r:embed="rId15" cstate="print"/>
            <a:srcRect/>
            <a:stretch>
              <a:fillRect/>
            </a:stretch>
          </p:blipFill>
          <p:spPr bwMode="auto">
            <a:xfrm>
              <a:off x="4195" y="3385"/>
              <a:ext cx="726" cy="703"/>
            </a:xfrm>
            <a:prstGeom prst="rect">
              <a:avLst/>
            </a:prstGeom>
            <a:noFill/>
            <a:ln w="9525">
              <a:noFill/>
              <a:miter lim="800000"/>
              <a:headEnd/>
              <a:tailEnd/>
            </a:ln>
          </p:spPr>
        </p:pic>
        <p:sp>
          <p:nvSpPr>
            <p:cNvPr id="14369" name="AutoShape 60"/>
            <p:cNvSpPr>
              <a:spLocks noChangeArrowheads="1"/>
            </p:cNvSpPr>
            <p:nvPr/>
          </p:nvSpPr>
          <p:spPr bwMode="auto">
            <a:xfrm>
              <a:off x="432" y="2749"/>
              <a:ext cx="362" cy="227"/>
            </a:xfrm>
            <a:prstGeom prst="can">
              <a:avLst>
                <a:gd name="adj" fmla="val 25000"/>
              </a:avLst>
            </a:prstGeom>
            <a:solidFill>
              <a:srgbClr val="FF99CC"/>
            </a:solidFill>
            <a:ln w="9525">
              <a:solidFill>
                <a:schemeClr val="bg1"/>
              </a:solidFill>
              <a:round/>
              <a:headEnd/>
              <a:tailEnd/>
            </a:ln>
          </p:spPr>
          <p:txBody>
            <a:bodyPr wrap="none" anchor="ctr"/>
            <a:lstStyle/>
            <a:p>
              <a:endParaRPr lang="ja-JP" altLang="en-US"/>
            </a:p>
          </p:txBody>
        </p:sp>
        <p:sp>
          <p:nvSpPr>
            <p:cNvPr id="14370" name="AutoShape 61"/>
            <p:cNvSpPr>
              <a:spLocks noChangeArrowheads="1"/>
            </p:cNvSpPr>
            <p:nvPr/>
          </p:nvSpPr>
          <p:spPr bwMode="auto">
            <a:xfrm>
              <a:off x="1248" y="2749"/>
              <a:ext cx="362" cy="227"/>
            </a:xfrm>
            <a:prstGeom prst="can">
              <a:avLst>
                <a:gd name="adj" fmla="val 25000"/>
              </a:avLst>
            </a:prstGeom>
            <a:solidFill>
              <a:srgbClr val="FF99CC"/>
            </a:solidFill>
            <a:ln w="9525">
              <a:solidFill>
                <a:schemeClr val="bg1"/>
              </a:solidFill>
              <a:round/>
              <a:headEnd/>
              <a:tailEnd/>
            </a:ln>
          </p:spPr>
          <p:txBody>
            <a:bodyPr wrap="none" anchor="ctr"/>
            <a:lstStyle/>
            <a:p>
              <a:endParaRPr lang="ja-JP" altLang="en-US"/>
            </a:p>
          </p:txBody>
        </p:sp>
        <p:sp>
          <p:nvSpPr>
            <p:cNvPr id="14371" name="AutoShape 62"/>
            <p:cNvSpPr>
              <a:spLocks noChangeArrowheads="1"/>
            </p:cNvSpPr>
            <p:nvPr/>
          </p:nvSpPr>
          <p:spPr bwMode="auto">
            <a:xfrm>
              <a:off x="2065" y="2749"/>
              <a:ext cx="362" cy="227"/>
            </a:xfrm>
            <a:prstGeom prst="can">
              <a:avLst>
                <a:gd name="adj" fmla="val 25000"/>
              </a:avLst>
            </a:prstGeom>
            <a:solidFill>
              <a:srgbClr val="FF99CC"/>
            </a:solidFill>
            <a:ln w="9525">
              <a:solidFill>
                <a:schemeClr val="bg1"/>
              </a:solidFill>
              <a:round/>
              <a:headEnd/>
              <a:tailEnd/>
            </a:ln>
          </p:spPr>
          <p:txBody>
            <a:bodyPr wrap="none" anchor="ctr"/>
            <a:lstStyle/>
            <a:p>
              <a:endParaRPr lang="ja-JP" altLang="en-US"/>
            </a:p>
          </p:txBody>
        </p:sp>
        <p:sp>
          <p:nvSpPr>
            <p:cNvPr id="14372" name="AutoShape 63"/>
            <p:cNvSpPr>
              <a:spLocks noChangeArrowheads="1"/>
            </p:cNvSpPr>
            <p:nvPr/>
          </p:nvSpPr>
          <p:spPr bwMode="auto">
            <a:xfrm>
              <a:off x="3017" y="2748"/>
              <a:ext cx="362" cy="227"/>
            </a:xfrm>
            <a:prstGeom prst="can">
              <a:avLst>
                <a:gd name="adj" fmla="val 25000"/>
              </a:avLst>
            </a:prstGeom>
            <a:solidFill>
              <a:srgbClr val="FF99CC"/>
            </a:solidFill>
            <a:ln w="9525">
              <a:solidFill>
                <a:schemeClr val="bg1"/>
              </a:solidFill>
              <a:round/>
              <a:headEnd/>
              <a:tailEnd/>
            </a:ln>
          </p:spPr>
          <p:txBody>
            <a:bodyPr wrap="none" anchor="ctr"/>
            <a:lstStyle/>
            <a:p>
              <a:endParaRPr lang="ja-JP" altLang="en-US"/>
            </a:p>
          </p:txBody>
        </p:sp>
        <p:sp>
          <p:nvSpPr>
            <p:cNvPr id="14373" name="AutoShape 64"/>
            <p:cNvSpPr>
              <a:spLocks noChangeArrowheads="1"/>
            </p:cNvSpPr>
            <p:nvPr/>
          </p:nvSpPr>
          <p:spPr bwMode="auto">
            <a:xfrm>
              <a:off x="3834" y="2748"/>
              <a:ext cx="362" cy="227"/>
            </a:xfrm>
            <a:prstGeom prst="can">
              <a:avLst>
                <a:gd name="adj" fmla="val 25000"/>
              </a:avLst>
            </a:prstGeom>
            <a:solidFill>
              <a:srgbClr val="FF99CC"/>
            </a:solidFill>
            <a:ln w="9525">
              <a:solidFill>
                <a:schemeClr val="bg1"/>
              </a:solidFill>
              <a:round/>
              <a:headEnd/>
              <a:tailEnd/>
            </a:ln>
          </p:spPr>
          <p:txBody>
            <a:bodyPr wrap="none" anchor="ctr"/>
            <a:lstStyle/>
            <a:p>
              <a:endParaRPr lang="ja-JP" altLang="en-US"/>
            </a:p>
          </p:txBody>
        </p:sp>
        <p:sp>
          <p:nvSpPr>
            <p:cNvPr id="14374" name="AutoShape 65"/>
            <p:cNvSpPr>
              <a:spLocks noChangeArrowheads="1"/>
            </p:cNvSpPr>
            <p:nvPr/>
          </p:nvSpPr>
          <p:spPr bwMode="auto">
            <a:xfrm>
              <a:off x="4922" y="2748"/>
              <a:ext cx="362" cy="227"/>
            </a:xfrm>
            <a:prstGeom prst="can">
              <a:avLst>
                <a:gd name="adj" fmla="val 25000"/>
              </a:avLst>
            </a:prstGeom>
            <a:solidFill>
              <a:srgbClr val="FF99CC"/>
            </a:solidFill>
            <a:ln w="9525">
              <a:solidFill>
                <a:schemeClr val="bg1"/>
              </a:solidFill>
              <a:round/>
              <a:headEnd/>
              <a:tailEnd/>
            </a:ln>
          </p:spPr>
          <p:txBody>
            <a:bodyPr wrap="none" anchor="ctr"/>
            <a:lstStyle/>
            <a:p>
              <a:endParaRPr lang="ja-JP" altLang="en-US"/>
            </a:p>
          </p:txBody>
        </p:sp>
        <p:sp>
          <p:nvSpPr>
            <p:cNvPr id="14375" name="Line 66"/>
            <p:cNvSpPr>
              <a:spLocks noChangeShapeType="1"/>
            </p:cNvSpPr>
            <p:nvPr/>
          </p:nvSpPr>
          <p:spPr bwMode="auto">
            <a:xfrm>
              <a:off x="612" y="2968"/>
              <a:ext cx="1678" cy="815"/>
            </a:xfrm>
            <a:prstGeom prst="line">
              <a:avLst/>
            </a:prstGeom>
            <a:noFill/>
            <a:ln w="25400">
              <a:solidFill>
                <a:schemeClr val="tx1"/>
              </a:solidFill>
              <a:round/>
              <a:headEnd/>
              <a:tailEnd type="triangle" w="lg" len="lg"/>
            </a:ln>
          </p:spPr>
          <p:txBody>
            <a:bodyPr/>
            <a:lstStyle/>
            <a:p>
              <a:endParaRPr lang="ja-JP" altLang="en-US"/>
            </a:p>
          </p:txBody>
        </p:sp>
        <p:sp>
          <p:nvSpPr>
            <p:cNvPr id="14376" name="Line 68"/>
            <p:cNvSpPr>
              <a:spLocks noChangeShapeType="1"/>
            </p:cNvSpPr>
            <p:nvPr/>
          </p:nvSpPr>
          <p:spPr bwMode="auto">
            <a:xfrm>
              <a:off x="1519" y="2976"/>
              <a:ext cx="771" cy="454"/>
            </a:xfrm>
            <a:prstGeom prst="line">
              <a:avLst/>
            </a:prstGeom>
            <a:noFill/>
            <a:ln w="25400">
              <a:solidFill>
                <a:schemeClr val="tx1"/>
              </a:solidFill>
              <a:round/>
              <a:headEnd/>
              <a:tailEnd type="triangle" w="lg" len="lg"/>
            </a:ln>
          </p:spPr>
          <p:txBody>
            <a:bodyPr/>
            <a:lstStyle/>
            <a:p>
              <a:endParaRPr lang="ja-JP" altLang="en-US"/>
            </a:p>
          </p:txBody>
        </p:sp>
        <p:sp>
          <p:nvSpPr>
            <p:cNvPr id="14377" name="Line 69"/>
            <p:cNvSpPr>
              <a:spLocks noChangeShapeType="1"/>
            </p:cNvSpPr>
            <p:nvPr/>
          </p:nvSpPr>
          <p:spPr bwMode="auto">
            <a:xfrm flipH="1">
              <a:off x="3288" y="2976"/>
              <a:ext cx="681" cy="409"/>
            </a:xfrm>
            <a:prstGeom prst="line">
              <a:avLst/>
            </a:prstGeom>
            <a:noFill/>
            <a:ln w="25400">
              <a:solidFill>
                <a:schemeClr val="tx1"/>
              </a:solidFill>
              <a:round/>
              <a:headEnd/>
              <a:tailEnd type="triangle" w="lg" len="lg"/>
            </a:ln>
          </p:spPr>
          <p:txBody>
            <a:bodyPr/>
            <a:lstStyle/>
            <a:p>
              <a:endParaRPr lang="ja-JP" altLang="en-US"/>
            </a:p>
          </p:txBody>
        </p:sp>
        <p:sp>
          <p:nvSpPr>
            <p:cNvPr id="14378" name="Line 70"/>
            <p:cNvSpPr>
              <a:spLocks noChangeShapeType="1"/>
            </p:cNvSpPr>
            <p:nvPr/>
          </p:nvSpPr>
          <p:spPr bwMode="auto">
            <a:xfrm flipH="1">
              <a:off x="2971" y="2976"/>
              <a:ext cx="227" cy="409"/>
            </a:xfrm>
            <a:prstGeom prst="line">
              <a:avLst/>
            </a:prstGeom>
            <a:noFill/>
            <a:ln w="25400">
              <a:solidFill>
                <a:schemeClr val="tx1"/>
              </a:solidFill>
              <a:round/>
              <a:headEnd/>
              <a:tailEnd type="triangle" w="lg" len="lg"/>
            </a:ln>
          </p:spPr>
          <p:txBody>
            <a:bodyPr/>
            <a:lstStyle/>
            <a:p>
              <a:endParaRPr lang="ja-JP" altLang="en-US"/>
            </a:p>
          </p:txBody>
        </p:sp>
        <p:sp>
          <p:nvSpPr>
            <p:cNvPr id="14379" name="Line 71"/>
            <p:cNvSpPr>
              <a:spLocks noChangeShapeType="1"/>
            </p:cNvSpPr>
            <p:nvPr/>
          </p:nvSpPr>
          <p:spPr bwMode="auto">
            <a:xfrm>
              <a:off x="2245" y="2976"/>
              <a:ext cx="408" cy="409"/>
            </a:xfrm>
            <a:prstGeom prst="line">
              <a:avLst/>
            </a:prstGeom>
            <a:noFill/>
            <a:ln w="25400">
              <a:solidFill>
                <a:schemeClr val="tx1"/>
              </a:solidFill>
              <a:round/>
              <a:headEnd/>
              <a:tailEnd type="triangle" w="lg" len="lg"/>
            </a:ln>
          </p:spPr>
          <p:txBody>
            <a:bodyPr/>
            <a:lstStyle/>
            <a:p>
              <a:endParaRPr lang="ja-JP" altLang="en-US"/>
            </a:p>
          </p:txBody>
        </p:sp>
        <p:sp>
          <p:nvSpPr>
            <p:cNvPr id="14380" name="Line 72"/>
            <p:cNvSpPr>
              <a:spLocks noChangeShapeType="1"/>
            </p:cNvSpPr>
            <p:nvPr/>
          </p:nvSpPr>
          <p:spPr bwMode="auto">
            <a:xfrm flipH="1">
              <a:off x="3288" y="2931"/>
              <a:ext cx="1815" cy="817"/>
            </a:xfrm>
            <a:prstGeom prst="line">
              <a:avLst/>
            </a:prstGeom>
            <a:noFill/>
            <a:ln w="25400">
              <a:solidFill>
                <a:schemeClr val="tx1"/>
              </a:solidFill>
              <a:round/>
              <a:headEnd/>
              <a:tailEnd type="triangle" w="lg" len="lg"/>
            </a:ln>
          </p:spPr>
          <p:txBody>
            <a:bodyPr/>
            <a:lstStyle/>
            <a:p>
              <a:endParaRPr lang="ja-JP" altLang="en-US"/>
            </a:p>
          </p:txBody>
        </p:sp>
        <p:sp>
          <p:nvSpPr>
            <p:cNvPr id="14381" name="Line 73"/>
            <p:cNvSpPr>
              <a:spLocks noChangeShapeType="1"/>
            </p:cNvSpPr>
            <p:nvPr/>
          </p:nvSpPr>
          <p:spPr bwMode="auto">
            <a:xfrm flipH="1">
              <a:off x="1701" y="3974"/>
              <a:ext cx="453" cy="0"/>
            </a:xfrm>
            <a:prstGeom prst="line">
              <a:avLst/>
            </a:prstGeom>
            <a:noFill/>
            <a:ln w="38100">
              <a:solidFill>
                <a:schemeClr val="tx1"/>
              </a:solidFill>
              <a:round/>
              <a:headEnd/>
              <a:tailEnd type="triangle" w="lg" len="lg"/>
            </a:ln>
          </p:spPr>
          <p:txBody>
            <a:bodyPr/>
            <a:lstStyle/>
            <a:p>
              <a:endParaRPr lang="ja-JP" altLang="en-US"/>
            </a:p>
          </p:txBody>
        </p:sp>
        <p:sp>
          <p:nvSpPr>
            <p:cNvPr id="14382" name="Line 74"/>
            <p:cNvSpPr>
              <a:spLocks noChangeShapeType="1"/>
            </p:cNvSpPr>
            <p:nvPr/>
          </p:nvSpPr>
          <p:spPr bwMode="auto">
            <a:xfrm>
              <a:off x="3334" y="3929"/>
              <a:ext cx="680" cy="0"/>
            </a:xfrm>
            <a:prstGeom prst="line">
              <a:avLst/>
            </a:prstGeom>
            <a:noFill/>
            <a:ln w="38100">
              <a:solidFill>
                <a:schemeClr val="tx1"/>
              </a:solidFill>
              <a:round/>
              <a:headEnd/>
              <a:tailEnd type="triangle" w="lg" len="lg"/>
            </a:ln>
          </p:spPr>
          <p:txBody>
            <a:bodyPr/>
            <a:lstStyle/>
            <a:p>
              <a:endParaRPr lang="ja-JP" altLang="en-US"/>
            </a:p>
          </p:txBody>
        </p:sp>
        <p:sp>
          <p:nvSpPr>
            <p:cNvPr id="14383" name="Text Box 76"/>
            <p:cNvSpPr txBox="1">
              <a:spLocks noChangeArrowheads="1"/>
            </p:cNvSpPr>
            <p:nvPr/>
          </p:nvSpPr>
          <p:spPr bwMode="auto">
            <a:xfrm>
              <a:off x="659" y="2790"/>
              <a:ext cx="4381" cy="291"/>
            </a:xfrm>
            <a:prstGeom prst="rect">
              <a:avLst/>
            </a:prstGeom>
            <a:solidFill>
              <a:schemeClr val="bg2">
                <a:alpha val="89000"/>
              </a:schemeClr>
            </a:solidFill>
            <a:ln w="9525">
              <a:noFill/>
              <a:miter lim="800000"/>
              <a:headEnd/>
              <a:tailEnd/>
            </a:ln>
          </p:spPr>
          <p:txBody>
            <a:bodyPr anchor="ctr">
              <a:spAutoFit/>
            </a:bodyPr>
            <a:lstStyle/>
            <a:p>
              <a:pPr algn="ctr">
                <a:spcBef>
                  <a:spcPct val="50000"/>
                </a:spcBef>
              </a:pPr>
              <a:r>
                <a:rPr lang="ja-JP" altLang="en-US" sz="2400" dirty="0">
                  <a:solidFill>
                    <a:srgbClr val="FF0000"/>
                  </a:solidFill>
                  <a:latin typeface="メイリオ" pitchFamily="50" charset="-128"/>
                  <a:ea typeface="メイリオ" pitchFamily="50" charset="-128"/>
                  <a:cs typeface="メイリオ" pitchFamily="50" charset="-128"/>
                </a:rPr>
                <a:t>データベースアクセスインターフェイスの共通化</a:t>
              </a:r>
              <a:endParaRPr lang="en-US" altLang="ja-JP" sz="2400" dirty="0">
                <a:solidFill>
                  <a:srgbClr val="FF0000"/>
                </a:solidFill>
                <a:latin typeface="メイリオ" pitchFamily="50" charset="-128"/>
                <a:ea typeface="メイリオ" pitchFamily="50" charset="-128"/>
                <a:cs typeface="メイリオ" pitchFamily="50" charset="-128"/>
              </a:endParaRPr>
            </a:p>
          </p:txBody>
        </p:sp>
        <p:sp>
          <p:nvSpPr>
            <p:cNvPr id="14384" name="Text Box 77"/>
            <p:cNvSpPr txBox="1">
              <a:spLocks noChangeArrowheads="1"/>
            </p:cNvSpPr>
            <p:nvPr/>
          </p:nvSpPr>
          <p:spPr bwMode="auto">
            <a:xfrm>
              <a:off x="3311" y="4032"/>
              <a:ext cx="2517" cy="288"/>
            </a:xfrm>
            <a:prstGeom prst="rect">
              <a:avLst/>
            </a:prstGeom>
            <a:solidFill>
              <a:schemeClr val="bg1">
                <a:alpha val="50195"/>
              </a:schemeClr>
            </a:solidFill>
            <a:ln w="9525">
              <a:noFill/>
              <a:miter lim="800000"/>
              <a:headEnd/>
              <a:tailEnd/>
            </a:ln>
          </p:spPr>
          <p:txBody>
            <a:bodyPr>
              <a:spAutoFit/>
            </a:bodyPr>
            <a:lstStyle/>
            <a:p>
              <a:pPr algn="ctr">
                <a:spcBef>
                  <a:spcPct val="50000"/>
                </a:spcBef>
              </a:pPr>
              <a:r>
                <a:rPr lang="ja-JP" altLang="en-US" sz="2400">
                  <a:latin typeface="AR丸ゴシック体M" pitchFamily="49" charset="-128"/>
                  <a:ea typeface="AR丸ゴシック体M" pitchFamily="49" charset="-128"/>
                </a:rPr>
                <a:t>教育用教材としても利用可</a:t>
              </a:r>
            </a:p>
          </p:txBody>
        </p:sp>
        <p:sp>
          <p:nvSpPr>
            <p:cNvPr id="14385" name="Text Box 78"/>
            <p:cNvSpPr txBox="1">
              <a:spLocks noChangeArrowheads="1"/>
            </p:cNvSpPr>
            <p:nvPr/>
          </p:nvSpPr>
          <p:spPr bwMode="auto">
            <a:xfrm>
              <a:off x="90" y="3240"/>
              <a:ext cx="720" cy="765"/>
            </a:xfrm>
            <a:prstGeom prst="rect">
              <a:avLst/>
            </a:prstGeom>
            <a:solidFill>
              <a:schemeClr val="bg1">
                <a:alpha val="50195"/>
              </a:schemeClr>
            </a:solidFill>
            <a:ln w="9525">
              <a:noFill/>
              <a:miter lim="800000"/>
              <a:headEnd/>
              <a:tailEnd/>
            </a:ln>
          </p:spPr>
          <p:txBody>
            <a:bodyPr>
              <a:spAutoFit/>
            </a:bodyPr>
            <a:lstStyle/>
            <a:p>
              <a:pPr>
                <a:spcBef>
                  <a:spcPct val="50000"/>
                </a:spcBef>
              </a:pPr>
              <a:r>
                <a:rPr lang="ja-JP" altLang="en-US" sz="2400">
                  <a:latin typeface="AR丸ゴシック体M" pitchFamily="49" charset="-128"/>
                  <a:ea typeface="AR丸ゴシック体M" pitchFamily="49" charset="-128"/>
                </a:rPr>
                <a:t>データ取得を自動化</a:t>
              </a:r>
            </a:p>
          </p:txBody>
        </p:sp>
      </p:grpSp>
      <p:sp>
        <p:nvSpPr>
          <p:cNvPr id="57" name="日付プレースホルダ 56"/>
          <p:cNvSpPr>
            <a:spLocks noGrp="1"/>
          </p:cNvSpPr>
          <p:nvPr>
            <p:ph type="dt" sz="half" idx="10"/>
          </p:nvPr>
        </p:nvSpPr>
        <p:spPr/>
        <p:txBody>
          <a:bodyPr/>
          <a:lstStyle/>
          <a:p>
            <a:r>
              <a:rPr kumimoji="1" lang="en-US" altLang="ja-JP" smtClean="0"/>
              <a:t>2014/1/26</a:t>
            </a:r>
            <a:endParaRPr kumimoji="1" lang="ja-JP" altLang="en-US" dirty="0"/>
          </a:p>
        </p:txBody>
      </p:sp>
      <p:sp>
        <p:nvSpPr>
          <p:cNvPr id="58" name="フッター プレースホルダ 57"/>
          <p:cNvSpPr>
            <a:spLocks noGrp="1"/>
          </p:cNvSpPr>
          <p:nvPr>
            <p:ph type="ftr" sz="quarter" idx="11"/>
          </p:nvPr>
        </p:nvSpPr>
        <p:spPr/>
        <p:txBody>
          <a:bodyPr/>
          <a:lstStyle/>
          <a:p>
            <a:r>
              <a:rPr kumimoji="1" lang="en-US" altLang="zh-TW" smtClean="0"/>
              <a:t>VO</a:t>
            </a:r>
            <a:r>
              <a:rPr kumimoji="1" lang="zh-TW" altLang="en-US" smtClean="0"/>
              <a:t>講習会２０１４睦月</a:t>
            </a:r>
            <a:endParaRPr kumimoji="1" lang="ja-JP" altLang="en-US"/>
          </a:p>
        </p:txBody>
      </p:sp>
      <p:sp>
        <p:nvSpPr>
          <p:cNvPr id="59" name="AutoShape 34"/>
          <p:cNvSpPr>
            <a:spLocks noChangeArrowheads="1"/>
          </p:cNvSpPr>
          <p:nvPr/>
        </p:nvSpPr>
        <p:spPr bwMode="auto">
          <a:xfrm>
            <a:off x="4896643" y="5090071"/>
            <a:ext cx="1475581" cy="1147217"/>
          </a:xfrm>
          <a:prstGeom prst="can">
            <a:avLst>
              <a:gd name="adj" fmla="val 25000"/>
            </a:avLst>
          </a:prstGeom>
          <a:solidFill>
            <a:srgbClr val="FF99CC"/>
          </a:solidFill>
          <a:ln w="9525">
            <a:solidFill>
              <a:schemeClr val="bg1"/>
            </a:solidFill>
            <a:round/>
            <a:headEnd/>
            <a:tailEnd/>
          </a:ln>
        </p:spPr>
        <p:txBody>
          <a:bodyPr wrap="none" anchor="ctr"/>
          <a:lstStyle/>
          <a:p>
            <a:pPr algn="ctr">
              <a:spcBef>
                <a:spcPts val="1200"/>
              </a:spcBef>
            </a:pPr>
            <a:r>
              <a:rPr lang="ja-JP" altLang="en-US" sz="1600" b="1" dirty="0" smtClean="0">
                <a:solidFill>
                  <a:srgbClr val="FF0000"/>
                </a:solidFill>
                <a:latin typeface="メイリオ" pitchFamily="50" charset="-128"/>
                <a:ea typeface="メイリオ" pitchFamily="50" charset="-128"/>
                <a:cs typeface="メイリオ" pitchFamily="50" charset="-128"/>
              </a:rPr>
              <a:t>サービスの</a:t>
            </a:r>
            <a:endParaRPr lang="en-US" altLang="ja-JP" sz="1600" b="1" dirty="0" smtClean="0">
              <a:solidFill>
                <a:srgbClr val="FF0000"/>
              </a:solidFill>
              <a:latin typeface="メイリオ" pitchFamily="50" charset="-128"/>
              <a:ea typeface="メイリオ" pitchFamily="50" charset="-128"/>
              <a:cs typeface="メイリオ" pitchFamily="50" charset="-128"/>
            </a:endParaRPr>
          </a:p>
          <a:p>
            <a:pPr algn="ctr">
              <a:spcBef>
                <a:spcPts val="600"/>
              </a:spcBef>
            </a:pPr>
            <a:r>
              <a:rPr lang="ja-JP" altLang="en-US" sz="1600" b="1" dirty="0" smtClean="0">
                <a:solidFill>
                  <a:srgbClr val="FF0000"/>
                </a:solidFill>
                <a:latin typeface="メイリオ" pitchFamily="50" charset="-128"/>
                <a:ea typeface="メイリオ" pitchFamily="50" charset="-128"/>
                <a:cs typeface="メイリオ" pitchFamily="50" charset="-128"/>
              </a:rPr>
              <a:t>メタデータ </a:t>
            </a:r>
            <a:r>
              <a:rPr lang="en-US" altLang="ja-JP" sz="1600" b="1" dirty="0" smtClean="0">
                <a:solidFill>
                  <a:srgbClr val="FF0000"/>
                </a:solidFill>
                <a:latin typeface="メイリオ" pitchFamily="50" charset="-128"/>
                <a:ea typeface="メイリオ" pitchFamily="50" charset="-128"/>
                <a:cs typeface="メイリオ" pitchFamily="50" charset="-128"/>
              </a:rPr>
              <a:t>DB</a:t>
            </a:r>
            <a:endParaRPr lang="ja-JP" altLang="en-US" sz="1600" b="1" dirty="0">
              <a:solidFill>
                <a:srgbClr val="FF0000"/>
              </a:solidFill>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blinds(horizontal)">
                                      <p:cBhvr>
                                        <p:cTn id="1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theme/theme1.xml><?xml version="1.0" encoding="utf-8"?>
<a:theme xmlns:a="http://schemas.openxmlformats.org/drawingml/2006/main" name="テクノロジー">
  <a:themeElements>
    <a:clrScheme name="ユーザー定義 3">
      <a:dk1>
        <a:srgbClr val="002060"/>
      </a:dk1>
      <a:lt1>
        <a:sysClr val="window" lastClr="FFFFFF"/>
      </a:lt1>
      <a:dk2>
        <a:srgbClr val="002060"/>
      </a:dk2>
      <a:lt2>
        <a:srgbClr val="D4D2D0"/>
      </a:lt2>
      <a:accent1>
        <a:srgbClr val="6EA0B0"/>
      </a:accent1>
      <a:accent2>
        <a:srgbClr val="CCAF0A"/>
      </a:accent2>
      <a:accent3>
        <a:srgbClr val="8D89A4"/>
      </a:accent3>
      <a:accent4>
        <a:srgbClr val="748560"/>
      </a:accent4>
      <a:accent5>
        <a:srgbClr val="9E9273"/>
      </a:accent5>
      <a:accent6>
        <a:srgbClr val="7E848D"/>
      </a:accent6>
      <a:hlink>
        <a:srgbClr val="FF0000"/>
      </a:hlink>
      <a:folHlink>
        <a:srgbClr val="A116E0"/>
      </a:folHlink>
    </a:clrScheme>
    <a:fontScheme name="テクノロジー">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テクノロジー">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11459</TotalTime>
  <Words>1823</Words>
  <Application>Microsoft Office PowerPoint</Application>
  <PresentationFormat>画面に合わせる (4:3)</PresentationFormat>
  <Paragraphs>437</Paragraphs>
  <Slides>33</Slides>
  <Notes>33</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33</vt:i4>
      </vt:variant>
    </vt:vector>
  </HeadingPairs>
  <TitlesOfParts>
    <vt:vector size="49" baseType="lpstr">
      <vt:lpstr>Arial</vt:lpstr>
      <vt:lpstr>ＭＳ Ｐゴシック</vt:lpstr>
      <vt:lpstr>メイリオ</vt:lpstr>
      <vt:lpstr>Wingdings 2</vt:lpstr>
      <vt:lpstr>HGｺﾞｼｯｸM</vt:lpstr>
      <vt:lpstr>微軟正黑體</vt:lpstr>
      <vt:lpstr>Wingdings</vt:lpstr>
      <vt:lpstr>Calibri</vt:lpstr>
      <vt:lpstr>AR P丸ゴシック体M</vt:lpstr>
      <vt:lpstr>AR丸ゴシック体M</vt:lpstr>
      <vt:lpstr>Comic Sans MS</vt:lpstr>
      <vt:lpstr>Franklin Gothic Book</vt:lpstr>
      <vt:lpstr>HGPｺﾞｼｯｸM</vt:lpstr>
      <vt:lpstr>Consolas</vt:lpstr>
      <vt:lpstr>Symbol</vt:lpstr>
      <vt:lpstr>テクノロジー</vt:lpstr>
      <vt:lpstr>VO 概論</vt:lpstr>
      <vt:lpstr>内容</vt:lpstr>
      <vt:lpstr>天文データの爆発的増加</vt:lpstr>
      <vt:lpstr>急増する天文データ</vt:lpstr>
      <vt:lpstr>すばる望遠鏡</vt:lpstr>
      <vt:lpstr>ALMA 望遠鏡</vt:lpstr>
      <vt:lpstr>稼働中の主要な望遠鏡 (国内)</vt:lpstr>
      <vt:lpstr>稼働中の主要な望遠鏡 (海外)</vt:lpstr>
      <vt:lpstr>スライド 9</vt:lpstr>
      <vt:lpstr>問題点2 : 巨大観測データの処理</vt:lpstr>
      <vt:lpstr>解決策: データと計算資源の集約化</vt:lpstr>
      <vt:lpstr>バーチャル天文台</vt:lpstr>
      <vt:lpstr>バーチャル天文台とは？</vt:lpstr>
      <vt:lpstr>International Virtual Observatory Alliance</vt:lpstr>
      <vt:lpstr>VO architecture</vt:lpstr>
      <vt:lpstr>データサービスの公開と利用の仕組み</vt:lpstr>
      <vt:lpstr>バーチャル天文台サイト</vt:lpstr>
      <vt:lpstr>バーチャル天文台サービス・アプリ</vt:lpstr>
      <vt:lpstr>Datascope</vt:lpstr>
      <vt:lpstr>Aladin</vt:lpstr>
      <vt:lpstr>Topcat</vt:lpstr>
      <vt:lpstr>SAMP によるアプリケーション間連携</vt:lpstr>
      <vt:lpstr>JVO portal の開発</vt:lpstr>
      <vt:lpstr>JVO ポータル (GUI) の機能</vt:lpstr>
      <vt:lpstr>JVO Sky</vt:lpstr>
      <vt:lpstr>JVO Command (jc) サービス</vt:lpstr>
      <vt:lpstr>VO を利用した天文学研究</vt:lpstr>
      <vt:lpstr>VOを利用した査読論文</vt:lpstr>
      <vt:lpstr>研究例1：“RADIO-LOUD NARROW-LINE TYPE 1 QUASARS“　S. Komossa et al, 2006, AJ, 132, 531</vt:lpstr>
      <vt:lpstr>研究例2：“Fossil Groups in the Sloan Digital Sky Survey“　W. A.Santos et al, 2007, ApJ, 134, 1551</vt:lpstr>
      <vt:lpstr>JVO による研究成果</vt:lpstr>
      <vt:lpstr>解析結果</vt:lpstr>
      <vt:lpstr>まとめ</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大規模データ天文学の進展</dc:title>
  <dc:creator>yshirasa</dc:creator>
  <cp:lastModifiedBy>yshirasa</cp:lastModifiedBy>
  <cp:revision>272</cp:revision>
  <cp:lastPrinted>2012-09-05T02:14:47Z</cp:lastPrinted>
  <dcterms:created xsi:type="dcterms:W3CDTF">2010-11-21T02:30:17Z</dcterms:created>
  <dcterms:modified xsi:type="dcterms:W3CDTF">2014-01-26T09:02:25Z</dcterms:modified>
</cp:coreProperties>
</file>