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6" r:id="rId13"/>
    <p:sldId id="267" r:id="rId14"/>
    <p:sldId id="275" r:id="rId15"/>
    <p:sldId id="265" r:id="rId16"/>
    <p:sldId id="271" r:id="rId17"/>
    <p:sldId id="266" r:id="rId18"/>
    <p:sldId id="272" r:id="rId19"/>
    <p:sldId id="268" r:id="rId20"/>
    <p:sldId id="269" r:id="rId21"/>
    <p:sldId id="270" r:id="rId22"/>
  </p:sldIdLst>
  <p:sldSz cx="9144000" cy="6858000" type="screen4x3"/>
  <p:notesSz cx="9874250" cy="6858000"/>
  <p:embeddedFontLst>
    <p:embeddedFont>
      <p:font typeface="メイリオ" pitchFamily="50" charset="-128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  <p:embeddedFont>
      <p:font typeface="Miriam Fixed" pitchFamily="49" charset="-79"/>
      <p:regular r:id="rId30"/>
    </p:embeddedFont>
    <p:embeddedFont>
      <p:font typeface="Consolas" pitchFamily="49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9" autoAdjust="0"/>
    <p:restoredTop sz="94660"/>
  </p:normalViewPr>
  <p:slideViewPr>
    <p:cSldViewPr>
      <p:cViewPr varScale="1">
        <p:scale>
          <a:sx n="66" d="100"/>
          <a:sy n="66" d="100"/>
        </p:scale>
        <p:origin x="-7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C159-BAF7-4AE1-A575-E22FA4DB3EA8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783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92763" y="6513513"/>
            <a:ext cx="42799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C1C3-BF27-4437-B6D4-C557F0BD57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117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38EB-590A-424D-9D68-414EDA184111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5B2C8-0C45-4766-9F32-7DC4CBDC31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492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5B2C8-0C45-4766-9F32-7DC4CBDC31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61B1FB4-0702-446B-A6D8-6A0142451B54}" type="datetimeFigureOut">
              <a:rPr kumimoji="1" lang="ja-JP" altLang="en-US" smtClean="0"/>
              <a:pPr/>
              <a:t>2014/1/28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3E566DA-92AE-4674-A313-CD31BA06CF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vo.nao.ac.jp/jc_cli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jvo.nao.ac.jp/vos2012b/cluster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byforge.org/projects/voruby/" TargetMode="External"/><Relationship Id="rId3" Type="http://schemas.openxmlformats.org/officeDocument/2006/relationships/hyperlink" Target="http://jvo.nao.ac.jp/jc_client/" TargetMode="External"/><Relationship Id="rId7" Type="http://schemas.openxmlformats.org/officeDocument/2006/relationships/hyperlink" Target="http://www.astrogrid.org/wiki/Help/AstroRunti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loyer.astrogrid.org/software/astro-runtime/commandline/index.html" TargetMode="External"/><Relationship Id="rId5" Type="http://schemas.openxmlformats.org/officeDocument/2006/relationships/hyperlink" Target="http://iraf-nvo.noao.edu/vo-cli/" TargetMode="External"/><Relationship Id="rId4" Type="http://schemas.openxmlformats.org/officeDocument/2006/relationships/hyperlink" Target="http://www.starlink.ac.uk/stilts/" TargetMode="External"/><Relationship Id="rId9" Type="http://schemas.openxmlformats.org/officeDocument/2006/relationships/hyperlink" Target="http://www.ivoa.net/cgi-bin/twiki/bin/view/IVOA/IvoaApplica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11566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VO2014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睦月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講習会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AGN</a:t>
            </a:r>
            <a:r>
              <a:rPr lang="ja-JP" altLang="en-US" dirty="0" smtClean="0"/>
              <a:t>と銀河のクラスタリング解析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7315200" cy="494718"/>
          </a:xfrm>
        </p:spPr>
        <p:txBody>
          <a:bodyPr/>
          <a:lstStyle/>
          <a:p>
            <a:pPr algn="r"/>
            <a:r>
              <a:rPr lang="ja-JP" altLang="en-US" dirty="0" smtClean="0"/>
              <a:t>国立天文台　天文データセンター　白崎裕治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3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ソフトウエアのインストール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marL="180000" indent="-360000"/>
            <a:r>
              <a:rPr lang="en-US" altLang="ja-JP" sz="24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のインストール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http://jvo.nao.ac.jp/jc_client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からダウンロード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展開して、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install.sh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を実行。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kumimoji="1"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にインストールされる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0" indent="-360000">
              <a:spcBef>
                <a:spcPts val="1800"/>
              </a:spcBef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VO2014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講習会用パッケージのインストール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4"/>
              </a:rPr>
              <a:t>http://jvo.nao.ac.jp/vos2014a/clustering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からダウンロード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展開して、</a:t>
            </a:r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./configure; make; make install </a:t>
            </a:r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を実行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にインストールされる</a:t>
            </a:r>
            <a:endParaRPr kumimoji="1" lang="ja-JP" altLang="en-US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0" y="5157192"/>
            <a:ext cx="4470772" cy="10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440" y="5157190"/>
            <a:ext cx="4392488" cy="15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5796136" y="2204864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C00000"/>
                </a:solidFill>
              </a:rPr>
              <a:t>VM </a:t>
            </a:r>
            <a:r>
              <a:rPr lang="ja-JP" altLang="en-US" dirty="0" smtClean="0">
                <a:solidFill>
                  <a:srgbClr val="C00000"/>
                </a:solidFill>
              </a:rPr>
              <a:t>イメージ</a:t>
            </a:r>
            <a:r>
              <a:rPr kumimoji="1" lang="ja-JP" altLang="en-US" dirty="0" smtClean="0">
                <a:solidFill>
                  <a:srgbClr val="C00000"/>
                </a:solidFill>
              </a:rPr>
              <a:t>の </a:t>
            </a:r>
            <a:r>
              <a:rPr kumimoji="1" lang="en-US" altLang="ja-JP" dirty="0" smtClean="0">
                <a:solidFill>
                  <a:srgbClr val="C00000"/>
                </a:solidFill>
              </a:rPr>
              <a:t>OS </a:t>
            </a:r>
            <a:r>
              <a:rPr kumimoji="1" lang="ja-JP" altLang="en-US" dirty="0" smtClean="0">
                <a:solidFill>
                  <a:srgbClr val="C00000"/>
                </a:solidFill>
              </a:rPr>
              <a:t>上には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solidFill>
                  <a:srgbClr val="C00000"/>
                </a:solidFill>
              </a:rPr>
              <a:t>インストール済み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2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環境設定</a:t>
            </a:r>
            <a:r>
              <a:rPr lang="ja-JP" altLang="en-US" dirty="0" smtClean="0"/>
              <a:t>とサンプルファイル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517232"/>
          </a:xfrm>
        </p:spPr>
        <p:txBody>
          <a:bodyPr>
            <a:normAutofit lnSpcReduction="10000"/>
          </a:bodyPr>
          <a:lstStyle/>
          <a:p>
            <a:pPr marL="360000" indent="-360000"/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VO2014 </a:t>
            </a: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講習会用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パッケージに環境設定ファイルがあります。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</a:pPr>
            <a:r>
              <a:rPr kumimoji="1" lang="ja-JP" altLang="en-US" sz="2400" u="sng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まずは次ページの修正を行ってください。</a:t>
            </a:r>
            <a:endParaRPr kumimoji="1" lang="en-US" altLang="ja-JP" sz="2400" u="sng" dirty="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</a:pP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以下のコマンドを実行してください。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440000" lvl="2" indent="-360000">
              <a:spcBef>
                <a:spcPts val="1200"/>
              </a:spcBef>
              <a:buNone/>
            </a:pPr>
            <a:r>
              <a:rPr lang="en-US" altLang="ja-JP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$</a:t>
            </a:r>
            <a:r>
              <a:rPr lang="ja-JP" altLang="en-US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 </a:t>
            </a:r>
            <a:r>
              <a:rPr lang="en-US" altLang="ja-JP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. .</a:t>
            </a:r>
            <a:r>
              <a:rPr lang="en-US" altLang="ja-JP" sz="1900" dirty="0" err="1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bashrc</a:t>
            </a:r>
            <a:r>
              <a:rPr lang="en-US" altLang="ja-JP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   # </a:t>
            </a:r>
            <a:r>
              <a:rPr lang="ja-JP" altLang="en-US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次ページの修正を加えた直後に一回だけ</a:t>
            </a:r>
            <a:r>
              <a:rPr lang="ja-JP" altLang="en-US" sz="1900" dirty="0" smtClean="0">
                <a:latin typeface="Miriam Fixed" pitchFamily="49" charset="-79"/>
                <a:ea typeface="メイリオ" pitchFamily="50" charset="-128"/>
                <a:cs typeface="Miriam Fixed" pitchFamily="49" charset="-79"/>
              </a:rPr>
              <a:t>実行</a:t>
            </a:r>
            <a:endParaRPr kumimoji="1" lang="en-US" altLang="ja-JP" sz="1900" dirty="0" smtClean="0">
              <a:latin typeface="Miriam Fixed" pitchFamily="49" charset="-79"/>
              <a:ea typeface="メイリオ" pitchFamily="50" charset="-128"/>
              <a:cs typeface="Miriam Fixed" pitchFamily="49" charset="-79"/>
            </a:endParaRPr>
          </a:p>
          <a:p>
            <a:pPr marL="1440000" lvl="1" indent="-360000">
              <a:buNone/>
            </a:pPr>
            <a:r>
              <a:rPr kumimoji="1" lang="en-US" altLang="ja-JP" sz="1900" dirty="0" smtClean="0">
                <a:latin typeface="Miriam Fixed" pitchFamily="49" charset="-79"/>
                <a:cs typeface="Miriam Fixed" pitchFamily="49" charset="-79"/>
              </a:rPr>
              <a:t>$ . </a:t>
            </a:r>
            <a:r>
              <a:rPr lang="en-US" altLang="ja-JP" sz="1900" dirty="0" smtClean="0">
                <a:latin typeface="Miriam Fixed" pitchFamily="49" charset="-79"/>
                <a:cs typeface="Miriam Fixed" pitchFamily="49" charset="-79"/>
              </a:rPr>
              <a:t>~/jvo_tools/init/jvorc.sh</a:t>
            </a: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jc_client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/bin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 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PATH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に設定されるほか、ライブラリの検索パス設定などが行われます。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ja-JP" altLang="en-US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サンプルファイルが以下のディレクトリにあります。</a:t>
            </a:r>
            <a:endParaRPr lang="en-US" altLang="ja-JP" sz="2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~/hands-on/clustering/v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o2012b-1.0/clustering/samples</a:t>
            </a: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のマクロやシェルクスクリプトのサンプルです。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00000" lvl="1" indent="-360000">
              <a:spcBef>
                <a:spcPts val="1200"/>
              </a:spcBef>
              <a:buFont typeface="Wingdings" pitchFamily="2" charset="2"/>
              <a:buChar char="§"/>
            </a:pPr>
            <a:endParaRPr kumimoji="1"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998" y="30110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ファイルの修正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6552" y="1340768"/>
            <a:ext cx="9071992" cy="5373216"/>
          </a:xfrm>
        </p:spPr>
        <p:txBody>
          <a:bodyPr>
            <a:noAutofit/>
          </a:bodyPr>
          <a:lstStyle/>
          <a:p>
            <a:pPr marL="230400" indent="-183600">
              <a:lnSpc>
                <a:spcPts val="2600"/>
              </a:lnSpc>
              <a:spcBef>
                <a:spcPts val="1200"/>
              </a:spcBef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下記のファイルを修正してください。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  <a:p>
            <a:pPr marL="230400" indent="-183600">
              <a:lnSpc>
                <a:spcPts val="2600"/>
              </a:lnSpc>
              <a:spcBef>
                <a:spcPts val="2400"/>
              </a:spcBef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/etc/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jvo.properties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  <a:p>
            <a:pPr marL="504000" indent="-18360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ja-JP" sz="24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prefix=/home/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oem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04000" indent="-18360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jvo.properties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ファイルの実際のパス名に変更する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~/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/bin/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None/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#/bin/</a:t>
            </a:r>
            <a:r>
              <a:rPr kumimoji="1"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#/bin/bash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に変更してください。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~/.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bashrc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lnSpc>
                <a:spcPts val="2600"/>
              </a:lnSpc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ファイルの末尾に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lnSpc>
                <a:spcPts val="2600"/>
              </a:lnSpc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export ROOTSYS=/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usr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/local/root-5.34.14</a:t>
            </a:r>
          </a:p>
          <a:p>
            <a:pPr lvl="1">
              <a:lnSpc>
                <a:spcPts val="2600"/>
              </a:lnSpc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export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JVO_TOOLS=${HOME}/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jvo_tools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lnSpc>
                <a:spcPts val="2600"/>
              </a:lnSpc>
              <a:buNone/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を追加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てください。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endParaRPr kumimoji="1"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24331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ｊ</a:t>
            </a:r>
            <a:r>
              <a:rPr kumimoji="1" lang="en-US" altLang="ja-JP" dirty="0" smtClean="0"/>
              <a:t>c client </a:t>
            </a: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096344"/>
          </a:xfrm>
        </p:spPr>
        <p:txBody>
          <a:bodyPr>
            <a:normAutofit lnSpcReduction="10000"/>
          </a:bodyPr>
          <a:lstStyle/>
          <a:p>
            <a:pPr marL="180000" indent="-360000"/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portal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のユーザアカウントが必要です。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環境変数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設定を行ってください。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まずパスワードファイルの作成を行います。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45720" indent="0">
              <a:buNone/>
            </a:pPr>
            <a:endParaRPr lang="en-US" altLang="ja-JP" dirty="0"/>
          </a:p>
          <a:p>
            <a:pPr marL="180000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以下のコマンドを実行してみます。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7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97" y="4293096"/>
            <a:ext cx="73437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実習方法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92500"/>
          </a:bodyPr>
          <a:lstStyle/>
          <a:p>
            <a:pPr marL="180000" indent="-360000">
              <a:spcBef>
                <a:spcPts val="1800"/>
              </a:spcBef>
            </a:pP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実習テキストを読みながら各自で進めてください。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わからないことがありましたらお気軽に質問してください。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課題１～５までを順番に実施してください。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シェルスクリプを書く課題がありますが、どうしてもできない場合は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samples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ディレクトリにあるスクリプトを使っても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OK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です。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その場合はスクリプトを読んでみてください。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57392" cy="980728"/>
          </a:xfrm>
        </p:spPr>
        <p:txBody>
          <a:bodyPr/>
          <a:lstStyle/>
          <a:p>
            <a:r>
              <a:rPr lang="ja-JP" altLang="en-US" dirty="0" smtClean="0"/>
              <a:t>課題１ </a:t>
            </a:r>
            <a:r>
              <a:rPr lang="en-US" altLang="ja-JP" dirty="0" smtClean="0"/>
              <a:t>(AGN</a:t>
            </a:r>
            <a:r>
              <a:rPr lang="ja-JP" altLang="en-US" dirty="0" smtClean="0"/>
              <a:t>と銀河データを取得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4544" y="3068960"/>
            <a:ext cx="9144000" cy="1296144"/>
          </a:xfrm>
        </p:spPr>
        <p:txBody>
          <a:bodyPr>
            <a:normAutofit/>
          </a:bodyPr>
          <a:lstStyle/>
          <a:p>
            <a:pPr marL="1080000" lvl="1" indent="-360000">
              <a:spcBef>
                <a:spcPts val="12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一度に多数のデータを取得することはできない（ことが多い）。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検索を分割して実行。まずは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のデータのみ取得。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下記の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をファイルに保存、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63" y="4319469"/>
            <a:ext cx="8405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80" y="6021288"/>
            <a:ext cx="7419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12" y="6431882"/>
            <a:ext cx="7362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229009"/>
            <a:ext cx="7416824" cy="1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 3"/>
          <p:cNvSpPr/>
          <p:nvPr/>
        </p:nvSpPr>
        <p:spPr>
          <a:xfrm>
            <a:off x="1665852" y="5543060"/>
            <a:ext cx="604867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2 (枠付き) 5"/>
          <p:cNvSpPr/>
          <p:nvPr/>
        </p:nvSpPr>
        <p:spPr>
          <a:xfrm>
            <a:off x="6300192" y="4534838"/>
            <a:ext cx="2045668" cy="792088"/>
          </a:xfrm>
          <a:prstGeom prst="borderCallout2">
            <a:avLst>
              <a:gd name="adj1" fmla="val 18750"/>
              <a:gd name="adj2" fmla="val -1109"/>
              <a:gd name="adj3" fmla="val 18750"/>
              <a:gd name="adj4" fmla="val -16667"/>
              <a:gd name="adj5" fmla="val 128825"/>
              <a:gd name="adj6" fmla="val -50279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座標の近さで二つのカタログを結合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2812" y="6052584"/>
            <a:ext cx="284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検索実行 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olidFill>
                  <a:schemeClr val="bg1"/>
                </a:solidFill>
                <a:sym typeface="Wingdings" pitchFamily="2" charset="2"/>
              </a:rPr>
              <a:t>VOTable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3516" y="6466291"/>
            <a:ext cx="514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sym typeface="Wingdings" pitchFamily="2" charset="2"/>
              </a:rPr>
              <a:t>VOTable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  CSV (</a:t>
            </a:r>
            <a:r>
              <a:rPr kumimoji="1" lang="ja-JP" altLang="en-US" dirty="0" smtClean="0">
                <a:solidFill>
                  <a:schemeClr val="bg1"/>
                </a:solidFill>
                <a:sym typeface="Wingdings" pitchFamily="2" charset="2"/>
              </a:rPr>
              <a:t>カンマ区切りのテーブルデータ</a:t>
            </a:r>
            <a:r>
              <a:rPr kumimoji="1" lang="en-US" altLang="ja-JP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8184" y="6052584"/>
            <a:ext cx="302433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select 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よりも 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vot2xsv 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が高速</a:t>
            </a: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1 (</a:t>
            </a:r>
            <a:r>
              <a:rPr kumimoji="1" lang="ja-JP" altLang="en-US" dirty="0" smtClean="0"/>
              <a:t>続き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396" y="2456080"/>
            <a:ext cx="7315200" cy="14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2" y="4643983"/>
            <a:ext cx="7362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0" y="141277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>
              <a:spcBef>
                <a:spcPts val="1200"/>
              </a:spcBef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についてその周辺の銀河カタログを取得。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下記の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をファイルに保存、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575372" y="2934180"/>
            <a:ext cx="338437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線吹き出し 2 (枠付き) 6"/>
          <p:cNvSpPr/>
          <p:nvPr/>
        </p:nvSpPr>
        <p:spPr>
          <a:xfrm>
            <a:off x="6084168" y="2564904"/>
            <a:ext cx="1957076" cy="926868"/>
          </a:xfrm>
          <a:prstGeom prst="borderCallout2">
            <a:avLst>
              <a:gd name="adj1" fmla="val 18750"/>
              <a:gd name="adj2" fmla="val -1109"/>
              <a:gd name="adj3" fmla="val 18750"/>
              <a:gd name="adj4" fmla="val -16667"/>
              <a:gd name="adj5" fmla="val 49532"/>
              <a:gd name="adj6" fmla="val -55697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の座標を中心とする半径 </a:t>
            </a:r>
            <a:r>
              <a:rPr kumimoji="1" lang="en-US" altLang="ja-JP" dirty="0" smtClean="0"/>
              <a:t>0.2 </a:t>
            </a:r>
            <a:r>
              <a:rPr kumimoji="1" lang="ja-JP" altLang="en-US" dirty="0" smtClean="0"/>
              <a:t>度の範囲</a:t>
            </a:r>
            <a:endParaRPr kumimoji="1"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-53769" y="407707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/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で検索実行、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VOTable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 CSV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itchFamily="2" charset="2"/>
              </a:rPr>
              <a:t>変換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-14071" y="56612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以上の検索を数個の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について実行してみる。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920880" cy="115409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課題</a:t>
            </a:r>
            <a:r>
              <a:rPr kumimoji="1" lang="ja-JP" altLang="en-US" dirty="0" smtClean="0"/>
              <a:t>２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データ欠損がないかを確認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2996952"/>
            <a:ext cx="7992888" cy="1440160"/>
          </a:xfrm>
        </p:spPr>
        <p:txBody>
          <a:bodyPr>
            <a:normAutofit/>
          </a:bodyPr>
          <a:lstStyle/>
          <a:p>
            <a:pPr marL="1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取得した銀河データの空間分布をプロットして、欠損領域がないかを確認します。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/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を利用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します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。以下のコマンドを実行してみます。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762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777" y="4221088"/>
            <a:ext cx="69410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93301"/>
            <a:ext cx="3415135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2 (</a:t>
            </a:r>
            <a:r>
              <a:rPr kumimoji="1" lang="ja-JP" altLang="en-US" dirty="0" smtClean="0"/>
              <a:t>続き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196752"/>
            <a:ext cx="7704856" cy="1872208"/>
          </a:xfrm>
        </p:spPr>
        <p:txBody>
          <a:bodyPr>
            <a:normAutofit/>
          </a:bodyPr>
          <a:lstStyle/>
          <a:p>
            <a:pPr marL="1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サンプルディレクトリにある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plot-</a:t>
            </a:r>
            <a:r>
              <a:rPr lang="en-US" altLang="ja-JP" sz="2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map.C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を実行するともう少し見栄えのよいプロットが作成できます。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欠損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領域の割合と銀河の数密度を </a:t>
            </a:r>
            <a:r>
              <a:rPr lang="en-US" altLang="ja-JP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からの距離毎に求めます。配布したプログラムを利用します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280593" cy="35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344480" cy="48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520066" cy="30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5344569" y="3203740"/>
            <a:ext cx="1531687" cy="1795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線吹き出し 2 (枠付き) 7"/>
          <p:cNvSpPr/>
          <p:nvPr/>
        </p:nvSpPr>
        <p:spPr>
          <a:xfrm>
            <a:off x="7164288" y="2636912"/>
            <a:ext cx="1584176" cy="360040"/>
          </a:xfrm>
          <a:prstGeom prst="borderCallout2">
            <a:avLst>
              <a:gd name="adj1" fmla="val 52100"/>
              <a:gd name="adj2" fmla="val -1109"/>
              <a:gd name="adj3" fmla="val 54665"/>
              <a:gd name="adj4" fmla="val -24246"/>
              <a:gd name="adj5" fmla="val 154712"/>
              <a:gd name="adj6" fmla="val -45785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の座標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15172" y="3887239"/>
            <a:ext cx="2800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en-US" altLang="ja-JP" sz="2000" dirty="0" smtClean="0"/>
              <a:t>AGN </a:t>
            </a:r>
            <a:r>
              <a:rPr lang="ja-JP" altLang="en-US" sz="2000" dirty="0" smtClean="0"/>
              <a:t>からの距離のビン幅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arcsec</a:t>
            </a:r>
            <a:r>
              <a:rPr lang="en-US" altLang="ja-JP" sz="2000" dirty="0" smtClean="0"/>
              <a:t>)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en-US" altLang="ja-JP" sz="2000" dirty="0" smtClean="0"/>
              <a:t>0.1 </a:t>
            </a:r>
            <a:r>
              <a:rPr lang="en-US" altLang="ja-JP" sz="2000" dirty="0" err="1" smtClean="0"/>
              <a:t>Mpc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に対応する角度</a:t>
            </a:r>
            <a:endParaRPr lang="en-US" altLang="ja-JP" sz="2000" dirty="0" smtClean="0"/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"/>
            </a:pPr>
            <a:r>
              <a:rPr lang="ja-JP" altLang="en-US" sz="2000" dirty="0"/>
              <a:t>配布</a:t>
            </a:r>
            <a:r>
              <a:rPr lang="ja-JP" altLang="en-US" sz="2000" dirty="0" smtClean="0"/>
              <a:t>プログラム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cosmic-distance </a:t>
            </a:r>
            <a:r>
              <a:rPr lang="ja-JP" altLang="en-US" sz="2000" dirty="0" smtClean="0">
                <a:latin typeface="Consolas" pitchFamily="49" charset="0"/>
                <a:cs typeface="Consolas" pitchFamily="49" charset="0"/>
              </a:rPr>
              <a:t>を利用</a:t>
            </a:r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286062" y="3212977"/>
            <a:ext cx="371175" cy="1795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7020272" y="3392505"/>
            <a:ext cx="290799" cy="49473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45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08912" cy="11540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課題３ </a:t>
            </a:r>
            <a:r>
              <a:rPr kumimoji="1" lang="en-US" altLang="ja-JP" dirty="0" smtClean="0"/>
              <a:t>(AGN</a:t>
            </a:r>
            <a:r>
              <a:rPr kumimoji="1" lang="ja-JP" altLang="en-US" dirty="0" smtClean="0"/>
              <a:t>毎に銀河分布を計算する）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48627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446" y="4026029"/>
            <a:ext cx="3564050" cy="27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148064" y="1202012"/>
            <a:ext cx="3816424" cy="287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で求めた欠損率で補正した銀河数密度分布を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からの距離の関数として求めます。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配布プログラム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catalog-density </a:t>
            </a:r>
            <a:r>
              <a:rPr lang="ja-JP" altLang="en-US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を利用します。</a:t>
            </a:r>
            <a:endParaRPr lang="en-US" altLang="ja-JP" sz="2200" dirty="0">
              <a:latin typeface="Consolas" pitchFamily="49" charset="0"/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353" y="5633812"/>
            <a:ext cx="5403807" cy="1035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個の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について銀河数密度分布を求めるために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上記の処理を行うスクリプトを作成し、実行します。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4663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本課題の目的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/>
          </a:bodyPr>
          <a:lstStyle/>
          <a:p>
            <a:pPr marL="180000" indent="-360000"/>
            <a:r>
              <a:rPr kumimoji="1" lang="en-US" altLang="ja-JP" sz="3200" dirty="0" smtClean="0"/>
              <a:t>VO </a:t>
            </a:r>
            <a:r>
              <a:rPr kumimoji="1" lang="ja-JP" altLang="en-US" sz="3200" dirty="0" smtClean="0"/>
              <a:t>を活用する利点</a:t>
            </a:r>
            <a:endParaRPr kumimoji="1" lang="en-US" altLang="ja-JP" sz="3200" dirty="0" smtClean="0"/>
          </a:p>
          <a:p>
            <a:pPr marL="1080000" lvl="1" indent="-360000"/>
            <a:r>
              <a:rPr lang="en-US" altLang="ja-JP" sz="2800" dirty="0" smtClean="0"/>
              <a:t>GUI </a:t>
            </a:r>
            <a:r>
              <a:rPr lang="ja-JP" altLang="en-US" sz="2800" dirty="0" smtClean="0"/>
              <a:t>により世界中の天文データベースから</a:t>
            </a:r>
            <a:r>
              <a:rPr lang="ja-JP" altLang="en-US" sz="2800" u="sng" dirty="0" smtClean="0">
                <a:uFill>
                  <a:solidFill>
                    <a:srgbClr val="FF0000"/>
                  </a:solidFill>
                </a:uFill>
              </a:rPr>
              <a:t>簡単</a:t>
            </a:r>
            <a:r>
              <a:rPr lang="ja-JP" altLang="en-US" sz="2800" dirty="0" smtClean="0"/>
              <a:t>に自分が必要なデータを探し出すことができる。</a:t>
            </a:r>
            <a:endParaRPr lang="en-US" altLang="ja-JP" sz="2800" dirty="0" smtClean="0"/>
          </a:p>
          <a:p>
            <a:pPr marL="1080000" lvl="1" indent="-360000"/>
            <a:r>
              <a:rPr kumimoji="1" lang="ja-JP" altLang="en-US" sz="2800" dirty="0" smtClean="0"/>
              <a:t>データアクセスを</a:t>
            </a:r>
            <a:r>
              <a:rPr kumimoji="1" lang="ja-JP" altLang="en-US" sz="2800" u="sng" dirty="0" smtClean="0">
                <a:uFill>
                  <a:solidFill>
                    <a:srgbClr val="FF0000"/>
                  </a:solidFill>
                </a:uFill>
              </a:rPr>
              <a:t>自動化</a:t>
            </a:r>
            <a:r>
              <a:rPr kumimoji="1" lang="ja-JP" altLang="en-US" sz="2800" dirty="0" smtClean="0"/>
              <a:t>することにより、</a:t>
            </a:r>
            <a:r>
              <a:rPr kumimoji="1" lang="ja-JP" altLang="en-US" sz="2800" u="sng" dirty="0" smtClean="0">
                <a:uFill>
                  <a:solidFill>
                    <a:srgbClr val="FF0000"/>
                  </a:solidFill>
                </a:uFill>
              </a:rPr>
              <a:t>大量</a:t>
            </a:r>
            <a:r>
              <a:rPr kumimoji="1" lang="ja-JP" altLang="en-US" sz="2800" dirty="0" smtClean="0"/>
              <a:t>の様々なデータを利用した研究が可能になる。</a:t>
            </a:r>
            <a:endParaRPr kumimoji="1" lang="en-US" altLang="ja-JP" sz="2800" dirty="0" smtClean="0"/>
          </a:p>
          <a:p>
            <a:pPr marL="180000" indent="-360000">
              <a:spcBef>
                <a:spcPts val="1200"/>
              </a:spcBef>
            </a:pPr>
            <a:r>
              <a:rPr lang="ja-JP" altLang="en-US" sz="3200" dirty="0" smtClean="0"/>
              <a:t>本課題では</a:t>
            </a:r>
            <a:r>
              <a:rPr lang="ja-JP" altLang="en-US" sz="3200" u="sng" dirty="0" smtClean="0">
                <a:uFill>
                  <a:solidFill>
                    <a:srgbClr val="FF0000"/>
                  </a:solidFill>
                </a:uFill>
              </a:rPr>
              <a:t>後者</a:t>
            </a:r>
            <a:r>
              <a:rPr lang="ja-JP" altLang="en-US" sz="3200" dirty="0" smtClean="0"/>
              <a:t>の研究を目指す</a:t>
            </a:r>
            <a:endParaRPr lang="en-US" altLang="ja-JP" sz="3200" dirty="0" smtClean="0"/>
          </a:p>
          <a:p>
            <a:pPr marL="1080000" lvl="1" indent="-360000"/>
            <a:r>
              <a:rPr kumimoji="1" lang="ja-JP" altLang="en-US" sz="2800" dirty="0" smtClean="0"/>
              <a:t>必要となるプログラミング技術</a:t>
            </a:r>
            <a:endParaRPr kumimoji="1" lang="en-US" altLang="ja-JP" sz="2800" dirty="0" smtClean="0"/>
          </a:p>
          <a:p>
            <a:pPr marL="1080000" lvl="1" indent="-360000"/>
            <a:r>
              <a:rPr lang="ja-JP" altLang="en-US" sz="2800" dirty="0" smtClean="0"/>
              <a:t>プロット作成、フィッティング</a:t>
            </a:r>
            <a:endParaRPr lang="en-US" altLang="ja-JP" sz="2800" dirty="0" smtClean="0"/>
          </a:p>
          <a:p>
            <a:pPr marL="1080000" lvl="1" indent="-360000"/>
            <a:r>
              <a:rPr kumimoji="1" lang="ja-JP" altLang="en-US" sz="2800" dirty="0" smtClean="0"/>
              <a:t>比較的上級者向きだが、初心者でも実施できるようサンプルプログラムを用意</a:t>
            </a:r>
            <a:endParaRPr kumimoji="1" lang="en-US" altLang="ja-JP" sz="2800" dirty="0" smtClean="0"/>
          </a:p>
          <a:p>
            <a:pPr lvl="1"/>
            <a:endParaRPr kumimoji="1"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128420"/>
            <a:ext cx="8640960" cy="11540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課題４　（平均化された銀河分布を求める）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6984776" cy="15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229" y="3857803"/>
            <a:ext cx="7429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92" y="5317155"/>
            <a:ext cx="743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4229" y="2924944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課題３で作成された</a:t>
            </a:r>
            <a:r>
              <a:rPr lang="en-US" altLang="ja-JP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個のディレクトリのリストをファイルに書き出します。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022" y="4509120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配布スクリプト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agn-density-add.sh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にディレクトリリストを引数として与えて実行する。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56014" y="5949280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足し合わされた結果が </a:t>
            </a:r>
            <a:r>
              <a:rPr lang="en-US" altLang="ja-JP" sz="22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hist-add.dat</a:t>
            </a:r>
            <a:r>
              <a:rPr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というファイル</a:t>
            </a:r>
            <a:r>
              <a:rPr lang="ja-JP" altLang="en-US" sz="2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作成されます。</a:t>
            </a:r>
            <a:endParaRPr lang="en-US" altLang="ja-JP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　（相関距離を求める）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272808" cy="1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57" y="3933056"/>
            <a:ext cx="63952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863350"/>
            <a:ext cx="6624736" cy="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608" y="4185517"/>
            <a:ext cx="3528392" cy="26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708920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360000">
              <a:spcBef>
                <a:spcPts val="1800"/>
              </a:spcBef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サンプルディレクトリにある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fit-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density.C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を利用します。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lvl="1" indent="-360000">
              <a:spcBef>
                <a:spcPts val="12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hist-add.dat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に書かれている </a:t>
            </a:r>
            <a:r>
              <a:rPr lang="en-US" altLang="ja-JP" sz="2000" dirty="0" smtClean="0">
                <a:latin typeface="Consolas" pitchFamily="49" charset="0"/>
                <a:ea typeface="メイリオ" pitchFamily="50" charset="-128"/>
                <a:cs typeface="Consolas" pitchFamily="49" charset="0"/>
              </a:rPr>
              <a:t>AVE_DEN_60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の値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左から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番目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を第一引数に、第二引数にはフィットする範囲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(AGN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からの距離の最大値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7588" y="4047031"/>
            <a:ext cx="864096" cy="1692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0.00329598,</a:t>
            </a:r>
            <a:endParaRPr kumimoji="1" lang="ja-JP" altLang="en-US" sz="1100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453287" y="4047031"/>
            <a:ext cx="765843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70365" y="6319799"/>
            <a:ext cx="845451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/>
          <p:nvPr/>
        </p:nvCxnSpPr>
        <p:spPr>
          <a:xfrm rot="5400000" flipH="1" flipV="1">
            <a:off x="1464227" y="4947818"/>
            <a:ext cx="2103492" cy="640473"/>
          </a:xfrm>
          <a:prstGeom prst="bentConnector3">
            <a:avLst>
              <a:gd name="adj1" fmla="val 29801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080552" y="5080305"/>
            <a:ext cx="1755656" cy="1692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2080" y="5425520"/>
            <a:ext cx="864096" cy="1692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3.29598</a:t>
            </a:r>
            <a:r>
              <a:rPr lang="en-US" altLang="ja-JP" sz="1100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e-03</a:t>
            </a:r>
            <a:endParaRPr kumimoji="1" lang="ja-JP" altLang="en-US" sz="1100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3563888" y="6058665"/>
            <a:ext cx="1872208" cy="360040"/>
          </a:xfrm>
          <a:prstGeom prst="borderCallout2">
            <a:avLst>
              <a:gd name="adj1" fmla="val 52100"/>
              <a:gd name="adj2" fmla="val -1109"/>
              <a:gd name="adj3" fmla="val 54665"/>
              <a:gd name="adj4" fmla="val -24246"/>
              <a:gd name="adj5" fmla="val -227528"/>
              <a:gd name="adj6" fmla="val -68614"/>
            </a:avLst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相関距離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Mpc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プログラミング向け </a:t>
            </a:r>
            <a:r>
              <a:rPr kumimoji="1" lang="en-US" altLang="ja-JP" dirty="0" smtClean="0"/>
              <a:t>VO </a:t>
            </a:r>
            <a:r>
              <a:rPr kumimoji="1" lang="ja-JP" altLang="en-US" dirty="0" smtClean="0"/>
              <a:t>ツール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12568"/>
          </a:xfrm>
        </p:spPr>
        <p:txBody>
          <a:bodyPr>
            <a:normAutofit fontScale="85000" lnSpcReduction="20000"/>
          </a:bodyPr>
          <a:lstStyle/>
          <a:p>
            <a:pPr marL="180000" indent="-360000"/>
            <a:r>
              <a:rPr lang="en-US" altLang="ja-JP" sz="3200" dirty="0" err="1" smtClean="0">
                <a:hlinkClick r:id="rId3"/>
              </a:rPr>
              <a:t>j</a:t>
            </a:r>
            <a:r>
              <a:rPr kumimoji="1" lang="en-US" altLang="ja-JP" sz="3200" dirty="0" err="1" smtClean="0">
                <a:hlinkClick r:id="rId3"/>
              </a:rPr>
              <a:t>c</a:t>
            </a:r>
            <a:r>
              <a:rPr kumimoji="1" lang="en-US" altLang="ja-JP" sz="3200" dirty="0" smtClean="0">
                <a:hlinkClick r:id="rId3"/>
              </a:rPr>
              <a:t> client </a:t>
            </a:r>
            <a:endParaRPr kumimoji="1"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JVO portal </a:t>
            </a:r>
            <a:r>
              <a:rPr lang="ja-JP" altLang="en-US" sz="3000" dirty="0" smtClean="0"/>
              <a:t>の機能をコマンドラインから使うツール</a:t>
            </a:r>
            <a:endParaRPr kumimoji="1" lang="en-US" altLang="ja-JP" sz="3000" dirty="0" smtClean="0"/>
          </a:p>
          <a:p>
            <a:pPr marL="180000" indent="-360000"/>
            <a:r>
              <a:rPr lang="en-US" altLang="ja-JP" sz="3200" dirty="0" smtClean="0">
                <a:hlinkClick r:id="rId4"/>
              </a:rPr>
              <a:t>STILTS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Command-line tools for table/</a:t>
            </a:r>
            <a:r>
              <a:rPr lang="en-US" altLang="ja-JP" sz="3000" dirty="0" err="1" smtClean="0"/>
              <a:t>VOTable</a:t>
            </a:r>
            <a:r>
              <a:rPr lang="en-US" altLang="ja-JP" sz="3000" dirty="0" smtClean="0"/>
              <a:t> manipulation </a:t>
            </a:r>
          </a:p>
          <a:p>
            <a:pPr marL="180000" indent="-360000"/>
            <a:r>
              <a:rPr lang="en-US" altLang="ja-JP" sz="3200" dirty="0" smtClean="0">
                <a:hlinkClick r:id="rId5"/>
              </a:rPr>
              <a:t>VO-CLI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Command-line Tools for the VO </a:t>
            </a:r>
          </a:p>
          <a:p>
            <a:pPr marL="180000" indent="-360000"/>
            <a:r>
              <a:rPr lang="en-US" altLang="ja-JP" sz="2800" dirty="0" smtClean="0">
                <a:hlinkClick r:id="rId6"/>
              </a:rPr>
              <a:t>AR </a:t>
            </a:r>
            <a:r>
              <a:rPr lang="en-US" altLang="ja-JP" sz="2800" dirty="0" err="1" smtClean="0">
                <a:hlinkClick r:id="rId6"/>
              </a:rPr>
              <a:t>Commandline</a:t>
            </a:r>
            <a:endParaRPr lang="en-US" altLang="ja-JP" sz="2800" dirty="0" smtClean="0"/>
          </a:p>
          <a:p>
            <a:pPr marL="1080000" lvl="1" indent="-360000">
              <a:buNone/>
            </a:pPr>
            <a:r>
              <a:rPr lang="en-US" altLang="ja-JP" sz="2800" dirty="0" smtClean="0"/>
              <a:t>Python </a:t>
            </a:r>
            <a:r>
              <a:rPr lang="en-US" altLang="ja-JP" sz="2800" dirty="0" err="1" smtClean="0"/>
              <a:t>commandline</a:t>
            </a:r>
            <a:r>
              <a:rPr lang="en-US" altLang="ja-JP" sz="2800" dirty="0" smtClean="0"/>
              <a:t> VO tools </a:t>
            </a:r>
          </a:p>
          <a:p>
            <a:pPr marL="180000" indent="-360000"/>
            <a:r>
              <a:rPr kumimoji="1" lang="en-US" altLang="ja-JP" sz="3200" dirty="0" err="1" smtClean="0">
                <a:hlinkClick r:id="rId7"/>
              </a:rPr>
              <a:t>Astro</a:t>
            </a:r>
            <a:r>
              <a:rPr kumimoji="1" lang="en-US" altLang="ja-JP" sz="3200" dirty="0" smtClean="0">
                <a:hlinkClick r:id="rId7"/>
              </a:rPr>
              <a:t> Runtime</a:t>
            </a:r>
            <a:endParaRPr kumimoji="1" lang="en-US" altLang="ja-JP" sz="3200" dirty="0" smtClean="0"/>
          </a:p>
          <a:p>
            <a:pPr marL="1080000" lvl="1" indent="-360000">
              <a:buNone/>
            </a:pPr>
            <a:r>
              <a:rPr lang="en-US" altLang="ja-JP" sz="3000" dirty="0" smtClean="0"/>
              <a:t>Middleware that makes it simple to call VO services from programs and science scripts </a:t>
            </a:r>
          </a:p>
          <a:p>
            <a:pPr marL="180000" indent="-360000"/>
            <a:r>
              <a:rPr lang="en-US" altLang="ja-JP" sz="3200" dirty="0" err="1" smtClean="0">
                <a:hlinkClick r:id="rId8"/>
              </a:rPr>
              <a:t>VORuby</a:t>
            </a:r>
            <a:endParaRPr lang="en-US" altLang="ja-JP" sz="3200" dirty="0" smtClean="0"/>
          </a:p>
          <a:p>
            <a:pPr marL="1080000" lvl="1" indent="-360000">
              <a:buNone/>
            </a:pPr>
            <a:r>
              <a:rPr lang="en-US" altLang="ja-JP" sz="2600" dirty="0" smtClean="0"/>
              <a:t>RUBY language libraries for using VO Services </a:t>
            </a:r>
            <a:endParaRPr kumimoji="1" lang="ja-JP" altLang="en-US" sz="3000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64886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9"/>
              </a:rPr>
              <a:t>http://www.ivoa.net/cgi-bin/twiki/bin/view/IVOA/IvoaApplications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9247"/>
            <a:ext cx="7315200" cy="1154097"/>
          </a:xfrm>
        </p:spPr>
        <p:txBody>
          <a:bodyPr/>
          <a:lstStyle/>
          <a:p>
            <a:r>
              <a:rPr lang="ja-JP" altLang="en-US" dirty="0" smtClean="0"/>
              <a:t>獲得目標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92500" lnSpcReduction="10000"/>
          </a:bodyPr>
          <a:lstStyle/>
          <a:p>
            <a:pPr marL="180000" indent="-360000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データ検索言語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(JVOQL)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の使い方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パラメータを変えながら何度も検索するのに便利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en-US" altLang="ja-JP" sz="3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</a:t>
            </a:r>
            <a:r>
              <a:rPr kumimoji="1" lang="en-US" altLang="ja-JP" sz="32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</a:t>
            </a: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によるデータ検索方法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ポータルの検索機能をコマンドラインから利用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シェルスクリプト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(bash)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の書き方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jc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client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JVOQL 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検索の自動化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によるプロット、フィッティング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大量のデータを扱ううえで、データの可視化は重要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ROOT 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はコマンドラインからプロット・フィッティングが可能。しかもフリーウエアである。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使い方がちょっと覚えにくい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で描けるグラフ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2368136" cy="18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3598698" cy="16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173" y="3318536"/>
            <a:ext cx="28051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124744"/>
            <a:ext cx="2088232" cy="20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583" y="4892000"/>
            <a:ext cx="3164210" cy="19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124744"/>
            <a:ext cx="21682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6804248" y="648866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http://root.cern.ch</a:t>
            </a:r>
            <a:endParaRPr lang="ja-JP" alt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4586" y="5216843"/>
            <a:ext cx="1800200" cy="160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7079" y="5424778"/>
            <a:ext cx="36845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29299"/>
            <a:ext cx="1260648" cy="13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920880" cy="1154097"/>
          </a:xfrm>
        </p:spPr>
        <p:txBody>
          <a:bodyPr/>
          <a:lstStyle/>
          <a:p>
            <a:r>
              <a:rPr kumimoji="1" lang="ja-JP" altLang="en-US" dirty="0" smtClean="0"/>
              <a:t>研究テーマ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84576"/>
          </a:xfrm>
        </p:spPr>
        <p:txBody>
          <a:bodyPr>
            <a:normAutofit lnSpcReduction="10000"/>
          </a:bodyPr>
          <a:lstStyle/>
          <a:p>
            <a:pPr marL="180000" indent="-360000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超巨大ブラックホール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(&gt;10</a:t>
            </a:r>
            <a:r>
              <a:rPr lang="en-US" altLang="ja-JP" sz="32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32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 2"/>
              </a:rPr>
              <a:t>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marL="1080000" indent="-360000">
              <a:spcBef>
                <a:spcPts val="1200"/>
              </a:spcBef>
            </a:pPr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ほぼすべての銀河の中心に存在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どのようにして形成されるのかは未解決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銀河の合体がブラックホール同士の合体を誘発？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活動銀河中心核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(AGN)</a:t>
            </a:r>
          </a:p>
          <a:p>
            <a:pPr marL="1080000" lvl="1" indent="-360000">
              <a:spcBef>
                <a:spcPts val="1200"/>
              </a:spcBef>
            </a:pPr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銀河中心の超巨大ブラックホールへガス降着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太陽系程の領域から銀河全体を上回る放射</a:t>
            </a:r>
            <a:endParaRPr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大量のガスが短時間でブラックホールに落ち込む必要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1" indent="-360000"/>
            <a:r>
              <a:rPr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銀河の合体のような激しい相互作用</a:t>
            </a:r>
            <a:endParaRPr kumimoji="1" lang="en-US" altLang="ja-JP" sz="2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は銀河が密集した場所で発生？</a:t>
            </a:r>
            <a:endParaRPr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80000" lvl="2" indent="-360000">
              <a:spcBef>
                <a:spcPts val="1200"/>
              </a:spcBef>
            </a:pPr>
            <a:r>
              <a:rPr kumimoji="1" lang="en-US" altLang="ja-JP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AGN </a:t>
            </a:r>
            <a:r>
              <a:rPr kumimoji="1" lang="ja-JP" altLang="en-US" sz="2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と銀河のクラスタリング解析</a:t>
            </a:r>
            <a:endParaRPr kumimoji="1" lang="ja-JP" altLang="en-US" sz="2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AGN </a:t>
            </a:r>
            <a:r>
              <a:rPr kumimoji="1" lang="ja-JP" altLang="en-US" dirty="0" smtClean="0"/>
              <a:t>と銀河の相互相関関数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464496"/>
          </a:xfrm>
        </p:spPr>
        <p:txBody>
          <a:bodyPr>
            <a:normAutofit/>
          </a:bodyPr>
          <a:lstStyle/>
          <a:p>
            <a:pPr marL="180000" indent="-360000"/>
            <a:r>
              <a:rPr lang="ja-JP" altLang="en-US" sz="3200" dirty="0" smtClean="0"/>
              <a:t>相関関数の定義</a:t>
            </a:r>
            <a:endParaRPr lang="en-US" altLang="ja-JP" sz="3200" dirty="0" smtClean="0"/>
          </a:p>
          <a:p>
            <a:pPr marL="1080000" lvl="1" indent="-360000"/>
            <a:r>
              <a:rPr lang="ja-JP" altLang="en-US" sz="3000" dirty="0" smtClean="0"/>
              <a:t>距離 </a:t>
            </a:r>
            <a:r>
              <a:rPr lang="en-US" altLang="ja-JP" sz="3000" dirty="0" smtClean="0"/>
              <a:t>r </a:t>
            </a:r>
            <a:r>
              <a:rPr lang="ja-JP" altLang="en-US" sz="3000" dirty="0" smtClean="0"/>
              <a:t>における銀河数密度の平均数密度に対する超過比</a:t>
            </a:r>
            <a:endParaRPr lang="en-US" altLang="ja-JP" sz="3000" dirty="0" smtClean="0"/>
          </a:p>
          <a:p>
            <a:pPr marL="1080000" lvl="1" indent="-360000"/>
            <a:endParaRPr lang="en-US" altLang="ja-JP" sz="3000" dirty="0" smtClean="0"/>
          </a:p>
          <a:p>
            <a:pPr marL="180000" indent="-360000"/>
            <a:r>
              <a:rPr lang="ja-JP" altLang="en-US" sz="3200" dirty="0" smtClean="0"/>
              <a:t>視線方向に積分した射影相関関数 </a:t>
            </a:r>
            <a:r>
              <a:rPr lang="en-US" altLang="ja-JP" sz="3200" dirty="0" smtClean="0"/>
              <a:t>: </a:t>
            </a:r>
            <a:r>
              <a:rPr lang="en-US" altLang="ja-JP" sz="3200" dirty="0" smtClean="0">
                <a:latin typeface="Symbol" pitchFamily="18" charset="2"/>
              </a:rPr>
              <a:t>w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r</a:t>
            </a:r>
            <a:r>
              <a:rPr lang="en-US" altLang="ja-JP" sz="3200" baseline="-25000" dirty="0" err="1" smtClean="0"/>
              <a:t>p</a:t>
            </a:r>
            <a:r>
              <a:rPr lang="en-US" altLang="ja-JP" sz="3200" dirty="0" smtClean="0"/>
              <a:t>)</a:t>
            </a:r>
          </a:p>
          <a:p>
            <a:pPr marL="1080000" lvl="1" indent="-360000"/>
            <a:r>
              <a:rPr lang="ja-JP" altLang="en-US" sz="3000" dirty="0" smtClean="0"/>
              <a:t>銀河の距離データはないので使わない</a:t>
            </a:r>
            <a:endParaRPr lang="en-US" altLang="ja-JP" sz="3000" dirty="0" smtClean="0"/>
          </a:p>
          <a:p>
            <a:pPr marL="1080000" lvl="1" indent="-360000"/>
            <a:r>
              <a:rPr lang="ja-JP" altLang="en-US" sz="3000" dirty="0" smtClean="0"/>
              <a:t>銀河の自己相関関数は</a:t>
            </a:r>
            <a:r>
              <a:rPr lang="ja-JP" altLang="en-US" sz="3000" dirty="0" err="1" smtClean="0"/>
              <a:t>べき</a:t>
            </a:r>
            <a:r>
              <a:rPr lang="ja-JP" altLang="en-US" sz="3000" dirty="0" smtClean="0"/>
              <a:t>関数</a:t>
            </a:r>
            <a:endParaRPr kumimoji="1" lang="ja-JP" altLang="en-US" sz="3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1944216" cy="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18199"/>
            <a:ext cx="2006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16"/>
          <p:cNvGrpSpPr/>
          <p:nvPr/>
        </p:nvGrpSpPr>
        <p:grpSpPr>
          <a:xfrm>
            <a:off x="395424" y="5208754"/>
            <a:ext cx="8506161" cy="1685922"/>
            <a:chOff x="395424" y="5208754"/>
            <a:chExt cx="8506161" cy="168592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424" y="5208754"/>
              <a:ext cx="5514286" cy="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6210381"/>
              <a:ext cx="4571429" cy="6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3013" y="5280762"/>
              <a:ext cx="3228572" cy="67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円/楕円 12"/>
            <p:cNvSpPr/>
            <p:nvPr/>
          </p:nvSpPr>
          <p:spPr>
            <a:xfrm>
              <a:off x="3491880" y="6165304"/>
              <a:ext cx="962952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148064" y="6525344"/>
              <a:ext cx="1656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LF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から求める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0" name="直線矢印コネクタ 19"/>
            <p:cNvCxnSpPr>
              <a:stCxn id="18" idx="1"/>
            </p:cNvCxnSpPr>
            <p:nvPr/>
          </p:nvCxnSpPr>
          <p:spPr>
            <a:xfrm flipH="1" flipV="1">
              <a:off x="4427984" y="6669360"/>
              <a:ext cx="720080" cy="4065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5292080" y="6165304"/>
              <a:ext cx="22322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Fitting 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で求める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H="1" flipV="1">
              <a:off x="4812738" y="6346391"/>
              <a:ext cx="50405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6588224" y="5589240"/>
              <a:ext cx="144016" cy="5760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正方形/長方形 25"/>
            <p:cNvSpPr/>
            <p:nvPr/>
          </p:nvSpPr>
          <p:spPr>
            <a:xfrm>
              <a:off x="7380312" y="6165304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1.8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に固定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 flipV="1">
              <a:off x="6876256" y="5517232"/>
              <a:ext cx="576064" cy="72008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92888" cy="1080120"/>
          </a:xfrm>
        </p:spPr>
        <p:txBody>
          <a:bodyPr/>
          <a:lstStyle/>
          <a:p>
            <a:r>
              <a:rPr kumimoji="1" lang="ja-JP" altLang="en-US" dirty="0" smtClean="0"/>
              <a:t>先行研究のまとめ</a:t>
            </a:r>
            <a:endParaRPr kumimoji="1" lang="ja-JP" altLang="en-US" dirty="0"/>
          </a:p>
        </p:txBody>
      </p:sp>
      <p:pic>
        <p:nvPicPr>
          <p:cNvPr id="4" name="コンテンツ プレースホルダ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6978" cy="525658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2655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本課題で利用するデータ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4968552"/>
          </a:xfrm>
        </p:spPr>
        <p:txBody>
          <a:bodyPr>
            <a:normAutofit/>
          </a:bodyPr>
          <a:lstStyle/>
          <a:p>
            <a:pPr marL="180000" indent="-360000"/>
            <a:r>
              <a:rPr kumimoji="1" lang="en-US" altLang="ja-JP" sz="2800" dirty="0" err="1" smtClean="0"/>
              <a:t>Veron-Cetty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Veron</a:t>
            </a:r>
            <a:r>
              <a:rPr kumimoji="1" lang="en-US" altLang="ja-JP" sz="2800" dirty="0" smtClean="0"/>
              <a:t> AGN/QSO catalog  (Ed.13)</a:t>
            </a:r>
          </a:p>
          <a:p>
            <a:pPr marL="1080000" lvl="1" indent="-360000">
              <a:spcBef>
                <a:spcPts val="1200"/>
              </a:spcBef>
            </a:pPr>
            <a:r>
              <a:rPr lang="en-US" altLang="ja-JP" sz="2600" dirty="0"/>
              <a:t>i</a:t>
            </a:r>
            <a:r>
              <a:rPr lang="en-US" altLang="ja-JP" sz="2600" dirty="0" smtClean="0"/>
              <a:t>vo://jvo/agn</a:t>
            </a:r>
            <a:endParaRPr kumimoji="1" lang="en-US" altLang="ja-JP" sz="2600" dirty="0" smtClean="0"/>
          </a:p>
          <a:p>
            <a:pPr marL="180000" indent="-360000">
              <a:spcBef>
                <a:spcPts val="1800"/>
              </a:spcBef>
            </a:pPr>
            <a:r>
              <a:rPr lang="en-US" altLang="ja-JP" sz="2800" dirty="0" smtClean="0"/>
              <a:t>UKIDSS DR7 </a:t>
            </a:r>
            <a:r>
              <a:rPr lang="ja-JP" altLang="en-US" sz="2800" dirty="0" smtClean="0"/>
              <a:t>カタログ </a:t>
            </a:r>
            <a:r>
              <a:rPr lang="en-US" altLang="ja-JP" sz="2800" dirty="0" smtClean="0"/>
              <a:t>(LAS </a:t>
            </a:r>
            <a:r>
              <a:rPr lang="ja-JP" altLang="en-US" sz="2800" dirty="0" smtClean="0"/>
              <a:t>サーベイ</a:t>
            </a:r>
            <a:r>
              <a:rPr lang="en-US" altLang="ja-JP" sz="2800" dirty="0" smtClean="0"/>
              <a:t>)</a:t>
            </a:r>
          </a:p>
          <a:p>
            <a:pPr marL="1080000" lvl="1" indent="-360000">
              <a:spcBef>
                <a:spcPts val="1200"/>
              </a:spcBef>
            </a:pPr>
            <a:r>
              <a:rPr lang="en-US" altLang="ja-JP" sz="2600" dirty="0"/>
              <a:t>i</a:t>
            </a:r>
            <a:r>
              <a:rPr lang="en-US" altLang="ja-JP" sz="2600" dirty="0" smtClean="0"/>
              <a:t>vo://jvo/ukidss</a:t>
            </a:r>
          </a:p>
          <a:p>
            <a:pPr marL="180000" indent="-360000">
              <a:spcBef>
                <a:spcPts val="1800"/>
              </a:spcBef>
            </a:pPr>
            <a:r>
              <a:rPr kumimoji="1" lang="en-US" altLang="ja-JP" sz="2800" dirty="0" smtClean="0"/>
              <a:t>JVO </a:t>
            </a:r>
            <a:r>
              <a:rPr lang="ja-JP" altLang="en-US" sz="2800" dirty="0" smtClean="0"/>
              <a:t>のデータサービスを利用する</a:t>
            </a:r>
            <a:endParaRPr lang="en-US" altLang="ja-JP" sz="2800" dirty="0" smtClean="0"/>
          </a:p>
          <a:p>
            <a:pPr marL="1080000" lvl="1" indent="-360000">
              <a:spcBef>
                <a:spcPts val="1200"/>
              </a:spcBef>
            </a:pPr>
            <a:r>
              <a:rPr kumimoji="1" lang="ja-JP" altLang="en-US" sz="2600" dirty="0" smtClean="0"/>
              <a:t>テーブルアップロード機能があり、 </a:t>
            </a:r>
            <a:r>
              <a:rPr lang="en-US" altLang="ja-JP" sz="2600" dirty="0" smtClean="0"/>
              <a:t>AGN </a:t>
            </a:r>
            <a:r>
              <a:rPr lang="ja-JP" altLang="en-US" sz="2600" dirty="0" smtClean="0"/>
              <a:t>カタログと </a:t>
            </a:r>
            <a:r>
              <a:rPr lang="en-US" altLang="ja-JP" sz="2600" dirty="0" smtClean="0"/>
              <a:t>UKIDSS </a:t>
            </a:r>
            <a:r>
              <a:rPr lang="ja-JP" altLang="en-US" sz="2600" dirty="0" smtClean="0"/>
              <a:t>のカタログとのクロスマッチ検索が可能</a:t>
            </a:r>
            <a:endParaRPr lang="en-US" altLang="ja-JP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パースペクティブ">
  <a:themeElements>
    <a:clrScheme name="ユーザー定義 6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B4B4EA"/>
      </a:hlink>
      <a:folHlink>
        <a:srgbClr val="7B8EB8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パースペ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6062</TotalTime>
  <Words>1216</Words>
  <Application>Microsoft Office PowerPoint</Application>
  <PresentationFormat>画面に合わせる (4:3)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Arial</vt:lpstr>
      <vt:lpstr>ＭＳ Ｐゴシック</vt:lpstr>
      <vt:lpstr>Wingdings</vt:lpstr>
      <vt:lpstr>メイリオ</vt:lpstr>
      <vt:lpstr>Wingdings 2</vt:lpstr>
      <vt:lpstr>Symbol</vt:lpstr>
      <vt:lpstr>Miriam Fixed</vt:lpstr>
      <vt:lpstr>Consolas</vt:lpstr>
      <vt:lpstr>Calibri</vt:lpstr>
      <vt:lpstr>パースペクティブ</vt:lpstr>
      <vt:lpstr>VO2014 (睦月) 講習会 AGNと銀河のクラスタリング解析</vt:lpstr>
      <vt:lpstr>本課題の目的</vt:lpstr>
      <vt:lpstr>プログラミング向け VO ツール</vt:lpstr>
      <vt:lpstr>獲得目標</vt:lpstr>
      <vt:lpstr>ROOTで描けるグラフ</vt:lpstr>
      <vt:lpstr>研究テーマ</vt:lpstr>
      <vt:lpstr>AGN と銀河の相互相関関数</vt:lpstr>
      <vt:lpstr>先行研究のまとめ</vt:lpstr>
      <vt:lpstr>本課題で利用するデータ</vt:lpstr>
      <vt:lpstr>ソフトウエアのインストール</vt:lpstr>
      <vt:lpstr>環境設定とサンプルファイル</vt:lpstr>
      <vt:lpstr>ファイルの修正</vt:lpstr>
      <vt:lpstr>ｊc client の使い方</vt:lpstr>
      <vt:lpstr>実習方法</vt:lpstr>
      <vt:lpstr>課題１ (AGNと銀河データを取得)</vt:lpstr>
      <vt:lpstr>課題1 (続き)</vt:lpstr>
      <vt:lpstr>課題２ (データ欠損がないかを確認)</vt:lpstr>
      <vt:lpstr>課題2 (続き)</vt:lpstr>
      <vt:lpstr>課題３ (AGN毎に銀河分布を計算する）</vt:lpstr>
      <vt:lpstr>課題４　（平均化された銀河分布を求める）</vt:lpstr>
      <vt:lpstr>課題5　（相関距離を求める）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Virtual Observatory (JVO) の研究開発 2011年度全体進捗</dc:title>
  <dc:creator>Windows ユーザー</dc:creator>
  <cp:lastModifiedBy>yshirasa</cp:lastModifiedBy>
  <cp:revision>98</cp:revision>
  <dcterms:created xsi:type="dcterms:W3CDTF">2012-03-15T05:37:29Z</dcterms:created>
  <dcterms:modified xsi:type="dcterms:W3CDTF">2014-01-28T00:29:41Z</dcterms:modified>
</cp:coreProperties>
</file>