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88" r:id="rId6"/>
    <p:sldId id="257" r:id="rId7"/>
    <p:sldId id="299" r:id="rId8"/>
    <p:sldId id="258" r:id="rId9"/>
    <p:sldId id="259" r:id="rId10"/>
    <p:sldId id="260" r:id="rId11"/>
    <p:sldId id="261" r:id="rId12"/>
    <p:sldId id="296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1" r:id="rId22"/>
    <p:sldId id="272" r:id="rId23"/>
    <p:sldId id="273" r:id="rId24"/>
    <p:sldId id="270" r:id="rId25"/>
    <p:sldId id="294" r:id="rId26"/>
    <p:sldId id="274" r:id="rId27"/>
    <p:sldId id="276" r:id="rId28"/>
    <p:sldId id="275" r:id="rId29"/>
    <p:sldId id="277" r:id="rId30"/>
    <p:sldId id="295" r:id="rId31"/>
    <p:sldId id="278" r:id="rId32"/>
    <p:sldId id="279" r:id="rId33"/>
    <p:sldId id="280" r:id="rId34"/>
    <p:sldId id="282" r:id="rId35"/>
    <p:sldId id="283" r:id="rId36"/>
    <p:sldId id="284" r:id="rId37"/>
    <p:sldId id="291" r:id="rId38"/>
    <p:sldId id="292" r:id="rId39"/>
    <p:sldId id="289" r:id="rId40"/>
    <p:sldId id="290" r:id="rId41"/>
    <p:sldId id="298" r:id="rId42"/>
    <p:sldId id="297" r:id="rId43"/>
    <p:sldId id="293" r:id="rId4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73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8DF7-3FA5-40D4-9A64-94332F13C238}" type="datetimeFigureOut">
              <a:rPr kumimoji="1" lang="ja-JP" altLang="en-US" smtClean="0"/>
              <a:t>2013/3/18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2C42-980A-4E48-BB10-4B2D2DA20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8DF7-3FA5-40D4-9A64-94332F13C238}" type="datetimeFigureOut">
              <a:rPr kumimoji="1" lang="ja-JP" altLang="en-US" smtClean="0"/>
              <a:t>2013/3/18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2C42-980A-4E48-BB10-4B2D2DA20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8DF7-3FA5-40D4-9A64-94332F13C238}" type="datetimeFigureOut">
              <a:rPr kumimoji="1" lang="ja-JP" altLang="en-US" smtClean="0"/>
              <a:t>2013/3/18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2C42-980A-4E48-BB10-4B2D2DA20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8DF7-3FA5-40D4-9A64-94332F13C238}" type="datetimeFigureOut">
              <a:rPr kumimoji="1" lang="ja-JP" altLang="en-US" smtClean="0"/>
              <a:t>2013/3/18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2C42-980A-4E48-BB10-4B2D2DA20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8DF7-3FA5-40D4-9A64-94332F13C238}" type="datetimeFigureOut">
              <a:rPr kumimoji="1" lang="ja-JP" altLang="en-US" smtClean="0"/>
              <a:t>2013/3/18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2C42-980A-4E48-BB10-4B2D2DA20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8DF7-3FA5-40D4-9A64-94332F13C238}" type="datetimeFigureOut">
              <a:rPr kumimoji="1" lang="ja-JP" altLang="en-US" smtClean="0"/>
              <a:t>2013/3/18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2C42-980A-4E48-BB10-4B2D2DA20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8DF7-3FA5-40D4-9A64-94332F13C238}" type="datetimeFigureOut">
              <a:rPr kumimoji="1" lang="ja-JP" altLang="en-US" smtClean="0"/>
              <a:t>2013/3/18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2C42-980A-4E48-BB10-4B2D2DA20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8DF7-3FA5-40D4-9A64-94332F13C238}" type="datetimeFigureOut">
              <a:rPr kumimoji="1" lang="ja-JP" altLang="en-US" smtClean="0"/>
              <a:t>2013/3/18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2C42-980A-4E48-BB10-4B2D2DA20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8DF7-3FA5-40D4-9A64-94332F13C238}" type="datetimeFigureOut">
              <a:rPr kumimoji="1" lang="ja-JP" altLang="en-US" smtClean="0"/>
              <a:t>2013/3/18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2C42-980A-4E48-BB10-4B2D2DA20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8DF7-3FA5-40D4-9A64-94332F13C238}" type="datetimeFigureOut">
              <a:rPr kumimoji="1" lang="ja-JP" altLang="en-US" smtClean="0"/>
              <a:t>2013/3/18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2C42-980A-4E48-BB10-4B2D2DA20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8DF7-3FA5-40D4-9A64-94332F13C238}" type="datetimeFigureOut">
              <a:rPr kumimoji="1" lang="ja-JP" altLang="en-US" smtClean="0"/>
              <a:t>2013/3/18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2C42-980A-4E48-BB10-4B2D2DA20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58DF7-3FA5-40D4-9A64-94332F13C238}" type="datetimeFigureOut">
              <a:rPr kumimoji="1" lang="ja-JP" altLang="en-US" smtClean="0"/>
              <a:t>2013/3/18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52C42-980A-4E48-BB10-4B2D2DA20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.bristol.ac.uk/~mbt/topcat/#instal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ar.bristol.ac.uk/~mbt/topcat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.bristol.ac.uk/~mbt/topcat/" TargetMode="External"/><Relationship Id="rId2" Type="http://schemas.openxmlformats.org/officeDocument/2006/relationships/hyperlink" Target="http://jvo.nao.ac.jp/vos2012b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euro-vo.org/pub/fc/recipes.html" TargetMode="External"/><Relationship Id="rId4" Type="http://schemas.openxmlformats.org/officeDocument/2006/relationships/hyperlink" Target="http://www.euro-vo.org/pub/fc/workflows.htm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.bristol.ac.uk/~mbt/stilt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VO</a:t>
            </a:r>
            <a:r>
              <a:rPr kumimoji="1" lang="ja-JP" altLang="en-US" dirty="0" smtClean="0"/>
              <a:t>ツール使用法（１）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TOPCAT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国立天文台　天文データセンター</a:t>
            </a:r>
            <a:endParaRPr kumimoji="1" lang="en-US" altLang="ja-JP" dirty="0" smtClean="0"/>
          </a:p>
          <a:p>
            <a:r>
              <a:rPr lang="ja-JP" altLang="en-US" dirty="0" smtClean="0"/>
              <a:t>小宮　悠</a:t>
            </a:r>
            <a:endParaRPr kumimoji="1" lang="ja-JP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13100"/>
            <a:ext cx="9191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020272" y="116632"/>
            <a:ext cx="194421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VO</a:t>
            </a:r>
            <a:r>
              <a:rPr kumimoji="1" lang="ja-JP" altLang="en-US" dirty="0" smtClean="0"/>
              <a:t>講習会</a:t>
            </a:r>
            <a:r>
              <a:rPr kumimoji="1" lang="en-US" altLang="ja-JP" dirty="0" smtClean="0"/>
              <a:t>2013</a:t>
            </a:r>
            <a:r>
              <a:rPr kumimoji="1" lang="ja-JP" altLang="en-US" dirty="0" smtClean="0"/>
              <a:t>春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255990" cy="269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85938"/>
            <a:ext cx="70088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924944"/>
            <a:ext cx="514198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角丸四角形 8"/>
          <p:cNvSpPr/>
          <p:nvPr/>
        </p:nvSpPr>
        <p:spPr>
          <a:xfrm>
            <a:off x="2843808" y="4581128"/>
            <a:ext cx="4320480" cy="864096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6" y="522920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この</a:t>
            </a:r>
            <a:r>
              <a:rPr kumimoji="1" lang="en-US" altLang="ja-JP" dirty="0" smtClean="0"/>
              <a:t>3</a:t>
            </a:r>
            <a:r>
              <a:rPr kumimoji="1" lang="ja-JP" altLang="en-US" dirty="0" err="1" smtClean="0"/>
              <a:t>つは</a:t>
            </a:r>
            <a:r>
              <a:rPr kumimoji="1" lang="ja-JP" altLang="en-US" dirty="0" smtClean="0"/>
              <a:t>記入しなくてもよい</a:t>
            </a:r>
            <a:endParaRPr kumimoji="1" lang="ja-JP" altLang="en-US" dirty="0"/>
          </a:p>
        </p:txBody>
      </p:sp>
      <p:cxnSp>
        <p:nvCxnSpPr>
          <p:cNvPr id="12" name="直線コネクタ 11"/>
          <p:cNvCxnSpPr>
            <a:stCxn id="9" idx="1"/>
            <a:endCxn id="10" idx="3"/>
          </p:cNvCxnSpPr>
          <p:nvPr/>
        </p:nvCxnSpPr>
        <p:spPr>
          <a:xfrm flipH="1">
            <a:off x="2123728" y="5013176"/>
            <a:ext cx="720080" cy="53919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1691680" y="521920"/>
            <a:ext cx="504056" cy="4588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1184670" y="2276872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角丸四角形 14"/>
          <p:cNvSpPr/>
          <p:nvPr/>
        </p:nvSpPr>
        <p:spPr>
          <a:xfrm>
            <a:off x="3635896" y="4005064"/>
            <a:ext cx="3456384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4067150" y="5875531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19178" y="274638"/>
            <a:ext cx="4367622" cy="114300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kumimoji="1" lang="ja-JP" altLang="en-US" dirty="0" smtClean="0"/>
              <a:t>カラム間の演算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765139" cy="291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3630024" cy="558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6412" y="980728"/>
            <a:ext cx="361045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円/楕円 8"/>
          <p:cNvSpPr/>
          <p:nvPr/>
        </p:nvSpPr>
        <p:spPr>
          <a:xfrm>
            <a:off x="7596336" y="5013176"/>
            <a:ext cx="8640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3058025" y="600955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1043608" y="5013176"/>
            <a:ext cx="10801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1018231" y="5347501"/>
            <a:ext cx="10801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6944651" y="5255430"/>
            <a:ext cx="435661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4163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437" y="2204865"/>
            <a:ext cx="455716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2553969" y="1844825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4499992" y="3789040"/>
            <a:ext cx="42484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左右矢印 3"/>
          <p:cNvSpPr/>
          <p:nvPr/>
        </p:nvSpPr>
        <p:spPr>
          <a:xfrm>
            <a:off x="3811836" y="3140968"/>
            <a:ext cx="578601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24510" y="5531833"/>
            <a:ext cx="3615842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テーブルデータと、グラフ上の点の対応関係を確認できる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9524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恒星</a:t>
            </a:r>
            <a:r>
              <a:rPr kumimoji="1" lang="ja-JP" altLang="en-US" dirty="0" smtClean="0"/>
              <a:t>理論データの検索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83" y="1196752"/>
            <a:ext cx="5168193" cy="320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834852"/>
            <a:ext cx="6048672" cy="478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323528" y="5445224"/>
            <a:ext cx="2339752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選択していくのにやや時間がかかります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3275856" y="1556792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3427312" y="3861048"/>
            <a:ext cx="4989712" cy="18409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7336904" y="5701968"/>
            <a:ext cx="10801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59150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84984"/>
            <a:ext cx="442509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円/楕円 5"/>
          <p:cNvSpPr/>
          <p:nvPr/>
        </p:nvSpPr>
        <p:spPr>
          <a:xfrm>
            <a:off x="503547" y="2599035"/>
            <a:ext cx="5735005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2830989" y="4725144"/>
            <a:ext cx="948923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絶対</a:t>
            </a:r>
            <a:r>
              <a:rPr lang="ja-JP" altLang="en-US" dirty="0" smtClean="0"/>
              <a:t>等級</a:t>
            </a:r>
            <a:r>
              <a:rPr lang="ja-JP" altLang="en-US" dirty="0"/>
              <a:t>の計算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859" y="1361634"/>
            <a:ext cx="5763820" cy="248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939" y="2369746"/>
            <a:ext cx="70088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2252" y="3140968"/>
            <a:ext cx="5199503" cy="356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円/楕円 6"/>
          <p:cNvSpPr/>
          <p:nvPr/>
        </p:nvSpPr>
        <p:spPr>
          <a:xfrm>
            <a:off x="1606007" y="1649666"/>
            <a:ext cx="54006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1067805" y="2895990"/>
            <a:ext cx="53820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4498346" y="4260557"/>
            <a:ext cx="4344466" cy="6218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重ねて</a:t>
            </a:r>
            <a:r>
              <a:rPr kumimoji="1" lang="en-US" altLang="ja-JP" dirty="0" smtClean="0"/>
              <a:t>plot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9" y="1232756"/>
            <a:ext cx="325449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690" y="1241129"/>
            <a:ext cx="371215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円/楕円 6"/>
          <p:cNvSpPr/>
          <p:nvPr/>
        </p:nvSpPr>
        <p:spPr>
          <a:xfrm>
            <a:off x="1440699" y="4697513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1800739" y="5201569"/>
            <a:ext cx="158417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1800739" y="5489601"/>
            <a:ext cx="100811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4465035" y="5201569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844824"/>
            <a:ext cx="388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円/楕円 10"/>
          <p:cNvSpPr/>
          <p:nvPr/>
        </p:nvSpPr>
        <p:spPr>
          <a:xfrm>
            <a:off x="6592756" y="3140968"/>
            <a:ext cx="12196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5220072" y="3450232"/>
            <a:ext cx="1296144" cy="3388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7092280" y="5949280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Row subset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r="13065"/>
          <a:stretch>
            <a:fillRect/>
          </a:stretch>
        </p:blipFill>
        <p:spPr bwMode="auto">
          <a:xfrm>
            <a:off x="251520" y="1340768"/>
            <a:ext cx="3528392" cy="495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839503"/>
            <a:ext cx="350875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 r="14747"/>
          <a:stretch>
            <a:fillRect/>
          </a:stretch>
        </p:blipFill>
        <p:spPr bwMode="auto">
          <a:xfrm>
            <a:off x="5796136" y="3356992"/>
            <a:ext cx="3134469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円/楕円 7"/>
          <p:cNvSpPr/>
          <p:nvPr/>
        </p:nvSpPr>
        <p:spPr>
          <a:xfrm>
            <a:off x="2195736" y="1659483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4932040" y="2132856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4032986" y="2985716"/>
            <a:ext cx="827046" cy="5152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6244548" y="3919452"/>
            <a:ext cx="1118821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2" name="直線矢印コネクタ 11"/>
          <p:cNvCxnSpPr>
            <a:stCxn id="8" idx="5"/>
            <a:endCxn id="10" idx="1"/>
          </p:cNvCxnSpPr>
          <p:nvPr/>
        </p:nvCxnSpPr>
        <p:spPr>
          <a:xfrm>
            <a:off x="2503049" y="1966796"/>
            <a:ext cx="1651055" cy="10943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10" idx="7"/>
            <a:endCxn id="9" idx="4"/>
          </p:cNvCxnSpPr>
          <p:nvPr/>
        </p:nvCxnSpPr>
        <p:spPr>
          <a:xfrm flipV="1">
            <a:off x="4738914" y="2492896"/>
            <a:ext cx="373146" cy="5682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9" idx="5"/>
            <a:endCxn id="11" idx="1"/>
          </p:cNvCxnSpPr>
          <p:nvPr/>
        </p:nvCxnSpPr>
        <p:spPr>
          <a:xfrm>
            <a:off x="5239353" y="2440169"/>
            <a:ext cx="1169043" cy="15320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250" y="1091159"/>
            <a:ext cx="381386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19150"/>
            <a:ext cx="3888432" cy="550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図の保存</a:t>
            </a:r>
            <a:endParaRPr kumimoji="1" lang="ja-JP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675334"/>
            <a:ext cx="358479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819350"/>
            <a:ext cx="4552578" cy="303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円/楕円 8"/>
          <p:cNvSpPr/>
          <p:nvPr/>
        </p:nvSpPr>
        <p:spPr>
          <a:xfrm>
            <a:off x="971600" y="1379190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827584" y="3515402"/>
            <a:ext cx="3312368" cy="20402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2195736" y="5674382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4932040" y="1226002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4932040" y="1586042"/>
            <a:ext cx="129614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5436096" y="4835574"/>
            <a:ext cx="331236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円/楕円 14"/>
          <p:cNvSpPr/>
          <p:nvPr/>
        </p:nvSpPr>
        <p:spPr>
          <a:xfrm>
            <a:off x="7308304" y="5375634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データの保存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7021708" cy="302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80242"/>
            <a:ext cx="4220309" cy="397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708920"/>
            <a:ext cx="3591911" cy="379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467544" y="4293096"/>
            <a:ext cx="2376264" cy="1200329"/>
          </a:xfrm>
          <a:prstGeom prst="rect">
            <a:avLst/>
          </a:prstGeom>
          <a:solidFill>
            <a:srgbClr val="FFFFFF">
              <a:alpha val="58039"/>
            </a:srgb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「</a:t>
            </a:r>
            <a:r>
              <a:rPr lang="en-US" altLang="ja-JP" dirty="0" smtClean="0"/>
              <a:t>session</a:t>
            </a:r>
            <a:r>
              <a:rPr lang="ja-JP" altLang="en-US" dirty="0" smtClean="0"/>
              <a:t>」を選ぶと、</a:t>
            </a:r>
            <a:endParaRPr lang="en-US" altLang="ja-JP" dirty="0" smtClean="0"/>
          </a:p>
          <a:p>
            <a:r>
              <a:rPr kumimoji="1" lang="ja-JP" altLang="en-US" dirty="0"/>
              <a:t>全て</a:t>
            </a:r>
            <a:r>
              <a:rPr kumimoji="1" lang="ja-JP" altLang="en-US" dirty="0" smtClean="0"/>
              <a:t>のカタログ、作成したカラム、サブセットをまとめて保存できる。</a:t>
            </a:r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467544" y="1844824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2821610" y="3356992"/>
            <a:ext cx="81428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3131840" y="5133385"/>
            <a:ext cx="151216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5364088" y="5515884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5508104" y="5729120"/>
            <a:ext cx="136815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7308304" y="6021288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インストール</a:t>
            </a:r>
          </a:p>
        </p:txBody>
      </p:sp>
      <p:sp>
        <p:nvSpPr>
          <p:cNvPr id="4099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US" altLang="ja-JP" dirty="0" smtClean="0">
                <a:hlinkClick r:id="rId2"/>
              </a:rPr>
              <a:t>http://www.star.bristol.ac.uk/~mbt/topcat/#install</a:t>
            </a:r>
            <a:endParaRPr lang="en-US" altLang="ja-JP" dirty="0" smtClean="0"/>
          </a:p>
          <a:p>
            <a:pPr eaLnBrk="1" hangingPunct="1">
              <a:defRPr/>
            </a:pPr>
            <a:r>
              <a:rPr lang="ja-JP" altLang="en-US" dirty="0" smtClean="0"/>
              <a:t>（</a:t>
            </a:r>
            <a:r>
              <a:rPr lang="en-US" altLang="ja-JP" dirty="0" smtClean="0"/>
              <a:t>Virtual Machine </a:t>
            </a:r>
            <a:r>
              <a:rPr lang="ja-JP" altLang="en-US" dirty="0" err="1" smtClean="0"/>
              <a:t>には</a:t>
            </a:r>
            <a:r>
              <a:rPr lang="ja-JP" altLang="en-US" dirty="0" smtClean="0"/>
              <a:t>インストール済）</a:t>
            </a: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r>
              <a:rPr lang="ja-JP" altLang="en-US" dirty="0" smtClean="0"/>
              <a:t>ダウンロードして使用する場合</a:t>
            </a:r>
            <a:endParaRPr lang="en-US" altLang="ja-JP" dirty="0" smtClean="0"/>
          </a:p>
          <a:p>
            <a:pPr lvl="1" eaLnBrk="1" hangingPunct="1">
              <a:defRPr/>
            </a:pPr>
            <a:r>
              <a:rPr lang="en-US" altLang="ja-JP" dirty="0" smtClean="0"/>
              <a:t>Windows </a:t>
            </a:r>
          </a:p>
          <a:p>
            <a:pPr lvl="2" eaLnBrk="1" hangingPunct="1">
              <a:defRPr/>
            </a:pPr>
            <a:r>
              <a:rPr lang="en-US" altLang="ja-JP" dirty="0" smtClean="0"/>
              <a:t> topcat-full.jar </a:t>
            </a:r>
            <a:r>
              <a:rPr lang="ja-JP" altLang="en-US" dirty="0" smtClean="0"/>
              <a:t>をダウンロード。ダブルクリックで実行。</a:t>
            </a:r>
            <a:endParaRPr lang="en-US" altLang="ja-JP" dirty="0" smtClean="0"/>
          </a:p>
          <a:p>
            <a:pPr lvl="2" eaLnBrk="1" hangingPunct="1">
              <a:defRPr/>
            </a:pPr>
            <a:r>
              <a:rPr lang="ja-JP" altLang="en-US" dirty="0" smtClean="0"/>
              <a:t>大きなデータを読む場合は、</a:t>
            </a:r>
            <a:r>
              <a:rPr lang="en-US" altLang="ja-JP" dirty="0" smtClean="0"/>
              <a:t>JAVA</a:t>
            </a:r>
            <a:r>
              <a:rPr lang="ja-JP" altLang="en-US" dirty="0" smtClean="0"/>
              <a:t>の最大メモリ量を大きく設定して開く。コマンドプロンプトから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</a:t>
            </a:r>
            <a:r>
              <a:rPr lang="en-US" altLang="ja-JP" dirty="0" smtClean="0"/>
              <a:t>java –Xmx512m –jar topcat-full.jar</a:t>
            </a:r>
          </a:p>
          <a:p>
            <a:pPr lvl="1" eaLnBrk="1" hangingPunct="1">
              <a:defRPr/>
            </a:pPr>
            <a:r>
              <a:rPr lang="en-US" altLang="ja-JP" dirty="0" smtClean="0"/>
              <a:t>Mac</a:t>
            </a:r>
          </a:p>
          <a:p>
            <a:pPr lvl="2" eaLnBrk="1" hangingPunct="1">
              <a:defRPr/>
            </a:pPr>
            <a:r>
              <a:rPr lang="en-US" altLang="ja-JP" dirty="0" smtClean="0"/>
              <a:t> topcat-full.dmg </a:t>
            </a:r>
            <a:r>
              <a:rPr lang="ja-JP" altLang="en-US" dirty="0" smtClean="0"/>
              <a:t>をダウンロードしてインストール。</a:t>
            </a:r>
            <a:endParaRPr lang="en-US" altLang="ja-JP" dirty="0" smtClean="0"/>
          </a:p>
          <a:p>
            <a:pPr lvl="1" eaLnBrk="1" hangingPunct="1">
              <a:defRPr/>
            </a:pPr>
            <a:r>
              <a:rPr lang="en-US" altLang="ja-JP" dirty="0" smtClean="0"/>
              <a:t>UNIX</a:t>
            </a:r>
          </a:p>
          <a:p>
            <a:pPr lvl="2" eaLnBrk="1" hangingPunct="1">
              <a:defRPr/>
            </a:pPr>
            <a:r>
              <a:rPr lang="en-US" altLang="ja-JP" dirty="0" smtClean="0"/>
              <a:t>topcat-full.jar</a:t>
            </a:r>
            <a:r>
              <a:rPr lang="ja-JP" altLang="en-US" dirty="0" smtClean="0"/>
              <a:t>　と、起動スクリプトをダウンロード</a:t>
            </a:r>
            <a:endParaRPr lang="en-US" altLang="ja-JP" dirty="0" smtClean="0"/>
          </a:p>
          <a:p>
            <a:pPr lvl="2" eaLnBrk="1" hangingPunct="1">
              <a:defRPr/>
            </a:pPr>
            <a:r>
              <a:rPr lang="ja-JP" altLang="en-US" dirty="0" smtClean="0"/>
              <a:t>スクリプトに実行権限を付与</a:t>
            </a:r>
            <a:r>
              <a:rPr lang="en-US" altLang="ja-JP" dirty="0" smtClean="0"/>
              <a:t>( </a:t>
            </a:r>
            <a:r>
              <a:rPr lang="en-US" dirty="0" err="1" smtClean="0"/>
              <a:t>chmod</a:t>
            </a:r>
            <a:r>
              <a:rPr lang="en-US" dirty="0" smtClean="0"/>
              <a:t> +x </a:t>
            </a:r>
            <a:r>
              <a:rPr lang="en-US" dirty="0" err="1" smtClean="0"/>
              <a:t>topcat</a:t>
            </a:r>
            <a:r>
              <a:rPr lang="en-US" dirty="0" smtClean="0"/>
              <a:t>) </a:t>
            </a:r>
            <a:endParaRPr lang="en-US" altLang="ja-JP" dirty="0" smtClean="0"/>
          </a:p>
          <a:p>
            <a:pPr lvl="2" eaLnBrk="1" hangingPunct="1">
              <a:defRPr/>
            </a:pPr>
            <a:r>
              <a:rPr lang="ja-JP" altLang="en-US" dirty="0" smtClean="0"/>
              <a:t>コマンドラインから起動</a:t>
            </a:r>
            <a:endParaRPr lang="en-US" altLang="ja-JP" dirty="0" smtClean="0"/>
          </a:p>
          <a:p>
            <a:pPr eaLnBrk="1" hangingPunct="1">
              <a:defRPr/>
            </a:pPr>
            <a:r>
              <a:rPr lang="en-US" altLang="ja-JP" dirty="0" smtClean="0"/>
              <a:t>Web start </a:t>
            </a:r>
            <a:r>
              <a:rPr lang="ja-JP" altLang="en-US" dirty="0" smtClean="0"/>
              <a:t>も可能</a:t>
            </a:r>
            <a:endParaRPr lang="en-US" altLang="ja-JP" dirty="0" smtClean="0"/>
          </a:p>
          <a:p>
            <a:pPr lvl="1" eaLnBrk="1" hangingPunct="1">
              <a:defRPr/>
            </a:pPr>
            <a:r>
              <a:rPr lang="en-US" altLang="ja-JP" dirty="0" smtClean="0"/>
              <a:t> OS</a:t>
            </a:r>
            <a:r>
              <a:rPr lang="ja-JP" altLang="en-US" dirty="0" smtClean="0"/>
              <a:t>に依らず。ホームページの</a:t>
            </a:r>
            <a:r>
              <a:rPr lang="en-US" altLang="ja-JP" dirty="0" err="1" smtClean="0"/>
              <a:t>WebStart</a:t>
            </a:r>
            <a:r>
              <a:rPr lang="ja-JP" altLang="en-US" dirty="0" smtClean="0"/>
              <a:t>にある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err="1" smtClean="0"/>
              <a:t>topcat</a:t>
            </a:r>
            <a:r>
              <a:rPr lang="en-US" altLang="ja-JP" dirty="0" smtClean="0"/>
              <a:t>-full </a:t>
            </a:r>
            <a:r>
              <a:rPr lang="ja-JP" altLang="en-US" dirty="0" smtClean="0"/>
              <a:t>をクリックすると、起動。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6741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66"/>
          <a:stretch/>
        </p:blipFill>
        <p:spPr bwMode="auto">
          <a:xfrm>
            <a:off x="4427984" y="2863526"/>
            <a:ext cx="368894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円/楕円 11"/>
          <p:cNvSpPr/>
          <p:nvPr/>
        </p:nvSpPr>
        <p:spPr>
          <a:xfrm>
            <a:off x="5725228" y="3255689"/>
            <a:ext cx="364654" cy="288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  <a:solidFill>
            <a:srgbClr val="FFFFFF">
              <a:alpha val="63137"/>
            </a:srgbClr>
          </a:solidFill>
        </p:spPr>
        <p:txBody>
          <a:bodyPr>
            <a:normAutofit/>
          </a:bodyPr>
          <a:lstStyle/>
          <a:p>
            <a:r>
              <a:rPr kumimoji="1" lang="ja-JP" altLang="en-US" dirty="0" smtClean="0"/>
              <a:t>使用例（２）</a:t>
            </a:r>
            <a:r>
              <a:rPr lang="ja-JP" altLang="en-US" dirty="0" smtClean="0"/>
              <a:t>クロスマッチ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2794024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X</a:t>
            </a:r>
            <a:r>
              <a:rPr kumimoji="1" lang="ja-JP" altLang="en-US" dirty="0" smtClean="0"/>
              <a:t>線と可視光での</a:t>
            </a:r>
            <a:r>
              <a:rPr kumimoji="1" lang="en-US" altLang="ja-JP" dirty="0" smtClean="0"/>
              <a:t>AGN</a:t>
            </a:r>
            <a:r>
              <a:rPr kumimoji="1" lang="ja-JP" altLang="en-US" dirty="0" smtClean="0"/>
              <a:t>のカタログを取得してクロスマッチする。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まずは、各カタログを検索。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8939"/>
            <a:ext cx="5704860" cy="653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6372200" y="566928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14</a:t>
            </a:r>
            <a:r>
              <a:rPr kumimoji="1" lang="ja-JP" altLang="en-US" dirty="0" smtClean="0"/>
              <a:t>件ヒット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1043609" y="1628800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591167" y="2852936"/>
            <a:ext cx="3404769" cy="324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591167" y="5389292"/>
            <a:ext cx="2972721" cy="9293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843808" y="6329838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050" y="0"/>
            <a:ext cx="60579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円/楕円 4"/>
          <p:cNvSpPr/>
          <p:nvPr/>
        </p:nvSpPr>
        <p:spPr>
          <a:xfrm>
            <a:off x="1619672" y="2852935"/>
            <a:ext cx="4032448" cy="324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1763689" y="1484784"/>
            <a:ext cx="1656184" cy="324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1763688" y="5389292"/>
            <a:ext cx="2972721" cy="9293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44824" y="495648"/>
            <a:ext cx="7299027" cy="314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080540"/>
            <a:ext cx="4802988" cy="233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グループ化 3"/>
          <p:cNvGrpSpPr/>
          <p:nvPr/>
        </p:nvGrpSpPr>
        <p:grpSpPr>
          <a:xfrm>
            <a:off x="5004048" y="34541"/>
            <a:ext cx="3518530" cy="6858000"/>
            <a:chOff x="251520" y="0"/>
            <a:chExt cx="3518530" cy="6858000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0"/>
              <a:ext cx="351853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角丸四角形 6"/>
            <p:cNvSpPr/>
            <p:nvPr/>
          </p:nvSpPr>
          <p:spPr>
            <a:xfrm>
              <a:off x="395536" y="1052736"/>
              <a:ext cx="3024336" cy="76098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角丸四角形 7"/>
            <p:cNvSpPr/>
            <p:nvPr/>
          </p:nvSpPr>
          <p:spPr>
            <a:xfrm>
              <a:off x="683569" y="2490707"/>
              <a:ext cx="2664296" cy="92932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角丸四角形 9"/>
            <p:cNvSpPr/>
            <p:nvPr/>
          </p:nvSpPr>
          <p:spPr>
            <a:xfrm>
              <a:off x="678637" y="3647986"/>
              <a:ext cx="2664296" cy="92932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1403648" y="6175305"/>
              <a:ext cx="72008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2" name="円/楕円 11"/>
          <p:cNvSpPr/>
          <p:nvPr/>
        </p:nvSpPr>
        <p:spPr>
          <a:xfrm>
            <a:off x="1835696" y="907257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4" name="直線矢印コネクタ 13"/>
          <p:cNvCxnSpPr>
            <a:stCxn id="12" idx="6"/>
          </p:cNvCxnSpPr>
          <p:nvPr/>
        </p:nvCxnSpPr>
        <p:spPr>
          <a:xfrm>
            <a:off x="2411760" y="1087277"/>
            <a:ext cx="2592288" cy="3804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クロスマッチ検索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60848"/>
            <a:ext cx="6650620" cy="270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円/楕円 5"/>
          <p:cNvSpPr/>
          <p:nvPr/>
        </p:nvSpPr>
        <p:spPr>
          <a:xfrm>
            <a:off x="6516216" y="2421305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6632"/>
            <a:ext cx="5328592" cy="671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円/楕円 5"/>
          <p:cNvSpPr/>
          <p:nvPr/>
        </p:nvSpPr>
        <p:spPr>
          <a:xfrm>
            <a:off x="1907704" y="1340768"/>
            <a:ext cx="1449949" cy="324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5796137" y="1811331"/>
            <a:ext cx="1296144" cy="324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1873878" y="2289142"/>
            <a:ext cx="4066274" cy="4197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2457067" y="4293096"/>
            <a:ext cx="1106822" cy="324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2978035" y="5013176"/>
            <a:ext cx="3106133" cy="324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3881523" y="6165304"/>
            <a:ext cx="546462" cy="324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角丸四角形 11"/>
          <p:cNvSpPr/>
          <p:nvPr/>
        </p:nvSpPr>
        <p:spPr>
          <a:xfrm>
            <a:off x="3010478" y="4617317"/>
            <a:ext cx="2929674" cy="50405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2866462" y="4066663"/>
            <a:ext cx="4081801" cy="25202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503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260" y="188640"/>
            <a:ext cx="5145739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861048"/>
            <a:ext cx="700881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61" y="4005064"/>
            <a:ext cx="617479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27642"/>
            <a:ext cx="6187276" cy="266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グループ化 3"/>
          <p:cNvGrpSpPr/>
          <p:nvPr/>
        </p:nvGrpSpPr>
        <p:grpSpPr>
          <a:xfrm>
            <a:off x="4644007" y="814440"/>
            <a:ext cx="4214265" cy="5616624"/>
            <a:chOff x="251520" y="908720"/>
            <a:chExt cx="4214265" cy="5616624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908720"/>
              <a:ext cx="4214265" cy="5616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角丸四角形 6"/>
            <p:cNvSpPr/>
            <p:nvPr/>
          </p:nvSpPr>
          <p:spPr>
            <a:xfrm>
              <a:off x="1790609" y="2166168"/>
              <a:ext cx="2493359" cy="686768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539551" y="2166168"/>
              <a:ext cx="1251057" cy="32422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0" name="円/楕円 9"/>
          <p:cNvSpPr/>
          <p:nvPr/>
        </p:nvSpPr>
        <p:spPr>
          <a:xfrm>
            <a:off x="2627785" y="2924944"/>
            <a:ext cx="717374" cy="324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2461818" y="5877272"/>
            <a:ext cx="1966166" cy="324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6080109" y="6039382"/>
            <a:ext cx="717374" cy="324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6948263" y="1747667"/>
            <a:ext cx="1728191" cy="324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83137"/>
            </a:srgbClr>
          </a:solidFill>
        </p:spPr>
        <p:txBody>
          <a:bodyPr/>
          <a:lstStyle/>
          <a:p>
            <a:r>
              <a:rPr kumimoji="1" lang="ja-JP" altLang="en-US" dirty="0" smtClean="0"/>
              <a:t>画像表示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画像表示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700881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円/楕円 5"/>
          <p:cNvSpPr/>
          <p:nvPr/>
        </p:nvSpPr>
        <p:spPr>
          <a:xfrm>
            <a:off x="611560" y="3789040"/>
            <a:ext cx="6336704" cy="324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068960"/>
            <a:ext cx="26289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143000"/>
          </a:xfrm>
          <a:solidFill>
            <a:srgbClr val="FFFFFF">
              <a:alpha val="58039"/>
            </a:srgbClr>
          </a:solidFill>
        </p:spPr>
        <p:txBody>
          <a:bodyPr/>
          <a:lstStyle/>
          <a:p>
            <a:r>
              <a:rPr kumimoji="1" lang="ja-JP" altLang="en-US" dirty="0" smtClean="0"/>
              <a:t>画像データの検索　　　</a:t>
            </a:r>
            <a:endParaRPr kumimoji="1" lang="ja-JP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66"/>
          <a:stretch/>
        </p:blipFill>
        <p:spPr bwMode="auto">
          <a:xfrm>
            <a:off x="827584" y="1484784"/>
            <a:ext cx="339771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2169872" y="1772816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60607"/>
            <a:ext cx="40513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TOPCAT</a:t>
            </a:r>
            <a:endParaRPr lang="ja-JP" altLang="en-US" smtClean="0"/>
          </a:p>
        </p:txBody>
      </p:sp>
      <p:sp>
        <p:nvSpPr>
          <p:cNvPr id="3075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カタログ・テーブルデータの処理</a:t>
            </a:r>
            <a:endParaRPr lang="en-US" altLang="ja-JP" smtClean="0"/>
          </a:p>
          <a:p>
            <a:pPr eaLnBrk="1" hangingPunct="1"/>
            <a:r>
              <a:rPr lang="en-US" altLang="ja-JP" smtClean="0"/>
              <a:t>VO</a:t>
            </a:r>
            <a:r>
              <a:rPr lang="ja-JP" altLang="en-US" smtClean="0"/>
              <a:t>からのカタログの取得・検索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グラフの作成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ファイル形式：</a:t>
            </a:r>
            <a:r>
              <a:rPr lang="en-US" altLang="ja-JP" smtClean="0"/>
              <a:t>FITS, VOTable, ASCII, CSV …</a:t>
            </a:r>
          </a:p>
          <a:p>
            <a:pPr eaLnBrk="1" hangingPunct="1"/>
            <a:endParaRPr lang="en-US" altLang="ja-JP" smtClean="0"/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ja-JP" altLang="en-US" smtClean="0"/>
              <a:t>ホームページ</a:t>
            </a:r>
            <a:r>
              <a:rPr lang="en-US" altLang="ja-JP" smtClean="0">
                <a:hlinkClick r:id="rId2"/>
              </a:rPr>
              <a:t>http://www.star.bristol.ac.uk/~mbt/topcat/</a:t>
            </a:r>
            <a:endParaRPr lang="en-US" altLang="ja-JP" smtClean="0"/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92113"/>
            <a:ext cx="9191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0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723" y="1746630"/>
            <a:ext cx="82089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60" y="435812"/>
            <a:ext cx="4922034" cy="623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6007907" y="6093296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5220072" y="4581128"/>
            <a:ext cx="3024336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4008612" y="2691010"/>
            <a:ext cx="4739852" cy="324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4116624" y="1628800"/>
            <a:ext cx="4271800" cy="36004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827584" y="4557010"/>
            <a:ext cx="1368152" cy="324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2" name="直線矢印コネクタ 11"/>
          <p:cNvCxnSpPr>
            <a:stCxn id="11" idx="6"/>
          </p:cNvCxnSpPr>
          <p:nvPr/>
        </p:nvCxnSpPr>
        <p:spPr>
          <a:xfrm flipV="1">
            <a:off x="2195736" y="3597471"/>
            <a:ext cx="1812876" cy="1121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58824"/>
            </a:srgbClr>
          </a:solidFill>
        </p:spPr>
        <p:txBody>
          <a:bodyPr/>
          <a:lstStyle/>
          <a:p>
            <a:r>
              <a:rPr lang="ja-JP" altLang="en-US" dirty="0"/>
              <a:t>画像データ</a:t>
            </a:r>
            <a:r>
              <a:rPr lang="ja-JP" altLang="en-US" dirty="0" smtClean="0"/>
              <a:t>のクロスマッチ検索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195736" y="5509616"/>
            <a:ext cx="2088232" cy="369332"/>
          </a:xfrm>
          <a:prstGeom prst="rect">
            <a:avLst/>
          </a:prstGeom>
          <a:solidFill>
            <a:srgbClr val="FFFFFF">
              <a:alpha val="58039"/>
            </a:srgb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検索半径 </a:t>
            </a:r>
            <a:r>
              <a:rPr kumimoji="1" lang="en-US" altLang="ja-JP" dirty="0" smtClean="0"/>
              <a:t>0 </a:t>
            </a:r>
            <a:r>
              <a:rPr kumimoji="1" lang="ja-JP" altLang="en-US" dirty="0" smtClean="0"/>
              <a:t>でも</a:t>
            </a:r>
            <a:r>
              <a:rPr kumimoji="1" lang="en-US" altLang="ja-JP" dirty="0" smtClean="0"/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548283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00881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3707904" y="4393757"/>
            <a:ext cx="2232248" cy="369332"/>
          </a:xfrm>
          <a:prstGeom prst="rect">
            <a:avLst/>
          </a:prstGeom>
          <a:solidFill>
            <a:srgbClr val="FFFFFF">
              <a:alpha val="58039"/>
            </a:srgb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画像のある</a:t>
            </a:r>
            <a:r>
              <a:rPr kumimoji="1" lang="en-US" altLang="ja-JP" dirty="0" smtClean="0"/>
              <a:t>URL</a:t>
            </a:r>
            <a:r>
              <a:rPr kumimoji="1" lang="ja-JP" altLang="en-US" dirty="0" smtClean="0"/>
              <a:t>リスト</a:t>
            </a:r>
            <a:endParaRPr kumimoji="1" lang="en-US" altLang="ja-JP" dirty="0" smtClean="0"/>
          </a:p>
        </p:txBody>
      </p:sp>
      <p:sp>
        <p:nvSpPr>
          <p:cNvPr id="6" name="上矢印 5"/>
          <p:cNvSpPr/>
          <p:nvPr/>
        </p:nvSpPr>
        <p:spPr>
          <a:xfrm>
            <a:off x="4355976" y="4005064"/>
            <a:ext cx="144016" cy="3886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340" y="3100637"/>
            <a:ext cx="5112568" cy="184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7678" y="4359308"/>
            <a:ext cx="1803479" cy="245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1673"/>
            <a:ext cx="6254403" cy="269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764703"/>
            <a:ext cx="4143413" cy="552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円/楕円 7"/>
          <p:cNvSpPr/>
          <p:nvPr/>
        </p:nvSpPr>
        <p:spPr>
          <a:xfrm>
            <a:off x="1835696" y="2204864"/>
            <a:ext cx="1728192" cy="324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4932040" y="2898205"/>
            <a:ext cx="1368152" cy="324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395536" y="3977066"/>
            <a:ext cx="4248472" cy="324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1" name="直線矢印コネクタ 10"/>
          <p:cNvCxnSpPr>
            <a:stCxn id="8" idx="6"/>
          </p:cNvCxnSpPr>
          <p:nvPr/>
        </p:nvCxnSpPr>
        <p:spPr>
          <a:xfrm>
            <a:off x="3563888" y="2366975"/>
            <a:ext cx="10801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10" idx="3"/>
          </p:cNvCxnSpPr>
          <p:nvPr/>
        </p:nvCxnSpPr>
        <p:spPr>
          <a:xfrm>
            <a:off x="1017710" y="4253806"/>
            <a:ext cx="1682082" cy="13330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/>
        </p:nvSpPr>
        <p:spPr>
          <a:xfrm>
            <a:off x="6166007" y="5877272"/>
            <a:ext cx="531676" cy="324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6097593" cy="263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63921" cy="1143000"/>
          </a:xfrm>
        </p:spPr>
        <p:txBody>
          <a:bodyPr/>
          <a:lstStyle/>
          <a:p>
            <a:r>
              <a:rPr kumimoji="1" lang="en-US" altLang="ja-JP" dirty="0" smtClean="0"/>
              <a:t>SAMP            .</a:t>
            </a:r>
            <a:endParaRPr kumimoji="1" lang="ja-JP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140968"/>
            <a:ext cx="3844603" cy="356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48680"/>
            <a:ext cx="3956993" cy="2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円/楕円 7"/>
          <p:cNvSpPr/>
          <p:nvPr/>
        </p:nvSpPr>
        <p:spPr>
          <a:xfrm>
            <a:off x="899592" y="2048237"/>
            <a:ext cx="576064" cy="310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矢印コネクタ 8"/>
          <p:cNvCxnSpPr>
            <a:stCxn id="8" idx="6"/>
            <a:endCxn id="23555" idx="1"/>
          </p:cNvCxnSpPr>
          <p:nvPr/>
        </p:nvCxnSpPr>
        <p:spPr>
          <a:xfrm flipV="1">
            <a:off x="1475656" y="2047468"/>
            <a:ext cx="3024336" cy="1561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/楕円 10"/>
          <p:cNvSpPr/>
          <p:nvPr/>
        </p:nvSpPr>
        <p:spPr>
          <a:xfrm>
            <a:off x="5076056" y="1814853"/>
            <a:ext cx="1008112" cy="310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6409500" y="3208871"/>
            <a:ext cx="576064" cy="310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6220" y="573325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画像：</a:t>
            </a:r>
            <a:r>
              <a:rPr kumimoji="1" lang="en-US" altLang="ja-JP" dirty="0" err="1" smtClean="0"/>
              <a:t>Aladin</a:t>
            </a:r>
            <a:r>
              <a:rPr kumimoji="1" lang="en-US" altLang="ja-JP" dirty="0" smtClean="0"/>
              <a:t>, DS9</a:t>
            </a:r>
          </a:p>
          <a:p>
            <a:r>
              <a:rPr lang="ja-JP" altLang="en-US" dirty="0" smtClean="0"/>
              <a:t>スペクトル</a:t>
            </a:r>
            <a:r>
              <a:rPr lang="en-US" altLang="ja-JP" dirty="0" smtClean="0"/>
              <a:t>: </a:t>
            </a:r>
            <a:r>
              <a:rPr kumimoji="1" lang="en-US" altLang="ja-JP" dirty="0" err="1" smtClean="0"/>
              <a:t>VOSpec</a:t>
            </a:r>
            <a:r>
              <a:rPr kumimoji="1" lang="en-US" altLang="ja-JP" dirty="0" smtClean="0"/>
              <a:t>, SPLAT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92896"/>
            <a:ext cx="5159797" cy="185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円/楕円 6"/>
          <p:cNvSpPr/>
          <p:nvPr/>
        </p:nvSpPr>
        <p:spPr>
          <a:xfrm>
            <a:off x="3491879" y="3789040"/>
            <a:ext cx="4871765" cy="310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9" y="1172209"/>
            <a:ext cx="37338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2334444" y="3272407"/>
            <a:ext cx="1811822" cy="8034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様々な</a:t>
            </a:r>
            <a:r>
              <a:rPr kumimoji="1" lang="en-US" altLang="ja-JP" dirty="0" smtClean="0"/>
              <a:t>plot</a:t>
            </a:r>
            <a:endParaRPr kumimoji="1" lang="ja-JP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3969858" cy="554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円/楕円 6"/>
          <p:cNvSpPr/>
          <p:nvPr/>
        </p:nvSpPr>
        <p:spPr>
          <a:xfrm>
            <a:off x="3280565" y="4808469"/>
            <a:ext cx="936104" cy="310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1907704" y="5877272"/>
            <a:ext cx="2880320" cy="310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12160" y="479596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次元極座標表示</a:t>
            </a:r>
            <a:endParaRPr kumimoji="1" lang="en-US" altLang="ja-JP" dirty="0" smtClean="0"/>
          </a:p>
          <a:p>
            <a:r>
              <a:rPr kumimoji="1" lang="en-US" altLang="ja-JP" dirty="0" smtClean="0"/>
              <a:t>Error bar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836712"/>
            <a:ext cx="3970053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円/楕円 6"/>
          <p:cNvSpPr/>
          <p:nvPr/>
        </p:nvSpPr>
        <p:spPr>
          <a:xfrm>
            <a:off x="3635896" y="4221088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3167844" y="5373216"/>
            <a:ext cx="2916324" cy="310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3189272" y="5567811"/>
            <a:ext cx="1526743" cy="310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4157954" y="4281779"/>
            <a:ext cx="468052" cy="310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mtClean="0"/>
              <a:t>ヒストグラム、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density plot(2D</a:t>
            </a:r>
            <a:r>
              <a:rPr lang="ja-JP" altLang="en-US" smtClean="0"/>
              <a:t>ヒストグラム</a:t>
            </a:r>
            <a:r>
              <a:rPr lang="en-US" altLang="ja-JP" smtClean="0"/>
              <a:t>)</a:t>
            </a:r>
            <a:endParaRPr lang="ja-JP" altLang="en-US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571625"/>
            <a:ext cx="5311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3000375" y="1785938"/>
            <a:ext cx="428625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143375" y="1785938"/>
            <a:ext cx="428625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429000"/>
            <a:ext cx="2916237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グループ化 10"/>
          <p:cNvGrpSpPr>
            <a:grpSpLocks/>
          </p:cNvGrpSpPr>
          <p:nvPr/>
        </p:nvGrpSpPr>
        <p:grpSpPr bwMode="auto">
          <a:xfrm>
            <a:off x="2214563" y="3429000"/>
            <a:ext cx="2928937" cy="3227388"/>
            <a:chOff x="3143240" y="3429000"/>
            <a:chExt cx="2928238" cy="3226831"/>
          </a:xfrm>
        </p:grpSpPr>
        <p:pic>
          <p:nvPicPr>
            <p:cNvPr id="102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40" y="3429000"/>
              <a:ext cx="2928238" cy="3226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2" name="テキスト ボックス 4"/>
            <p:cNvSpPr txBox="1">
              <a:spLocks noChangeArrowheads="1"/>
            </p:cNvSpPr>
            <p:nvPr/>
          </p:nvSpPr>
          <p:spPr bwMode="auto">
            <a:xfrm>
              <a:off x="3357554" y="5572140"/>
              <a:ext cx="1857388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ja-JP" altLang="en-US"/>
                <a:t>カウントした結果をテーブルとして保存・読込。</a:t>
              </a:r>
            </a:p>
          </p:txBody>
        </p:sp>
      </p:grpSp>
      <p:cxnSp>
        <p:nvCxnSpPr>
          <p:cNvPr id="12" name="直線矢印コネクタ 11"/>
          <p:cNvCxnSpPr/>
          <p:nvPr/>
        </p:nvCxnSpPr>
        <p:spPr>
          <a:xfrm rot="16200000" flipH="1">
            <a:off x="2839244" y="2590007"/>
            <a:ext cx="1214437" cy="4635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8" idx="5"/>
          </p:cNvCxnSpPr>
          <p:nvPr/>
        </p:nvCxnSpPr>
        <p:spPr>
          <a:xfrm rot="16200000" flipH="1">
            <a:off x="4579938" y="2079625"/>
            <a:ext cx="1135062" cy="12779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886075"/>
            <a:ext cx="315118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44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同じ</a:t>
            </a:r>
            <a:r>
              <a:rPr lang="en-US" altLang="ja-JP" smtClean="0"/>
              <a:t>X</a:t>
            </a:r>
            <a:r>
              <a:rPr lang="ja-JP" altLang="en-US" smtClean="0"/>
              <a:t>軸で、複数のグラフをプロット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647382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C:\Users\Yutaka\Documents\JVO\講習会\TOPCAT\case3\pl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2071688"/>
            <a:ext cx="4022725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3571875" y="1643063"/>
            <a:ext cx="428625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8" name="直線矢印コネクタ 7"/>
          <p:cNvCxnSpPr>
            <a:stCxn id="6" idx="5"/>
          </p:cNvCxnSpPr>
          <p:nvPr/>
        </p:nvCxnSpPr>
        <p:spPr>
          <a:xfrm rot="16200000" flipH="1">
            <a:off x="4222750" y="1722438"/>
            <a:ext cx="349250" cy="9207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0761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Join</a:t>
            </a:r>
            <a:r>
              <a:rPr lang="en-US" altLang="ja-JP" dirty="0"/>
              <a:t>(</a:t>
            </a:r>
            <a:r>
              <a:rPr lang="ja-JP" altLang="en-US" dirty="0"/>
              <a:t>縦に</a:t>
            </a:r>
            <a:r>
              <a:rPr lang="en-US" altLang="ja-JP" dirty="0"/>
              <a:t>)</a:t>
            </a:r>
            <a:endParaRPr lang="ja-JP" altLang="en-US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647382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928813"/>
            <a:ext cx="32575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4714875" y="1714500"/>
            <a:ext cx="428625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7" name="直線矢印コネクタ 6"/>
          <p:cNvCxnSpPr>
            <a:stCxn id="6" idx="5"/>
          </p:cNvCxnSpPr>
          <p:nvPr/>
        </p:nvCxnSpPr>
        <p:spPr>
          <a:xfrm rot="16200000" flipH="1">
            <a:off x="5115718" y="2043907"/>
            <a:ext cx="277813" cy="3492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433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マニュアル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ja-JP" altLang="en-US" dirty="0" smtClean="0"/>
              <a:t>講習会用資料</a:t>
            </a:r>
            <a:endParaRPr lang="en-US" altLang="ja-JP" dirty="0" smtClean="0"/>
          </a:p>
          <a:p>
            <a:pPr lvl="1" eaLnBrk="1" hangingPunct="1">
              <a:defRPr/>
            </a:pPr>
            <a:r>
              <a:rPr lang="en-US" dirty="0" smtClean="0">
                <a:hlinkClick r:id="rId2"/>
              </a:rPr>
              <a:t>http://jvo.nao.ac.jp/vos2012b/</a:t>
            </a:r>
            <a:endParaRPr lang="en-US" dirty="0" smtClean="0"/>
          </a:p>
          <a:p>
            <a:pPr lvl="1"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r>
              <a:rPr lang="ja-JP" altLang="en-US" dirty="0" smtClean="0"/>
              <a:t>マニュアル</a:t>
            </a:r>
            <a:endParaRPr lang="en-US" altLang="ja-JP" dirty="0" smtClean="0"/>
          </a:p>
          <a:p>
            <a:pPr lvl="1" eaLnBrk="1" hangingPunct="1">
              <a:defRPr/>
            </a:pPr>
            <a:r>
              <a:rPr lang="en-US" dirty="0" smtClean="0">
                <a:hlinkClick r:id="rId3"/>
              </a:rPr>
              <a:t>http://www.star.bristol.ac.uk/~mbt/topcat/</a:t>
            </a:r>
            <a:endParaRPr lang="en-US" dirty="0" smtClean="0"/>
          </a:p>
          <a:p>
            <a:pPr lvl="1" eaLnBrk="1" hangingPunct="1">
              <a:defRPr/>
            </a:pPr>
            <a:r>
              <a:rPr lang="en-US" altLang="ja-JP" dirty="0" smtClean="0"/>
              <a:t>FAQ, </a:t>
            </a:r>
            <a:r>
              <a:rPr lang="ja-JP" altLang="en-US" dirty="0" smtClean="0"/>
              <a:t>スクリーンショット集などもある</a:t>
            </a:r>
            <a:endParaRPr lang="en-US" altLang="ja-JP" dirty="0" smtClean="0"/>
          </a:p>
          <a:p>
            <a:pPr lvl="1"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r>
              <a:rPr lang="en-US" altLang="ja-JP" dirty="0" smtClean="0"/>
              <a:t>Euro VO</a:t>
            </a:r>
            <a:r>
              <a:rPr lang="ja-JP" altLang="en-US" dirty="0" smtClean="0"/>
              <a:t>による</a:t>
            </a:r>
            <a:r>
              <a:rPr lang="en-US" altLang="ja-JP" dirty="0" smtClean="0"/>
              <a:t>VO</a:t>
            </a:r>
            <a:r>
              <a:rPr lang="ja-JP" altLang="en-US" dirty="0" smtClean="0"/>
              <a:t>使用例　</a:t>
            </a:r>
            <a:r>
              <a:rPr lang="en-US" altLang="ja-JP" dirty="0" smtClean="0"/>
              <a:t>(</a:t>
            </a:r>
            <a:r>
              <a:rPr lang="ja-JP" altLang="en-US" dirty="0" smtClean="0"/>
              <a:t>他の</a:t>
            </a:r>
            <a:r>
              <a:rPr lang="en-US" altLang="ja-JP" dirty="0" smtClean="0"/>
              <a:t>VO</a:t>
            </a:r>
            <a:r>
              <a:rPr lang="ja-JP" altLang="en-US" dirty="0" smtClean="0"/>
              <a:t>ツールも含む</a:t>
            </a:r>
            <a:r>
              <a:rPr lang="en-US" altLang="ja-JP" dirty="0" smtClean="0"/>
              <a:t>)</a:t>
            </a:r>
          </a:p>
          <a:p>
            <a:pPr lvl="1" eaLnBrk="1" hangingPunct="1">
              <a:defRPr/>
            </a:pPr>
            <a:r>
              <a:rPr lang="en-US" dirty="0" smtClean="0">
                <a:hlinkClick r:id="rId4"/>
              </a:rPr>
              <a:t>http://www.euro-vo.org/pub/fc/workflows.html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>
                <a:hlinkClick r:id="rId5"/>
              </a:rPr>
              <a:t>http://www.euro-vo.org/pub/fc/recipes.html</a:t>
            </a:r>
            <a:endParaRPr lang="ja-JP" altLang="en-US" dirty="0" smtClean="0"/>
          </a:p>
          <a:p>
            <a:pPr lvl="1" eaLnBrk="1" hangingPunct="1">
              <a:buFont typeface="Arial" charset="0"/>
              <a:buNone/>
              <a:defRPr/>
            </a:pPr>
            <a:endParaRPr lang="en-US" altLang="ja-JP" dirty="0" smtClean="0"/>
          </a:p>
          <a:p>
            <a:pPr eaLnBrk="1" hangingPunct="1">
              <a:defRPr/>
            </a:pPr>
            <a:r>
              <a:rPr lang="en-US" altLang="ja-JP" dirty="0" smtClean="0"/>
              <a:t>Help</a:t>
            </a:r>
          </a:p>
          <a:p>
            <a:pPr lvl="1" eaLnBrk="1" hangingPunct="1">
              <a:defRPr/>
            </a:pPr>
            <a:r>
              <a:rPr lang="ja-JP" altLang="en-US" dirty="0" smtClean="0"/>
              <a:t>その画面に関する</a:t>
            </a:r>
            <a:r>
              <a:rPr lang="en-US" altLang="ja-JP" dirty="0" smtClean="0"/>
              <a:t>Help</a:t>
            </a:r>
            <a:r>
              <a:rPr lang="ja-JP" altLang="en-US" dirty="0" smtClean="0"/>
              <a:t>ページを表示</a:t>
            </a:r>
            <a:endParaRPr lang="ja-JP" altLang="en-US" dirty="0"/>
          </a:p>
        </p:txBody>
      </p:sp>
      <p:pic>
        <p:nvPicPr>
          <p:cNvPr id="4100" name="Picture 3" descr="C:\Users\Yutaka\Documents\JVO\講習会\TOPCAT\icon\Help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929188"/>
            <a:ext cx="50006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08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647382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座標系の変換</a:t>
            </a:r>
          </a:p>
        </p:txBody>
      </p:sp>
      <p:sp>
        <p:nvSpPr>
          <p:cNvPr id="6" name="円/楕円 5"/>
          <p:cNvSpPr/>
          <p:nvPr/>
        </p:nvSpPr>
        <p:spPr>
          <a:xfrm>
            <a:off x="1571625" y="1643063"/>
            <a:ext cx="428625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643188"/>
            <a:ext cx="61912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C:\Users\Yutaka\Documents\JVO\講習会\TOPCAT\case2\G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3867150"/>
            <a:ext cx="70675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矢印コネクタ 9"/>
          <p:cNvCxnSpPr>
            <a:stCxn id="6" idx="5"/>
          </p:cNvCxnSpPr>
          <p:nvPr/>
        </p:nvCxnSpPr>
        <p:spPr>
          <a:xfrm rot="16200000" flipH="1">
            <a:off x="1722438" y="2222500"/>
            <a:ext cx="635000" cy="2063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16" idx="5"/>
          </p:cNvCxnSpPr>
          <p:nvPr/>
        </p:nvCxnSpPr>
        <p:spPr>
          <a:xfrm rot="16200000" flipH="1">
            <a:off x="2115344" y="3401219"/>
            <a:ext cx="412750" cy="4841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/>
          <p:nvPr/>
        </p:nvSpPr>
        <p:spPr>
          <a:xfrm>
            <a:off x="1714500" y="3071813"/>
            <a:ext cx="428625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76160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関数一覧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69" y="2060848"/>
            <a:ext cx="6898944" cy="452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35277"/>
            <a:ext cx="772377" cy="81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8099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Help</a:t>
            </a:r>
            <a:endParaRPr kumimoji="1" lang="ja-JP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5694034" cy="507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3059832" y="1681556"/>
            <a:ext cx="428625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208534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　</a:t>
            </a:r>
            <a:r>
              <a:rPr lang="en-US" altLang="ja-JP" smtClean="0"/>
              <a:t>STILTS</a:t>
            </a:r>
            <a:endParaRPr lang="ja-JP" altLang="en-US" smtClean="0"/>
          </a:p>
        </p:txBody>
      </p:sp>
      <p:sp>
        <p:nvSpPr>
          <p:cNvPr id="12291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コマンドラインでのテーブル操作ツール</a:t>
            </a:r>
            <a:endParaRPr lang="en-US" altLang="ja-JP" smtClean="0"/>
          </a:p>
          <a:p>
            <a:r>
              <a:rPr lang="en-US" altLang="ja-JP" smtClean="0">
                <a:hlinkClick r:id="rId2"/>
              </a:rPr>
              <a:t>http://www.star.bristol.ac.uk/~mbt/stilts/</a:t>
            </a:r>
            <a:endParaRPr lang="en-US" altLang="ja-JP" smtClean="0"/>
          </a:p>
          <a:p>
            <a:r>
              <a:rPr lang="ja-JP" altLang="en-US" smtClean="0"/>
              <a:t>クロスマッチ、検索、</a:t>
            </a:r>
            <a:r>
              <a:rPr lang="en-US" altLang="ja-JP" smtClean="0"/>
              <a:t>plot ….</a:t>
            </a:r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42648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9219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ja-JP" altLang="en-US" dirty="0" smtClean="0"/>
              <a:t>検索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部分集合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カラム合成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クロスマッチ</a:t>
            </a:r>
            <a:endParaRPr lang="en-US" altLang="ja-JP" dirty="0" smtClean="0"/>
          </a:p>
          <a:p>
            <a:pPr>
              <a:defRPr/>
            </a:pPr>
            <a:r>
              <a:rPr lang="en-US" altLang="ja-JP" dirty="0" smtClean="0"/>
              <a:t>VO</a:t>
            </a:r>
            <a:r>
              <a:rPr lang="ja-JP" altLang="en-US" dirty="0" smtClean="0"/>
              <a:t>カタログとのクロスマッチ（</a:t>
            </a:r>
            <a:r>
              <a:rPr lang="en-US" altLang="ja-JP" dirty="0" smtClean="0"/>
              <a:t>Multiple search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グラフ</a:t>
            </a:r>
            <a:endParaRPr lang="en-US" altLang="ja-JP" dirty="0" smtClean="0"/>
          </a:p>
          <a:p>
            <a:pPr lvl="1">
              <a:defRPr/>
            </a:pPr>
            <a:r>
              <a:rPr lang="en-US" altLang="ja-JP" dirty="0" smtClean="0"/>
              <a:t>Subgroup</a:t>
            </a:r>
          </a:p>
          <a:p>
            <a:pPr>
              <a:defRPr/>
            </a:pPr>
            <a:r>
              <a:rPr lang="ja-JP" altLang="en-US" dirty="0" smtClean="0"/>
              <a:t>他ツールとの連携（</a:t>
            </a:r>
            <a:r>
              <a:rPr lang="en-US" altLang="ja-JP" dirty="0" smtClean="0"/>
              <a:t>SAMP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>
              <a:defRPr/>
            </a:pPr>
            <a:r>
              <a:rPr lang="en-US" altLang="ja-JP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02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1493" cy="1143000"/>
          </a:xfrm>
        </p:spPr>
        <p:txBody>
          <a:bodyPr/>
          <a:lstStyle/>
          <a:p>
            <a:r>
              <a:rPr kumimoji="1" lang="ja-JP" altLang="en-US" dirty="0" smtClean="0"/>
              <a:t>検索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90872" y="1915616"/>
            <a:ext cx="8229600" cy="4525963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" y="1152128"/>
            <a:ext cx="8189913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円/楕円 13"/>
          <p:cNvSpPr/>
          <p:nvPr/>
        </p:nvSpPr>
        <p:spPr>
          <a:xfrm>
            <a:off x="601216" y="1656184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66"/>
          <a:stretch/>
        </p:blipFill>
        <p:spPr bwMode="auto">
          <a:xfrm>
            <a:off x="385192" y="2808312"/>
            <a:ext cx="4735265" cy="351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4645768" y="648072"/>
            <a:ext cx="4121403" cy="6021288"/>
            <a:chOff x="3923928" y="188640"/>
            <a:chExt cx="4121403" cy="6021288"/>
          </a:xfrm>
        </p:grpSpPr>
        <p:sp>
          <p:nvSpPr>
            <p:cNvPr id="7" name="円/楕円 6"/>
            <p:cNvSpPr/>
            <p:nvPr/>
          </p:nvSpPr>
          <p:spPr>
            <a:xfrm>
              <a:off x="4139952" y="2492896"/>
              <a:ext cx="720080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c</a:t>
              </a:r>
              <a:endParaRPr kumimoji="1" lang="ja-JP" altLang="en-US" dirty="0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4788024" y="3501008"/>
              <a:ext cx="720080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4499992" y="3717032"/>
              <a:ext cx="648072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4139952" y="4581128"/>
              <a:ext cx="3672408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5580112" y="4005064"/>
              <a:ext cx="1224136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5652120" y="5805264"/>
              <a:ext cx="720080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3928" y="188640"/>
              <a:ext cx="4121403" cy="6021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円/楕円 14"/>
            <p:cNvSpPr/>
            <p:nvPr/>
          </p:nvSpPr>
          <p:spPr>
            <a:xfrm>
              <a:off x="4094448" y="2456892"/>
              <a:ext cx="72958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4788024" y="3424117"/>
              <a:ext cx="792088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4535996" y="3604137"/>
              <a:ext cx="504056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4165364" y="4587262"/>
              <a:ext cx="3502979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3" name="円/楕円 22"/>
          <p:cNvSpPr/>
          <p:nvPr/>
        </p:nvSpPr>
        <p:spPr>
          <a:xfrm>
            <a:off x="3265512" y="3298676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2" name="直線矢印コネクタ 21"/>
          <p:cNvCxnSpPr>
            <a:stCxn id="14" idx="5"/>
            <a:endCxn id="5" idx="0"/>
          </p:cNvCxnSpPr>
          <p:nvPr/>
        </p:nvCxnSpPr>
        <p:spPr>
          <a:xfrm>
            <a:off x="1031455" y="1963497"/>
            <a:ext cx="1721370" cy="8448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23" idx="6"/>
            <a:endCxn id="1028" idx="1"/>
          </p:cNvCxnSpPr>
          <p:nvPr/>
        </p:nvCxnSpPr>
        <p:spPr>
          <a:xfrm>
            <a:off x="3769568" y="3478696"/>
            <a:ext cx="876200" cy="1800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628775"/>
            <a:ext cx="82089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36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067" y="972131"/>
            <a:ext cx="8189913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9352" y="2115783"/>
            <a:ext cx="6771429" cy="448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矢印コネクタ 5"/>
          <p:cNvCxnSpPr>
            <a:stCxn id="7" idx="5"/>
          </p:cNvCxnSpPr>
          <p:nvPr/>
        </p:nvCxnSpPr>
        <p:spPr>
          <a:xfrm>
            <a:off x="2447162" y="1774903"/>
            <a:ext cx="432529" cy="3493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/楕円 6"/>
          <p:cNvSpPr/>
          <p:nvPr/>
        </p:nvSpPr>
        <p:spPr>
          <a:xfrm>
            <a:off x="2016923" y="1467590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36875" y="4356507"/>
            <a:ext cx="1944216" cy="923330"/>
          </a:xfrm>
          <a:prstGeom prst="rect">
            <a:avLst/>
          </a:prstGeom>
          <a:solidFill>
            <a:srgbClr val="FFFFFF">
              <a:alpha val="92157"/>
            </a:srgb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セル</a:t>
            </a:r>
            <a:r>
              <a:rPr lang="ja-JP" altLang="en-US" dirty="0"/>
              <a:t>を選択</a:t>
            </a:r>
            <a:r>
              <a:rPr lang="ja-JP" altLang="en-US" dirty="0" smtClean="0"/>
              <a:t>して、データの直接編集も可能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41686" y="274638"/>
            <a:ext cx="2345113" cy="1143000"/>
          </a:xfrm>
        </p:spPr>
        <p:txBody>
          <a:bodyPr/>
          <a:lstStyle/>
          <a:p>
            <a:r>
              <a:rPr lang="en-US" altLang="ja-JP" dirty="0" smtClean="0"/>
              <a:t>Filter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32657"/>
            <a:ext cx="634168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84784"/>
            <a:ext cx="46005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348880"/>
            <a:ext cx="45529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201740"/>
            <a:ext cx="6156176" cy="265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円/楕円 8"/>
          <p:cNvSpPr/>
          <p:nvPr/>
        </p:nvSpPr>
        <p:spPr>
          <a:xfrm>
            <a:off x="1835696" y="692696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1691680" y="1988840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3635896" y="3284984"/>
            <a:ext cx="129614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3851920" y="3861048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3635896" y="3573016"/>
            <a:ext cx="151216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5148064" y="5805264"/>
            <a:ext cx="7920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6" name="直線矢印コネクタ 15"/>
          <p:cNvCxnSpPr>
            <a:stCxn id="9" idx="4"/>
          </p:cNvCxnSpPr>
          <p:nvPr/>
        </p:nvCxnSpPr>
        <p:spPr>
          <a:xfrm>
            <a:off x="2087724" y="1052736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10" idx="6"/>
          </p:cNvCxnSpPr>
          <p:nvPr/>
        </p:nvCxnSpPr>
        <p:spPr>
          <a:xfrm>
            <a:off x="2195736" y="2168860"/>
            <a:ext cx="144016" cy="1800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363</Words>
  <Application>Microsoft Office PowerPoint</Application>
  <PresentationFormat>画面に合わせる (4:3)</PresentationFormat>
  <Paragraphs>94</Paragraphs>
  <Slides>43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44" baseType="lpstr">
      <vt:lpstr>Office テーマ</vt:lpstr>
      <vt:lpstr>VOツール使用法（１） TOPCAT</vt:lpstr>
      <vt:lpstr>インストール</vt:lpstr>
      <vt:lpstr>TOPCAT</vt:lpstr>
      <vt:lpstr>マニュアル</vt:lpstr>
      <vt:lpstr>PowerPoint プレゼンテーション</vt:lpstr>
      <vt:lpstr>検索</vt:lpstr>
      <vt:lpstr>PowerPoint プレゼンテーション</vt:lpstr>
      <vt:lpstr>PowerPoint プレゼンテーション</vt:lpstr>
      <vt:lpstr>Filter</vt:lpstr>
      <vt:lpstr>カラム間の演算</vt:lpstr>
      <vt:lpstr>PowerPoint プレゼンテーション</vt:lpstr>
      <vt:lpstr>PowerPoint プレゼンテーション</vt:lpstr>
      <vt:lpstr>恒星理論データの検索</vt:lpstr>
      <vt:lpstr>PowerPoint プレゼンテーション</vt:lpstr>
      <vt:lpstr>絶対等級の計算</vt:lpstr>
      <vt:lpstr>重ねてplot</vt:lpstr>
      <vt:lpstr>Row subset</vt:lpstr>
      <vt:lpstr>図の保存</vt:lpstr>
      <vt:lpstr>データの保存</vt:lpstr>
      <vt:lpstr>使用例（２）クロスマッチ</vt:lpstr>
      <vt:lpstr>PowerPoint プレゼンテーション</vt:lpstr>
      <vt:lpstr>PowerPoint プレゼンテーション</vt:lpstr>
      <vt:lpstr>PowerPoint プレゼンテーション</vt:lpstr>
      <vt:lpstr>クロスマッチ検索</vt:lpstr>
      <vt:lpstr>PowerPoint プレゼンテーション</vt:lpstr>
      <vt:lpstr>PowerPoint プレゼンテーション</vt:lpstr>
      <vt:lpstr>画像表示</vt:lpstr>
      <vt:lpstr>画像表示</vt:lpstr>
      <vt:lpstr>画像データの検索　　　</vt:lpstr>
      <vt:lpstr>画像データのクロスマッチ検索</vt:lpstr>
      <vt:lpstr>PowerPoint プレゼンテーション</vt:lpstr>
      <vt:lpstr>PowerPoint プレゼンテーション</vt:lpstr>
      <vt:lpstr>SAMP            .</vt:lpstr>
      <vt:lpstr>PowerPoint プレゼンテーション</vt:lpstr>
      <vt:lpstr>様々なplot</vt:lpstr>
      <vt:lpstr>PowerPoint プレゼンテーション</vt:lpstr>
      <vt:lpstr>ヒストグラム、 density plot(2Dヒストグラム)</vt:lpstr>
      <vt:lpstr>同じX軸で、複数のグラフをプロット</vt:lpstr>
      <vt:lpstr>Join(縦に)</vt:lpstr>
      <vt:lpstr>座標系の変換</vt:lpstr>
      <vt:lpstr>関数一覧</vt:lpstr>
      <vt:lpstr>Help</vt:lpstr>
      <vt:lpstr>　STILTS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yutaka</dc:creator>
  <cp:lastModifiedBy>komiya</cp:lastModifiedBy>
  <cp:revision>44</cp:revision>
  <dcterms:created xsi:type="dcterms:W3CDTF">2013-03-14T07:38:55Z</dcterms:created>
  <dcterms:modified xsi:type="dcterms:W3CDTF">2013-03-18T06:14:40Z</dcterms:modified>
</cp:coreProperties>
</file>