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6" r:id="rId2"/>
    <p:sldId id="317" r:id="rId3"/>
    <p:sldId id="318" r:id="rId4"/>
    <p:sldId id="319" r:id="rId5"/>
    <p:sldId id="285" r:id="rId6"/>
    <p:sldId id="286" r:id="rId7"/>
    <p:sldId id="287" r:id="rId8"/>
    <p:sldId id="288" r:id="rId9"/>
    <p:sldId id="310" r:id="rId10"/>
    <p:sldId id="311" r:id="rId11"/>
    <p:sldId id="289" r:id="rId12"/>
    <p:sldId id="290" r:id="rId13"/>
    <p:sldId id="309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298" r:id="rId23"/>
    <p:sldId id="302" r:id="rId24"/>
    <p:sldId id="303" r:id="rId25"/>
    <p:sldId id="304" r:id="rId26"/>
    <p:sldId id="305" r:id="rId27"/>
    <p:sldId id="306" r:id="rId28"/>
    <p:sldId id="307" r:id="rId29"/>
    <p:sldId id="300" r:id="rId30"/>
    <p:sldId id="301" r:id="rId31"/>
    <p:sldId id="308" r:id="rId32"/>
    <p:sldId id="312" r:id="rId33"/>
    <p:sldId id="313" r:id="rId34"/>
    <p:sldId id="315" r:id="rId35"/>
    <p:sldId id="314" r:id="rId36"/>
    <p:sldId id="320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460D-8D77-41F9-A1CC-4933013E17C9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6AD08-01A6-42F1-8E27-0C4AABE27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7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6AD08-01A6-42F1-8E27-0C4AABE2764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0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sci.edu/institute/software_hardware/specview/downloa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sci.edu/institute/software_hardware/specvie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sci.edu/institute/software_hardware/specview/tutorial" TargetMode="External"/><Relationship Id="rId2" Type="http://schemas.openxmlformats.org/officeDocument/2006/relationships/hyperlink" Target="http://www.stsci.edu/institute/software_hardware/specview/docum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sci.edu/institute/software_hardware/specview/examp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VO</a:t>
            </a:r>
            <a:r>
              <a:rPr lang="ja-JP" altLang="en-US" dirty="0" smtClean="0"/>
              <a:t>ツール解説（３）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Specview</a:t>
            </a:r>
            <a:endParaRPr lang="ja-JP" altLang="en-US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8813" y="42862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国立天文台・天文データセンター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小宮　悠</a:t>
            </a:r>
          </a:p>
        </p:txBody>
      </p:sp>
      <p:pic>
        <p:nvPicPr>
          <p:cNvPr id="15364" name="Picture 7" descr="http://www.euro-vo.org/pub/fc/software/L2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000375"/>
            <a:ext cx="137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4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4592"/>
            <a:ext cx="4305796" cy="23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19687" y="1916435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/>
              <a:t>方法２</a:t>
            </a:r>
            <a:endParaRPr kumimoji="1" lang="en-US" altLang="ja-JP" u="sng" dirty="0" smtClean="0"/>
          </a:p>
          <a:p>
            <a:r>
              <a:rPr lang="en-US" altLang="ja-JP" dirty="0" err="1"/>
              <a:t>Coplot</a:t>
            </a:r>
            <a:r>
              <a:rPr kumimoji="1" lang="ja-JP" altLang="en-US" dirty="0" smtClean="0"/>
              <a:t>ボタンから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ファイルリストを開き、グラフをマウスで選択して、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Plot/</a:t>
            </a:r>
            <a:r>
              <a:rPr kumimoji="1" lang="en-US" altLang="ja-JP" dirty="0" err="1" smtClean="0"/>
              <a:t>Coplot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ボタンを押す。</a:t>
            </a:r>
            <a:endParaRPr kumimoji="1" lang="ja-JP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3717603" cy="234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796136" y="480062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複数のグラフを重ねて</a:t>
            </a:r>
            <a:r>
              <a:rPr kumimoji="1" lang="en-US" altLang="ja-JP" dirty="0" smtClean="0"/>
              <a:t>plot</a:t>
            </a:r>
            <a:r>
              <a:rPr kumimoji="1" lang="ja-JP" altLang="en-US" dirty="0" smtClean="0"/>
              <a:t>することもできる。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2562"/>
            <a:ext cx="4195020" cy="24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4520"/>
            <a:ext cx="4195020" cy="232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4300"/>
            <a:ext cx="4412283" cy="3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>
            <a:stCxn id="16" idx="6"/>
            <a:endCxn id="5124" idx="1"/>
          </p:cNvCxnSpPr>
          <p:nvPr/>
        </p:nvCxnSpPr>
        <p:spPr>
          <a:xfrm>
            <a:off x="1875620" y="3616245"/>
            <a:ext cx="2696380" cy="124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3" idx="2"/>
          </p:cNvCxnSpPr>
          <p:nvPr/>
        </p:nvCxnSpPr>
        <p:spPr>
          <a:xfrm flipH="1" flipV="1">
            <a:off x="3635896" y="5013176"/>
            <a:ext cx="968189" cy="105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604085" y="5013176"/>
            <a:ext cx="615988" cy="210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940152" y="2852936"/>
            <a:ext cx="615988" cy="210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259632" y="3511112"/>
            <a:ext cx="615988" cy="210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200" y="3142709"/>
            <a:ext cx="2232248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ダブルクリックで選択。数値を直接入力。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53444"/>
            <a:ext cx="8229600" cy="4525963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24744"/>
            <a:ext cx="90471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87624" y="2748816"/>
            <a:ext cx="144016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Linear or Log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1884720"/>
            <a:ext cx="72008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undo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stCxn id="6" idx="2"/>
          </p:cNvCxnSpPr>
          <p:nvPr/>
        </p:nvCxnSpPr>
        <p:spPr>
          <a:xfrm>
            <a:off x="2987824" y="2254052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951820" y="2758108"/>
            <a:ext cx="2016224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拡大縮小</a:t>
            </a:r>
            <a:endParaRPr lang="en-US" altLang="ja-JP" dirty="0" smtClean="0"/>
          </a:p>
          <a:p>
            <a:r>
              <a:rPr kumimoji="1" lang="ja-JP" altLang="en-US" dirty="0" smtClean="0"/>
              <a:t>マウスホイール・</a:t>
            </a:r>
            <a:endParaRPr kumimoji="1" lang="en-US" altLang="ja-JP" dirty="0" smtClean="0"/>
          </a:p>
          <a:p>
            <a:r>
              <a:rPr lang="ja-JP" altLang="en-US" dirty="0"/>
              <a:t>矩形領域</a:t>
            </a:r>
            <a:r>
              <a:rPr lang="ja-JP" altLang="en-US" dirty="0" smtClean="0"/>
              <a:t>指定でも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5896" y="1894012"/>
            <a:ext cx="64807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移動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11" idx="0"/>
          </p:cNvCxnSpPr>
          <p:nvPr/>
        </p:nvCxnSpPr>
        <p:spPr>
          <a:xfrm>
            <a:off x="3316052" y="2590884"/>
            <a:ext cx="643880" cy="167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1" idx="0"/>
          </p:cNvCxnSpPr>
          <p:nvPr/>
        </p:nvCxnSpPr>
        <p:spPr>
          <a:xfrm>
            <a:off x="3599892" y="2590884"/>
            <a:ext cx="360040" cy="167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2" idx="2"/>
          </p:cNvCxnSpPr>
          <p:nvPr/>
        </p:nvCxnSpPr>
        <p:spPr>
          <a:xfrm>
            <a:off x="3959932" y="2263344"/>
            <a:ext cx="0" cy="134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959932" y="2263344"/>
            <a:ext cx="152400" cy="1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11" idx="0"/>
          </p:cNvCxnSpPr>
          <p:nvPr/>
        </p:nvCxnSpPr>
        <p:spPr>
          <a:xfrm flipH="1">
            <a:off x="3959932" y="2590884"/>
            <a:ext cx="575270" cy="167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メタデータ表示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6112"/>
            <a:ext cx="4108434" cy="25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882964" cy="31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436510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グラフのデータ曲線上で</a:t>
            </a:r>
            <a:endParaRPr kumimoji="1" lang="en-US" altLang="ja-JP" dirty="0" smtClean="0"/>
          </a:p>
          <a:p>
            <a:r>
              <a:rPr lang="ja-JP" altLang="en-US" dirty="0" smtClean="0"/>
              <a:t>左クリック：タイトル表示</a:t>
            </a:r>
            <a:endParaRPr lang="en-US" altLang="ja-JP" dirty="0" smtClean="0"/>
          </a:p>
          <a:p>
            <a:r>
              <a:rPr kumimoji="1" lang="ja-JP" altLang="en-US" dirty="0" smtClean="0"/>
              <a:t>右クリック：</a:t>
            </a:r>
            <a:r>
              <a:rPr kumimoji="1" lang="en-US" altLang="ja-JP" dirty="0" smtClean="0"/>
              <a:t>Header </a:t>
            </a:r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1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9000"/>
            <a:ext cx="8052767" cy="50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表示領域指定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600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259632" y="3212976"/>
            <a:ext cx="615988" cy="508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764735" cy="49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単位</a:t>
            </a:r>
            <a:endParaRPr kumimoji="1" lang="ja-JP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75445"/>
            <a:ext cx="3981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544283" y="2492896"/>
            <a:ext cx="615988" cy="508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7" idx="2"/>
          </p:cNvCxnSpPr>
          <p:nvPr/>
        </p:nvCxnSpPr>
        <p:spPr>
          <a:xfrm flipH="1">
            <a:off x="6753250" y="2747097"/>
            <a:ext cx="791033" cy="393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5862"/>
            <a:ext cx="6164779" cy="38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524000"/>
            <a:ext cx="4812267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34" y="3212976"/>
            <a:ext cx="3599681" cy="33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884368" y="2099024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22015" y="2780928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7" idx="2"/>
          </p:cNvCxnSpPr>
          <p:nvPr/>
        </p:nvCxnSpPr>
        <p:spPr>
          <a:xfrm flipH="1">
            <a:off x="5336143" y="2226125"/>
            <a:ext cx="2548225" cy="266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5"/>
          </p:cNvCxnSpPr>
          <p:nvPr/>
        </p:nvCxnSpPr>
        <p:spPr>
          <a:xfrm>
            <a:off x="3147794" y="2997902"/>
            <a:ext cx="364380" cy="215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97703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43" y="3068960"/>
            <a:ext cx="5093545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09237" y="4149080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15616" y="4677730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7" idx="6"/>
            <a:endCxn id="10243" idx="1"/>
          </p:cNvCxnSpPr>
          <p:nvPr/>
        </p:nvCxnSpPr>
        <p:spPr>
          <a:xfrm flipV="1">
            <a:off x="1731604" y="4677730"/>
            <a:ext cx="2269639" cy="127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267744" y="1628800"/>
            <a:ext cx="237626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 list</a:t>
            </a:r>
            <a:r>
              <a:rPr kumimoji="1" lang="ja-JP" altLang="en-US" dirty="0" smtClean="0"/>
              <a:t>をタブから選択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7342"/>
            <a:ext cx="6034956" cy="38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9047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771800" y="2564150"/>
            <a:ext cx="2442966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Sort: </a:t>
            </a:r>
            <a:r>
              <a:rPr kumimoji="1" lang="ja-JP" altLang="en-US" dirty="0" smtClean="0"/>
              <a:t>カラム名をクリック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259632" y="5085184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6" idx="6"/>
          </p:cNvCxnSpPr>
          <p:nvPr/>
        </p:nvCxnSpPr>
        <p:spPr>
          <a:xfrm flipV="1">
            <a:off x="1875620" y="4509120"/>
            <a:ext cx="4208548" cy="70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126078" y="3717032"/>
            <a:ext cx="1797850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クリックして選択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Ctrl+</a:t>
            </a:r>
            <a:r>
              <a:rPr kumimoji="1" lang="ja-JP" altLang="en-US" dirty="0" smtClean="0"/>
              <a:t>クリック」で複数選択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3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</a:t>
            </a:r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0109"/>
            <a:ext cx="4225855" cy="26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4918"/>
            <a:ext cx="3385263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9"/>
          <a:stretch/>
        </p:blipFill>
        <p:spPr bwMode="auto">
          <a:xfrm>
            <a:off x="4355976" y="1197198"/>
            <a:ext cx="4225855" cy="26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7668344" y="1700808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6" idx="2"/>
          </p:cNvCxnSpPr>
          <p:nvPr/>
        </p:nvCxnSpPr>
        <p:spPr>
          <a:xfrm flipH="1">
            <a:off x="3852807" y="1827909"/>
            <a:ext cx="3815537" cy="1025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6" idx="4"/>
          </p:cNvCxnSpPr>
          <p:nvPr/>
        </p:nvCxnSpPr>
        <p:spPr>
          <a:xfrm flipH="1">
            <a:off x="6660232" y="1955009"/>
            <a:ext cx="1316106" cy="2914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インストール</a:t>
            </a:r>
          </a:p>
        </p:txBody>
      </p:sp>
      <p:sp>
        <p:nvSpPr>
          <p:cNvPr id="1638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hlinkClick r:id="rId2"/>
              </a:rPr>
              <a:t>http://www.stsci.edu/institute/software_hardware/specview/download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解凍して、インストーラを実行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必要に応じて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specview_lines.jar</a:t>
            </a:r>
            <a:r>
              <a:rPr lang="ja-JP" altLang="en-US" dirty="0" err="1" smtClean="0"/>
              <a:t>、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altLang="ja-JP" dirty="0" smtClean="0"/>
              <a:t>specview_standards.jar</a:t>
            </a:r>
            <a:r>
              <a:rPr lang="ja-JP" altLang="en-US" dirty="0" err="1" smtClean="0"/>
              <a:t>、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altLang="ja-JP" dirty="0" smtClean="0"/>
              <a:t>specview_kurucz.jar </a:t>
            </a:r>
            <a:r>
              <a:rPr lang="ja-JP" altLang="en-US" dirty="0" smtClean="0"/>
              <a:t>　をダウンロード。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r>
              <a:rPr lang="en-US" altLang="ja-JP" dirty="0" smtClean="0"/>
              <a:t>Windows: </a:t>
            </a:r>
            <a:r>
              <a:rPr lang="ja-JP" altLang="en-US" dirty="0" smtClean="0"/>
              <a:t>スタートメニューから起動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Mac: </a:t>
            </a:r>
            <a:r>
              <a:rPr lang="ja-JP" altLang="en-US" dirty="0" smtClean="0"/>
              <a:t>アプリケーションから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Unix: </a:t>
            </a:r>
            <a:r>
              <a:rPr lang="ja-JP" altLang="en-US" dirty="0" smtClean="0"/>
              <a:t>コマンドラインから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696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0"/>
            <a:ext cx="90471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視線速度測定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9728"/>
            <a:ext cx="2992134" cy="3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9728"/>
            <a:ext cx="2992134" cy="3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99728"/>
            <a:ext cx="2983413" cy="40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987583" y="1952126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208009" y="2874404"/>
            <a:ext cx="2804151" cy="482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70060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</a:t>
            </a:r>
            <a:r>
              <a:rPr kumimoji="1" lang="ja-JP" altLang="en-US" dirty="0" smtClean="0"/>
              <a:t>測定画面で、</a:t>
            </a:r>
            <a:r>
              <a:rPr kumimoji="1" lang="en-US" altLang="ja-JP" dirty="0" smtClean="0"/>
              <a:t>Feature ID </a:t>
            </a:r>
            <a:r>
              <a:rPr kumimoji="1" lang="ja-JP" altLang="en-US" dirty="0" smtClean="0"/>
              <a:t>タブを開き、</a:t>
            </a:r>
            <a:r>
              <a:rPr kumimoji="1" lang="en-US" altLang="ja-JP" dirty="0" smtClean="0"/>
              <a:t>Rest wavelength </a:t>
            </a:r>
            <a:r>
              <a:rPr kumimoji="1" lang="ja-JP" altLang="en-US" dirty="0" smtClean="0"/>
              <a:t>に</a:t>
            </a:r>
            <a:r>
              <a:rPr lang="ja-JP" altLang="en-US" dirty="0" smtClean="0"/>
              <a:t>静止系</a:t>
            </a:r>
            <a:r>
              <a:rPr lang="ja-JP" altLang="en-US" dirty="0"/>
              <a:t>で</a:t>
            </a:r>
            <a:r>
              <a:rPr lang="ja-JP" altLang="en-US" dirty="0" smtClean="0"/>
              <a:t>の周波数を入力すると、</a:t>
            </a:r>
            <a:r>
              <a:rPr lang="en-US" altLang="ja-JP" dirty="0" smtClean="0"/>
              <a:t>Measurement </a:t>
            </a:r>
            <a:r>
              <a:rPr lang="ja-JP" altLang="en-US" dirty="0" smtClean="0"/>
              <a:t>タブに計算された視線速度が表示される。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3285" y="583232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測定結果は</a:t>
            </a:r>
            <a:r>
              <a:rPr kumimoji="1" lang="en-US" altLang="ja-JP" dirty="0" smtClean="0"/>
              <a:t>Record </a:t>
            </a:r>
            <a:r>
              <a:rPr kumimoji="1" lang="ja-JP" altLang="en-US" dirty="0" smtClean="0"/>
              <a:t>ボタンで記録。</a:t>
            </a:r>
            <a:endParaRPr kumimoji="1" lang="en-US" altLang="ja-JP" dirty="0" smtClean="0"/>
          </a:p>
          <a:p>
            <a:r>
              <a:rPr lang="en-US" altLang="ja-JP" dirty="0" smtClean="0"/>
              <a:t>File -&gt; Save as </a:t>
            </a:r>
            <a:r>
              <a:rPr lang="ja-JP" altLang="en-US" dirty="0" smtClean="0"/>
              <a:t>で保存。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35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Fit: </a:t>
            </a:r>
            <a:r>
              <a:rPr kumimoji="1" lang="ja-JP" altLang="en-US" dirty="0" smtClean="0"/>
              <a:t>成分の構成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378772" cy="27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784537" cy="305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740352" y="1844824"/>
            <a:ext cx="43204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03848" y="5301208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5" idx="2"/>
            <a:endCxn id="15364" idx="0"/>
          </p:cNvCxnSpPr>
          <p:nvPr/>
        </p:nvCxnSpPr>
        <p:spPr>
          <a:xfrm flipH="1">
            <a:off x="3071781" y="1971925"/>
            <a:ext cx="4668571" cy="1241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706"/>
            <a:ext cx="5421982" cy="28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377505" y="3955631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7" idx="6"/>
            <a:endCxn id="16386" idx="1"/>
          </p:cNvCxnSpPr>
          <p:nvPr/>
        </p:nvCxnSpPr>
        <p:spPr>
          <a:xfrm flipV="1">
            <a:off x="993493" y="3627909"/>
            <a:ext cx="3938547" cy="454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5508104" y="2420888"/>
            <a:ext cx="1800200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 flipH="1">
            <a:off x="2411760" y="2547989"/>
            <a:ext cx="3096344" cy="376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2" y="1412776"/>
            <a:ext cx="4378772" cy="27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96259" cy="221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7"/>
          <a:stretch/>
        </p:blipFill>
        <p:spPr bwMode="auto">
          <a:xfrm>
            <a:off x="2123728" y="3758435"/>
            <a:ext cx="2071067" cy="31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76056" y="16288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 </a:t>
            </a:r>
            <a:r>
              <a:rPr kumimoji="1" lang="ja-JP" altLang="en-US" dirty="0" smtClean="0"/>
              <a:t>部分を拡大してから、</a:t>
            </a:r>
            <a:endParaRPr kumimoji="1" lang="en-US" altLang="ja-JP" dirty="0" smtClean="0"/>
          </a:p>
          <a:p>
            <a:r>
              <a:rPr lang="en-US" altLang="ja-JP" dirty="0" smtClean="0"/>
              <a:t>Processed</a:t>
            </a:r>
            <a:r>
              <a:rPr lang="ja-JP" altLang="en-US" dirty="0" smtClean="0"/>
              <a:t>画面の</a:t>
            </a:r>
            <a:r>
              <a:rPr lang="en-US" altLang="ja-JP" dirty="0" smtClean="0"/>
              <a:t>Add</a:t>
            </a:r>
            <a:r>
              <a:rPr lang="ja-JP" altLang="en-US" dirty="0" smtClean="0"/>
              <a:t>ボタンから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吸収線成分を追加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765754" y="4653136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8" idx="3"/>
            <a:endCxn id="17412" idx="3"/>
          </p:cNvCxnSpPr>
          <p:nvPr/>
        </p:nvCxnSpPr>
        <p:spPr>
          <a:xfrm flipH="1">
            <a:off x="4194795" y="4870110"/>
            <a:ext cx="661168" cy="447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491880" y="4005064"/>
            <a:ext cx="1889862" cy="1354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13951" cy="212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7"/>
          <a:stretch/>
        </p:blipFill>
        <p:spPr bwMode="auto">
          <a:xfrm>
            <a:off x="2699792" y="4077072"/>
            <a:ext cx="1502445" cy="22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66231"/>
            <a:ext cx="452358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44008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元</a:t>
            </a:r>
            <a:r>
              <a:rPr lang="ja-JP" altLang="en-US" dirty="0"/>
              <a:t>の表示</a:t>
            </a:r>
            <a:r>
              <a:rPr lang="ja-JP" altLang="en-US" dirty="0" smtClean="0"/>
              <a:t>範囲</a:t>
            </a:r>
            <a:r>
              <a:rPr lang="ja-JP" altLang="en-US" dirty="0"/>
              <a:t>でやると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表示範囲全体の幅の吸収線が乗る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9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596383" cy="29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558747" cy="24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35668" y="5157192"/>
            <a:ext cx="282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吸収線幅は</a:t>
            </a:r>
            <a:r>
              <a:rPr kumimoji="1" lang="en-US" altLang="ja-JP" dirty="0" smtClean="0"/>
              <a:t>Adjust </a:t>
            </a:r>
            <a:r>
              <a:rPr kumimoji="1" lang="ja-JP" altLang="en-US" dirty="0" smtClean="0"/>
              <a:t>ボタンで変更できる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4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Fitting</a:t>
            </a:r>
            <a:endParaRPr kumimoji="1" lang="ja-JP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4" y="1412776"/>
            <a:ext cx="4762426" cy="251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34" y="2497648"/>
            <a:ext cx="3888138" cy="20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79512" y="3573016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6" idx="6"/>
          </p:cNvCxnSpPr>
          <p:nvPr/>
        </p:nvCxnSpPr>
        <p:spPr>
          <a:xfrm>
            <a:off x="795500" y="3700117"/>
            <a:ext cx="40024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4932334" y="5013176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81306"/>
            <a:ext cx="3973838" cy="251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4762426" cy="251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067944" y="4653136"/>
            <a:ext cx="615988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4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モデルスペクトルの読み込み</a:t>
            </a:r>
            <a:endParaRPr kumimoji="1" lang="ja-JP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20350"/>
          <a:stretch/>
        </p:blipFill>
        <p:spPr bwMode="auto">
          <a:xfrm>
            <a:off x="1187624" y="1559859"/>
            <a:ext cx="6032500" cy="391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863614" y="5661248"/>
            <a:ext cx="4680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specview_standards.jar</a:t>
            </a:r>
            <a:r>
              <a:rPr lang="ja-JP" altLang="en-US" dirty="0" err="1"/>
              <a:t>、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/>
              <a:t>specview_kurucz.jar</a:t>
            </a:r>
          </a:p>
          <a:p>
            <a:r>
              <a:rPr lang="ja-JP" altLang="en-US" dirty="0"/>
              <a:t>を</a:t>
            </a:r>
            <a:r>
              <a:rPr lang="ja-JP" altLang="en-US" dirty="0" smtClean="0"/>
              <a:t>ダウンロード</a:t>
            </a:r>
            <a:r>
              <a:rPr lang="ja-JP" altLang="en-US" dirty="0"/>
              <a:t>すると</a:t>
            </a:r>
            <a:r>
              <a:rPr lang="ja-JP" altLang="en-US" dirty="0" smtClean="0"/>
              <a:t>、 </a:t>
            </a:r>
            <a:r>
              <a:rPr lang="en-US" altLang="ja-JP" dirty="0" smtClean="0"/>
              <a:t>Sun and Vega, </a:t>
            </a:r>
            <a:r>
              <a:rPr lang="en-US" altLang="ja-JP" dirty="0" err="1" smtClean="0"/>
              <a:t>Kurucz</a:t>
            </a:r>
            <a:r>
              <a:rPr lang="en-US" altLang="ja-JP" dirty="0" smtClean="0"/>
              <a:t> </a:t>
            </a:r>
            <a:r>
              <a:rPr lang="ja-JP" altLang="en-US" dirty="0" smtClean="0"/>
              <a:t>も読み込めるようになる。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Specview</a:t>
            </a:r>
            <a:endParaRPr lang="ja-JP" altLang="en-US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簡単なスペクトル処理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VO</a:t>
            </a:r>
            <a:r>
              <a:rPr lang="ja-JP" altLang="en-US" dirty="0" smtClean="0"/>
              <a:t>上のスペクトルデータの検索・取得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標準星、理論モデルとの比較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Web site</a:t>
            </a:r>
            <a:br>
              <a:rPr lang="en-US" altLang="ja-JP" dirty="0" smtClean="0"/>
            </a:br>
            <a:r>
              <a:rPr lang="en-US" altLang="ja-JP" dirty="0" smtClean="0">
                <a:hlinkClick r:id="rId2"/>
              </a:rPr>
              <a:t>http://www.stsci.edu/institute/software_hardware/specview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4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ata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Model </a:t>
            </a:r>
            <a:r>
              <a:rPr kumimoji="1" lang="ja-JP" altLang="en-US" dirty="0" smtClean="0"/>
              <a:t>の比較</a:t>
            </a:r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8868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2" y="4195512"/>
            <a:ext cx="4108434" cy="25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2" y="1356113"/>
            <a:ext cx="4108434" cy="25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195736" y="2299454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スペクトルデータ線上でダブルクリック</a:t>
            </a:r>
            <a:endParaRPr lang="ja-JP" altLang="en-US" dirty="0"/>
          </a:p>
        </p:txBody>
      </p:sp>
      <p:cxnSp>
        <p:nvCxnSpPr>
          <p:cNvPr id="7" name="直線矢印コネクタ 6"/>
          <p:cNvCxnSpPr>
            <a:endCxn id="22530" idx="0"/>
          </p:cNvCxnSpPr>
          <p:nvPr/>
        </p:nvCxnSpPr>
        <p:spPr>
          <a:xfrm flipH="1">
            <a:off x="2372544" y="2622620"/>
            <a:ext cx="4143672" cy="376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403648" y="5013176"/>
            <a:ext cx="259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読み込んでおいたモデルから一つを選択すると、データと重ねて表示される。</a:t>
            </a:r>
            <a:endParaRPr lang="ja-JP" altLang="en-US" dirty="0"/>
          </a:p>
        </p:txBody>
      </p:sp>
      <p:cxnSp>
        <p:nvCxnSpPr>
          <p:cNvPr id="12" name="直線矢印コネクタ 11"/>
          <p:cNvCxnSpPr>
            <a:endCxn id="22531" idx="1"/>
          </p:cNvCxnSpPr>
          <p:nvPr/>
        </p:nvCxnSpPr>
        <p:spPr>
          <a:xfrm>
            <a:off x="1403648" y="3861048"/>
            <a:ext cx="3164374" cy="1632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59092" cy="458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296998" cy="30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データの足し合わせ</a:t>
            </a:r>
            <a:endParaRPr kumimoji="1" lang="ja-JP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4" y="2490502"/>
            <a:ext cx="4643190" cy="33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772323" cy="34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5481997" y="5839095"/>
            <a:ext cx="1178235" cy="25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978597" y="6315819"/>
            <a:ext cx="737419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00621" y="1124744"/>
            <a:ext cx="289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 </a:t>
            </a:r>
            <a:r>
              <a:rPr kumimoji="1" lang="en-US" altLang="ja-JP" dirty="0" err="1" smtClean="0"/>
              <a:t>Coplot</a:t>
            </a:r>
            <a:r>
              <a:rPr kumimoji="1" lang="ja-JP" altLang="en-US" dirty="0" smtClean="0"/>
              <a:t>ボタンでファイル一覧を開き、足すファイルを選択して、</a:t>
            </a:r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ボタンを押し、</a:t>
            </a:r>
            <a:r>
              <a:rPr kumimoji="1" lang="en-US" altLang="ja-JP" dirty="0" smtClean="0"/>
              <a:t>Processing pipeline </a:t>
            </a:r>
            <a:r>
              <a:rPr kumimoji="1" lang="ja-JP" altLang="en-US" dirty="0" smtClean="0"/>
              <a:t>を起動。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5846673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 </a:t>
            </a:r>
            <a:r>
              <a:rPr kumimoji="1" lang="en-US" altLang="ja-JP" dirty="0" err="1" smtClean="0"/>
              <a:t>Coadd</a:t>
            </a:r>
            <a:r>
              <a:rPr kumimoji="1" lang="ja-JP" altLang="en-US" dirty="0" smtClean="0"/>
              <a:t>タブに移り、</a:t>
            </a:r>
            <a:r>
              <a:rPr kumimoji="1" lang="en-US" altLang="ja-JP" dirty="0" smtClean="0"/>
              <a:t>Execute this step </a:t>
            </a:r>
            <a:r>
              <a:rPr kumimoji="1" lang="ja-JP" altLang="en-US" dirty="0" smtClean="0"/>
              <a:t>にチェックを入れ、</a:t>
            </a:r>
            <a:r>
              <a:rPr kumimoji="1" lang="en-US" altLang="ja-JP" dirty="0" smtClean="0"/>
              <a:t>Execute </a:t>
            </a:r>
            <a:r>
              <a:rPr kumimoji="1" lang="ja-JP" altLang="en-US" dirty="0" smtClean="0"/>
              <a:t>で実行。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32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ベースライン除去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322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32040" y="155679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 smtClean="0"/>
              <a:t>同様に、</a:t>
            </a:r>
            <a:r>
              <a:rPr kumimoji="1" lang="en-US" altLang="ja-JP" dirty="0" smtClean="0"/>
              <a:t>Processing pipeline </a:t>
            </a:r>
            <a:r>
              <a:rPr kumimoji="1" lang="ja-JP" altLang="en-US" dirty="0" smtClean="0"/>
              <a:t>を起動。</a:t>
            </a:r>
            <a:r>
              <a:rPr kumimoji="1" lang="en-US" altLang="ja-JP" dirty="0" smtClean="0"/>
              <a:t>Rectify </a:t>
            </a:r>
            <a:r>
              <a:rPr kumimoji="1" lang="ja-JP" altLang="en-US" dirty="0" smtClean="0"/>
              <a:t>タブに移動。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Execute this step </a:t>
            </a:r>
            <a:r>
              <a:rPr kumimoji="1" lang="ja-JP" altLang="en-US" dirty="0" smtClean="0"/>
              <a:t>をチェック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kumimoji="1" lang="ja-JP" altLang="en-US" dirty="0" smtClean="0"/>
              <a:t>ベースラインは多項式で</a:t>
            </a:r>
            <a:r>
              <a:rPr lang="ja-JP" altLang="en-US" dirty="0"/>
              <a:t>作成</a:t>
            </a:r>
            <a:r>
              <a:rPr lang="ja-JP" altLang="en-US" dirty="0" smtClean="0"/>
              <a:t>される。</a:t>
            </a:r>
            <a:r>
              <a:rPr lang="en-US" altLang="ja-JP" dirty="0" smtClean="0"/>
              <a:t>Default </a:t>
            </a:r>
            <a:r>
              <a:rPr lang="ja-JP" altLang="en-US" dirty="0" smtClean="0"/>
              <a:t>では一次関数</a:t>
            </a:r>
            <a:r>
              <a:rPr kumimoji="1" lang="ja-JP" altLang="en-US" dirty="0" smtClean="0"/>
              <a:t>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（両端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％ずつを結ぶ）</a:t>
            </a:r>
            <a:endParaRPr lang="en-US" altLang="ja-JP" dirty="0" smtClean="0"/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Execute </a:t>
            </a:r>
            <a:r>
              <a:rPr kumimoji="1" lang="ja-JP" altLang="en-US" dirty="0" smtClean="0"/>
              <a:t>ボタンで実行</a:t>
            </a:r>
            <a:endParaRPr kumimoji="1" lang="en-US" altLang="ja-JP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82" y="3583033"/>
            <a:ext cx="5098852" cy="322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27584" y="5903113"/>
            <a:ext cx="2999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元データ</a:t>
            </a:r>
            <a:r>
              <a:rPr lang="ja-JP" altLang="en-US" dirty="0"/>
              <a:t>が</a:t>
            </a:r>
            <a:r>
              <a:rPr lang="ja-JP" altLang="en-US" dirty="0" smtClean="0"/>
              <a:t>ピンク</a:t>
            </a:r>
            <a:r>
              <a:rPr lang="ja-JP" altLang="en-US" dirty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結果が黒の線で表示される。</a:t>
            </a:r>
            <a:endParaRPr lang="en-US" altLang="ja-JP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5889"/>
            <a:ext cx="41322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092963" y="4839938"/>
            <a:ext cx="966869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39553" y="5193479"/>
            <a:ext cx="648072" cy="329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3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478527" cy="31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923371" y="1221222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</a:t>
            </a:r>
            <a:r>
              <a:rPr lang="ja-JP" altLang="en-US" dirty="0" smtClean="0"/>
              <a:t>次の多項式を使いたいときは、</a:t>
            </a:r>
            <a:r>
              <a:rPr lang="en-US" altLang="ja-JP" dirty="0" smtClean="0"/>
              <a:t>fit</a:t>
            </a:r>
            <a:r>
              <a:rPr lang="ja-JP" altLang="en-US" dirty="0" smtClean="0"/>
              <a:t>に使う値を計</a:t>
            </a:r>
            <a:r>
              <a:rPr lang="en-US" altLang="ja-JP" dirty="0" smtClean="0"/>
              <a:t>n+1</a:t>
            </a:r>
            <a:r>
              <a:rPr lang="ja-JP" altLang="en-US" dirty="0" smtClean="0"/>
              <a:t>箇所以上指定する。</a:t>
            </a:r>
            <a:endParaRPr lang="en-US" altLang="ja-JP" dirty="0" smtClean="0"/>
          </a:p>
          <a:p>
            <a:r>
              <a:rPr lang="en-US" altLang="ja-JP" dirty="0" smtClean="0"/>
              <a:t>Auto-compute </a:t>
            </a:r>
            <a:r>
              <a:rPr lang="ja-JP" altLang="en-US" dirty="0" smtClean="0"/>
              <a:t>のチェックを外し、「</a:t>
            </a:r>
            <a:r>
              <a:rPr lang="en-US" altLang="ja-JP" dirty="0" smtClean="0"/>
              <a:t>Add range</a:t>
            </a:r>
            <a:r>
              <a:rPr lang="ja-JP" altLang="en-US" dirty="0" smtClean="0"/>
              <a:t>」画面上で範囲の上限・下限を指定していく。</a:t>
            </a:r>
            <a:endParaRPr lang="en-US" altLang="ja-JP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09" y="3391624"/>
            <a:ext cx="5328592" cy="33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4554661" y="5074632"/>
            <a:ext cx="449387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652121" y="5054197"/>
            <a:ext cx="504056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651563" y="5054197"/>
            <a:ext cx="584734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452321" y="5011166"/>
            <a:ext cx="648072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971600" y="2636912"/>
            <a:ext cx="737419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357" y="2636912"/>
            <a:ext cx="805251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68116" y="5008041"/>
            <a:ext cx="230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各範囲の平均</a:t>
            </a:r>
            <a:r>
              <a:rPr lang="ja-JP" altLang="en-US" dirty="0"/>
              <a:t>を結ぶ多項式がベースラインになる。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3563889" y="2638532"/>
            <a:ext cx="576064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30697" y="3371729"/>
            <a:ext cx="596887" cy="3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ノイズ除去（フーリエフィルター）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14127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   </a:t>
            </a:r>
            <a:r>
              <a:rPr kumimoji="1" lang="ja-JP" altLang="en-US" dirty="0" smtClean="0"/>
              <a:t>事前に</a:t>
            </a:r>
            <a:r>
              <a:rPr kumimoji="1" lang="en-US" altLang="ja-JP" dirty="0" smtClean="0"/>
              <a:t>Rectify</a:t>
            </a:r>
            <a:r>
              <a:rPr kumimoji="1" lang="ja-JP" altLang="en-US" dirty="0" smtClean="0"/>
              <a:t>も行っておくことが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望ましい。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Rectify</a:t>
            </a:r>
            <a:r>
              <a:rPr kumimoji="1" lang="ja-JP" altLang="en-US" dirty="0" smtClean="0"/>
              <a:t>と同様に、</a:t>
            </a:r>
            <a:r>
              <a:rPr kumimoji="1" lang="en-US" altLang="ja-JP" dirty="0" smtClean="0"/>
              <a:t>Processing pipeline </a:t>
            </a:r>
            <a:r>
              <a:rPr kumimoji="1" lang="ja-JP" altLang="en-US" dirty="0" smtClean="0"/>
              <a:t>を起動。</a:t>
            </a:r>
            <a:r>
              <a:rPr kumimoji="1" lang="en-US" altLang="ja-JP" dirty="0" smtClean="0"/>
              <a:t>Filter </a:t>
            </a:r>
            <a:r>
              <a:rPr kumimoji="1" lang="ja-JP" altLang="en-US" dirty="0" smtClean="0"/>
              <a:t>タブに移動。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en-US" altLang="ja-JP" dirty="0" smtClean="0"/>
              <a:t>Execute</a:t>
            </a:r>
            <a:endParaRPr lang="en-US" altLang="ja-JP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13" y="2924944"/>
            <a:ext cx="6034956" cy="38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5536" y="4646388"/>
            <a:ext cx="259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Brault</a:t>
            </a:r>
            <a:r>
              <a:rPr lang="en-US" altLang="ja-JP" dirty="0"/>
              <a:t> &amp; White filter</a:t>
            </a:r>
            <a:r>
              <a:rPr lang="ja-JP" altLang="en-US" dirty="0"/>
              <a:t>　</a:t>
            </a:r>
            <a:r>
              <a:rPr lang="en-US" altLang="ja-JP" dirty="0" smtClean="0"/>
              <a:t>or Box filter</a:t>
            </a:r>
          </a:p>
          <a:p>
            <a:r>
              <a:rPr lang="en-US" altLang="ja-JP" dirty="0" smtClean="0"/>
              <a:t>Cut-off </a:t>
            </a:r>
            <a:r>
              <a:rPr lang="ja-JP" altLang="en-US" dirty="0" smtClean="0"/>
              <a:t>周波数は、指定できる。</a:t>
            </a:r>
            <a:endParaRPr lang="en-US" altLang="ja-JP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0618"/>
            <a:ext cx="3961714" cy="283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539553" y="3888889"/>
            <a:ext cx="576064" cy="332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6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保存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972647" cy="44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51521" y="1628801"/>
            <a:ext cx="43204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95536" y="3255957"/>
            <a:ext cx="1080120" cy="24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マニュアル</a:t>
            </a:r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 smtClean="0">
                <a:hlinkClick r:id="rId2"/>
              </a:rPr>
              <a:t>http://www.stsci.edu/institute/software_hardware/specview/documentation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起動した </a:t>
            </a:r>
            <a:r>
              <a:rPr lang="en-US" altLang="ja-JP" dirty="0" smtClean="0"/>
              <a:t>window </a:t>
            </a:r>
            <a:r>
              <a:rPr lang="ja-JP" altLang="en-US" dirty="0" smtClean="0"/>
              <a:t>の 「</a:t>
            </a:r>
            <a:r>
              <a:rPr lang="en-US" altLang="ja-JP" dirty="0" smtClean="0"/>
              <a:t>Help</a:t>
            </a:r>
            <a:r>
              <a:rPr lang="ja-JP" altLang="en-US" dirty="0" smtClean="0"/>
              <a:t>」ボタン</a:t>
            </a: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チュートリアル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>
                <a:hlinkClick r:id="rId3"/>
              </a:rPr>
              <a:t>http://www.stsci.edu/institute/software_hardware/specview/tutorial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スクリーンショット集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>
                <a:hlinkClick r:id="rId4"/>
              </a:rPr>
              <a:t>http://www.stsci.edu/institute/software_hardware/specview/examples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検索</a:t>
            </a:r>
            <a:endParaRPr kumimoji="1" lang="ja-JP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7665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702742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31685"/>
            <a:ext cx="4656038" cy="52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07504" y="170080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51244" y="1981314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stCxn id="9" idx="4"/>
          </p:cNvCxnSpPr>
          <p:nvPr/>
        </p:nvCxnSpPr>
        <p:spPr>
          <a:xfrm flipH="1">
            <a:off x="683429" y="2257831"/>
            <a:ext cx="1" cy="22512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115616" y="2119572"/>
            <a:ext cx="30243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211960" y="1916832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603600" y="1916831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035785" y="3501008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6" idx="4"/>
          </p:cNvCxnSpPr>
          <p:nvPr/>
        </p:nvCxnSpPr>
        <p:spPr>
          <a:xfrm flipH="1">
            <a:off x="5915961" y="2193348"/>
            <a:ext cx="119825" cy="155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5364088" y="2348880"/>
            <a:ext cx="1008112" cy="3939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164288" y="4581128"/>
            <a:ext cx="43218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88519" y="4941168"/>
            <a:ext cx="18002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表示領域の幅は変更できる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28184" y="1583351"/>
            <a:ext cx="165618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もしくは「</a:t>
            </a:r>
            <a:r>
              <a:rPr lang="en-US" altLang="ja-JP" dirty="0" smtClean="0"/>
              <a:t>Enter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01598"/>
            <a:ext cx="507485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250"/>
            <a:ext cx="6191250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 3"/>
          <p:cNvSpPr/>
          <p:nvPr/>
        </p:nvSpPr>
        <p:spPr>
          <a:xfrm>
            <a:off x="251520" y="5085184"/>
            <a:ext cx="5975945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59172" y="3573016"/>
            <a:ext cx="5796285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66825" y="6021288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914959" y="6381328"/>
            <a:ext cx="864371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579393" y="4653136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79393" y="4221088"/>
            <a:ext cx="180020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カラム幅も可変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Tile </a:t>
            </a:r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309990" cy="25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94" y="3320813"/>
            <a:ext cx="4653481" cy="32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83569" y="4149080"/>
            <a:ext cx="648072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45917" y="2589738"/>
            <a:ext cx="417157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6" idx="6"/>
            <a:endCxn id="3075" idx="1"/>
          </p:cNvCxnSpPr>
          <p:nvPr/>
        </p:nvCxnSpPr>
        <p:spPr>
          <a:xfrm>
            <a:off x="1331641" y="4287339"/>
            <a:ext cx="3085853" cy="671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883447" cy="28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9992"/>
            <a:ext cx="5890940" cy="3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79512" y="3717032"/>
            <a:ext cx="648072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79512" y="1844824"/>
            <a:ext cx="3240360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表示するグラフの切替</a:t>
            </a:r>
            <a:endParaRPr kumimoji="1" lang="ja-JP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524000"/>
            <a:ext cx="4492104" cy="24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170080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/>
              <a:t>方法１</a:t>
            </a:r>
            <a:endParaRPr kumimoji="1" lang="en-US" altLang="ja-JP" u="sng" dirty="0" smtClean="0"/>
          </a:p>
          <a:p>
            <a:r>
              <a:rPr kumimoji="1" lang="en-US" altLang="ja-JP" dirty="0" smtClean="0"/>
              <a:t>Display</a:t>
            </a:r>
            <a:r>
              <a:rPr kumimoji="1" lang="ja-JP" altLang="en-US" dirty="0" smtClean="0"/>
              <a:t>ボタンから</a:t>
            </a:r>
            <a:endParaRPr kumimoji="1" lang="en-US" altLang="ja-JP" dirty="0" smtClean="0"/>
          </a:p>
          <a:p>
            <a:r>
              <a:rPr lang="en-US" altLang="ja-JP" dirty="0" smtClean="0"/>
              <a:t>Display on main window</a:t>
            </a:r>
          </a:p>
          <a:p>
            <a:r>
              <a:rPr lang="ja-JP" altLang="en-US" dirty="0" smtClean="0"/>
              <a:t>リストからグラフを選択。</a:t>
            </a:r>
            <a:endParaRPr lang="en-US" altLang="ja-JP" dirty="0" smtClean="0"/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別なグラフ</a:t>
            </a:r>
            <a:r>
              <a:rPr lang="ja-JP" altLang="en-US" dirty="0"/>
              <a:t>を</a:t>
            </a:r>
            <a:r>
              <a:rPr lang="ja-JP" altLang="en-US" dirty="0" smtClean="0"/>
              <a:t>表示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/>
              <a:t>Display </a:t>
            </a:r>
            <a:r>
              <a:rPr lang="en-US" altLang="ja-JP" dirty="0" smtClean="0"/>
              <a:t>on secondary </a:t>
            </a:r>
            <a:r>
              <a:rPr lang="en-US" altLang="ja-JP" dirty="0"/>
              <a:t>window:</a:t>
            </a:r>
          </a:p>
          <a:p>
            <a:r>
              <a:rPr kumimoji="1" lang="ja-JP" altLang="en-US" dirty="0" smtClean="0"/>
              <a:t>　だと、新しい</a:t>
            </a:r>
            <a:r>
              <a:rPr kumimoji="1" lang="en-US" altLang="ja-JP" dirty="0" smtClean="0"/>
              <a:t>window</a:t>
            </a:r>
            <a:r>
              <a:rPr kumimoji="1" lang="ja-JP" altLang="en-US" dirty="0" smtClean="0"/>
              <a:t>を開いて、別なグラフを表示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331641" y="1562549"/>
            <a:ext cx="648072" cy="2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6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517</Words>
  <Application>Microsoft Office PowerPoint</Application>
  <PresentationFormat>画面に合わせる (4:3)</PresentationFormat>
  <Paragraphs>102</Paragraphs>
  <Slides>36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テーマ</vt:lpstr>
      <vt:lpstr>VOツール解説（３） Specview</vt:lpstr>
      <vt:lpstr>インストール</vt:lpstr>
      <vt:lpstr>Specview</vt:lpstr>
      <vt:lpstr>マニュアル</vt:lpstr>
      <vt:lpstr>VO検索</vt:lpstr>
      <vt:lpstr>PowerPoint プレゼンテーション</vt:lpstr>
      <vt:lpstr>Tile 表示</vt:lpstr>
      <vt:lpstr>表示</vt:lpstr>
      <vt:lpstr>表示するグラフの切替</vt:lpstr>
      <vt:lpstr>PowerPoint プレゼンテーション</vt:lpstr>
      <vt:lpstr>Process</vt:lpstr>
      <vt:lpstr>表示</vt:lpstr>
      <vt:lpstr>メタデータ表示</vt:lpstr>
      <vt:lpstr>表示領域指定</vt:lpstr>
      <vt:lpstr>単位</vt:lpstr>
      <vt:lpstr>Line</vt:lpstr>
      <vt:lpstr>PowerPoint プレゼンテーション</vt:lpstr>
      <vt:lpstr>PowerPoint プレゼンテーション</vt:lpstr>
      <vt:lpstr>Line測定</vt:lpstr>
      <vt:lpstr>PowerPoint プレゼンテーション</vt:lpstr>
      <vt:lpstr>視線速度測定</vt:lpstr>
      <vt:lpstr>Fit: 成分の構成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Fitting</vt:lpstr>
      <vt:lpstr>PowerPoint プレゼンテーション</vt:lpstr>
      <vt:lpstr>モデルスペクトルの読み込み</vt:lpstr>
      <vt:lpstr>Data と Model の比較</vt:lpstr>
      <vt:lpstr>PowerPoint プレゼンテーション</vt:lpstr>
      <vt:lpstr>データの足し合わせ</vt:lpstr>
      <vt:lpstr>ベースライン除去</vt:lpstr>
      <vt:lpstr>PowerPoint プレゼンテーション</vt:lpstr>
      <vt:lpstr>ノイズ除去（フーリエフィルター）</vt:lpstr>
      <vt:lpstr>保存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yutaka</dc:creator>
  <cp:lastModifiedBy>komiya</cp:lastModifiedBy>
  <cp:revision>55</cp:revision>
  <dcterms:created xsi:type="dcterms:W3CDTF">2013-03-14T07:38:55Z</dcterms:created>
  <dcterms:modified xsi:type="dcterms:W3CDTF">2013-03-18T06:08:32Z</dcterms:modified>
</cp:coreProperties>
</file>