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828" r:id="rId1"/>
  </p:sldMasterIdLst>
  <p:notesMasterIdLst>
    <p:notesMasterId r:id="rId58"/>
  </p:notesMasterIdLst>
  <p:sldIdLst>
    <p:sldId id="256" r:id="rId2"/>
    <p:sldId id="258" r:id="rId3"/>
    <p:sldId id="257" r:id="rId4"/>
    <p:sldId id="312" r:id="rId5"/>
    <p:sldId id="259" r:id="rId6"/>
    <p:sldId id="299" r:id="rId7"/>
    <p:sldId id="260" r:id="rId8"/>
    <p:sldId id="261" r:id="rId9"/>
    <p:sldId id="300" r:id="rId10"/>
    <p:sldId id="262" r:id="rId11"/>
    <p:sldId id="263" r:id="rId12"/>
    <p:sldId id="264" r:id="rId13"/>
    <p:sldId id="301" r:id="rId14"/>
    <p:sldId id="265" r:id="rId15"/>
    <p:sldId id="266" r:id="rId16"/>
    <p:sldId id="267" r:id="rId17"/>
    <p:sldId id="321" r:id="rId18"/>
    <p:sldId id="322" r:id="rId19"/>
    <p:sldId id="323" r:id="rId20"/>
    <p:sldId id="324" r:id="rId21"/>
    <p:sldId id="325" r:id="rId22"/>
    <p:sldId id="326" r:id="rId23"/>
    <p:sldId id="302" r:id="rId24"/>
    <p:sldId id="269" r:id="rId25"/>
    <p:sldId id="270" r:id="rId26"/>
    <p:sldId id="271" r:id="rId27"/>
    <p:sldId id="272" r:id="rId28"/>
    <p:sldId id="307" r:id="rId29"/>
    <p:sldId id="280" r:id="rId30"/>
    <p:sldId id="289" r:id="rId31"/>
    <p:sldId id="309" r:id="rId32"/>
    <p:sldId id="282" r:id="rId33"/>
    <p:sldId id="295" r:id="rId34"/>
    <p:sldId id="311" r:id="rId35"/>
    <p:sldId id="296" r:id="rId36"/>
    <p:sldId id="320" r:id="rId37"/>
    <p:sldId id="327" r:id="rId38"/>
    <p:sldId id="328" r:id="rId39"/>
    <p:sldId id="329" r:id="rId40"/>
    <p:sldId id="330" r:id="rId41"/>
    <p:sldId id="331" r:id="rId42"/>
    <p:sldId id="332" r:id="rId43"/>
    <p:sldId id="338" r:id="rId44"/>
    <p:sldId id="335" r:id="rId45"/>
    <p:sldId id="336" r:id="rId46"/>
    <p:sldId id="337" r:id="rId47"/>
    <p:sldId id="333" r:id="rId48"/>
    <p:sldId id="334" r:id="rId49"/>
    <p:sldId id="317" r:id="rId50"/>
    <p:sldId id="318" r:id="rId51"/>
    <p:sldId id="319" r:id="rId52"/>
    <p:sldId id="313" r:id="rId53"/>
    <p:sldId id="314" r:id="rId54"/>
    <p:sldId id="315" r:id="rId55"/>
    <p:sldId id="316" r:id="rId56"/>
    <p:sldId id="298" r:id="rId57"/>
  </p:sldIdLst>
  <p:sldSz cx="9144000" cy="6858000" type="screen4x3"/>
  <p:notesSz cx="6858000" cy="9144000"/>
  <p:embeddedFontLst>
    <p:embeddedFont>
      <p:font typeface="HGｺﾞｼｯｸM" pitchFamily="49" charset="-128"/>
      <p:regular r:id="rId59"/>
    </p:embeddedFont>
    <p:embeddedFont>
      <p:font typeface="メイリオ" pitchFamily="50" charset="-128"/>
      <p:regular r:id="rId60"/>
      <p:bold r:id="rId61"/>
      <p:italic r:id="rId62"/>
      <p:boldItalic r:id="rId63"/>
    </p:embeddedFont>
    <p:embeddedFont>
      <p:font typeface="Verdana" pitchFamily="34" charset="0"/>
      <p:regular r:id="rId64"/>
      <p:bold r:id="rId65"/>
      <p:italic r:id="rId66"/>
      <p:boldItalic r:id="rId67"/>
    </p:embeddedFont>
    <p:embeddedFont>
      <p:font typeface="Century Gothic" pitchFamily="34" charset="0"/>
      <p:regular r:id="rId68"/>
      <p:bold r:id="rId69"/>
      <p:italic r:id="rId70"/>
      <p:boldItalic r:id="rId71"/>
    </p:embeddedFont>
    <p:embeddedFont>
      <p:font typeface="Wingdings 2" pitchFamily="18" charset="2"/>
      <p:regular r:id="rId72"/>
    </p:embeddedFont>
    <p:embeddedFont>
      <p:font typeface="Calibri" pitchFamily="34" charset="0"/>
      <p:regular r:id="rId73"/>
      <p:bold r:id="rId74"/>
      <p:italic r:id="rId75"/>
      <p:boldItalic r:id="rId76"/>
    </p:embeddedFont>
  </p:embeddedFontLst>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20369"/>
    <a:srgbClr val="190498"/>
    <a:srgbClr val="0F017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6139" autoAdjust="0"/>
    <p:restoredTop sz="97246" autoAdjust="0"/>
  </p:normalViewPr>
  <p:slideViewPr>
    <p:cSldViewPr>
      <p:cViewPr varScale="1">
        <p:scale>
          <a:sx n="101" d="100"/>
          <a:sy n="101" d="100"/>
        </p:scale>
        <p:origin x="-828" y="-96"/>
      </p:cViewPr>
      <p:guideLst>
        <p:guide orient="horz" pos="2160"/>
        <p:guide pos="2880"/>
      </p:guideLst>
    </p:cSldViewPr>
  </p:slideViewPr>
  <p:notesTextViewPr>
    <p:cViewPr>
      <p:scale>
        <a:sx n="100" d="100"/>
        <a:sy n="100" d="100"/>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font" Target="fonts/font5.fntdata"/><Relationship Id="rId68" Type="http://schemas.openxmlformats.org/officeDocument/2006/relationships/font" Target="fonts/font10.fntdata"/><Relationship Id="rId76" Type="http://schemas.openxmlformats.org/officeDocument/2006/relationships/font" Target="fonts/font18.fntdata"/><Relationship Id="rId7" Type="http://schemas.openxmlformats.org/officeDocument/2006/relationships/slide" Target="slides/slide6.xml"/><Relationship Id="rId71" Type="http://schemas.openxmlformats.org/officeDocument/2006/relationships/font" Target="fonts/font13.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66" Type="http://schemas.openxmlformats.org/officeDocument/2006/relationships/font" Target="fonts/font8.fntdata"/><Relationship Id="rId74" Type="http://schemas.openxmlformats.org/officeDocument/2006/relationships/font" Target="fonts/font16.fntdata"/><Relationship Id="rId79"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font" Target="fonts/font3.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2.fntdata"/><Relationship Id="rId65" Type="http://schemas.openxmlformats.org/officeDocument/2006/relationships/font" Target="fonts/font7.fntdata"/><Relationship Id="rId73" Type="http://schemas.openxmlformats.org/officeDocument/2006/relationships/font" Target="fonts/font15.fntdata"/><Relationship Id="rId78"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font" Target="fonts/font6.fntdata"/><Relationship Id="rId69" Type="http://schemas.openxmlformats.org/officeDocument/2006/relationships/font" Target="fonts/font11.fntdata"/><Relationship Id="rId77"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font" Target="fonts/font14.fntdata"/><Relationship Id="rId80"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1.fntdata"/><Relationship Id="rId67" Type="http://schemas.openxmlformats.org/officeDocument/2006/relationships/font" Target="fonts/font9.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font" Target="fonts/font4.fntdata"/><Relationship Id="rId70" Type="http://schemas.openxmlformats.org/officeDocument/2006/relationships/font" Target="fonts/font12.fntdata"/><Relationship Id="rId75" Type="http://schemas.openxmlformats.org/officeDocument/2006/relationships/font" Target="fonts/font17.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B37DF6C-920A-466C-BAB9-07BEF4E2A163}" type="datetimeFigureOut">
              <a:rPr kumimoji="1" lang="ja-JP" altLang="en-US" smtClean="0"/>
              <a:pPr/>
              <a:t>2012/9/24</a:t>
            </a:fld>
            <a:endParaRPr kumimoji="1" lang="ja-JP" altLang="en-US"/>
          </a:p>
        </p:txBody>
      </p:sp>
      <p:sp>
        <p:nvSpPr>
          <p:cNvPr id="4" name="スライド イメージ プレースホルダ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C905A2-7358-48F6-806D-98D9395B3941}" type="slidenum">
              <a:rPr kumimoji="1" lang="ja-JP" altLang="en-US" smtClean="0"/>
              <a:pPr/>
              <a:t>‹#›</a:t>
            </a:fld>
            <a:endParaRPr kumimoji="1" lang="ja-JP" altLang="en-US"/>
          </a:p>
        </p:txBody>
      </p:sp>
    </p:spTree>
    <p:extLst>
      <p:ext uri="{BB962C8B-B14F-4D97-AF65-F5344CB8AC3E}">
        <p14:creationId xmlns:p14="http://schemas.microsoft.com/office/powerpoint/2010/main" val="110296777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a:t>
            </a:fld>
            <a:endParaRPr kumimoji="1" lang="ja-JP"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10</a:t>
            </a:fld>
            <a:endParaRPr kumimoji="1" lang="ja-JP"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11</a:t>
            </a:fld>
            <a:endParaRPr kumimoji="1" lang="ja-JP"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12</a:t>
            </a:fld>
            <a:endParaRPr kumimoji="1" lang="ja-JP"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13</a:t>
            </a:fld>
            <a:endParaRPr kumimoji="1" lang="ja-JP"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14</a:t>
            </a:fld>
            <a:endParaRPr kumimoji="1" lang="ja-JP"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15</a:t>
            </a:fld>
            <a:endParaRPr kumimoji="1" lang="ja-JP"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16</a:t>
            </a:fld>
            <a:endParaRPr kumimoji="1" lang="ja-JP"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17</a:t>
            </a:fld>
            <a:endParaRPr kumimoji="1" lang="ja-JP"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18</a:t>
            </a:fld>
            <a:endParaRPr kumimoji="1" lang="ja-JP"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19</a:t>
            </a:fld>
            <a:endParaRPr kumimoji="1" lang="ja-JP"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a:t>
            </a:fld>
            <a:endParaRPr kumimoji="1" lang="ja-JP"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20</a:t>
            </a:fld>
            <a:endParaRPr kumimoji="1" lang="ja-JP"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21</a:t>
            </a:fld>
            <a:endParaRPr kumimoji="1" lang="ja-JP"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22</a:t>
            </a:fld>
            <a:endParaRPr kumimoji="1" lang="ja-JP"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23</a:t>
            </a:fld>
            <a:endParaRPr kumimoji="1" lang="ja-JP"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24</a:t>
            </a:fld>
            <a:endParaRPr kumimoji="1" lang="ja-JP"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25</a:t>
            </a:fld>
            <a:endParaRPr kumimoji="1" lang="ja-JP"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26</a:t>
            </a:fld>
            <a:endParaRPr kumimoji="1" lang="ja-JP"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27</a:t>
            </a:fld>
            <a:endParaRPr kumimoji="1" lang="ja-JP"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28</a:t>
            </a:fld>
            <a:endParaRPr kumimoji="1" lang="ja-JP"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29</a:t>
            </a:fld>
            <a:endParaRPr kumimoji="1" lang="ja-JP"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a:t>
            </a:fld>
            <a:endParaRPr kumimoji="1" lang="ja-JP"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30</a:t>
            </a:fld>
            <a:endParaRPr kumimoji="1" lang="ja-JP"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31</a:t>
            </a:fld>
            <a:endParaRPr kumimoji="1" lang="ja-JP"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32</a:t>
            </a:fld>
            <a:endParaRPr kumimoji="1" lang="ja-JP"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33</a:t>
            </a:fld>
            <a:endParaRPr kumimoji="1" lang="ja-JP"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34</a:t>
            </a:fld>
            <a:endParaRPr kumimoji="1" lang="ja-JP"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35</a:t>
            </a:fld>
            <a:endParaRPr kumimoji="1" lang="ja-JP"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36</a:t>
            </a:fld>
            <a:endParaRPr kumimoji="1" lang="ja-JP"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37</a:t>
            </a:fld>
            <a:endParaRPr kumimoji="1" lang="ja-JP"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38</a:t>
            </a:fld>
            <a:endParaRPr kumimoji="1" lang="ja-JP"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39</a:t>
            </a:fld>
            <a:endParaRPr kumimoji="1" lang="ja-JP"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a:t>
            </a:fld>
            <a:endParaRPr kumimoji="1" lang="ja-JP"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40</a:t>
            </a:fld>
            <a:endParaRPr kumimoji="1" lang="ja-JP"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41</a:t>
            </a:fld>
            <a:endParaRPr kumimoji="1" lang="ja-JP"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42</a:t>
            </a:fld>
            <a:endParaRPr kumimoji="1" lang="ja-JP"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D9C905A2-7358-48F6-806D-98D9395B3941}" type="slidenum">
              <a:rPr kumimoji="1" lang="ja-JP" altLang="en-US" smtClean="0"/>
              <a:pPr/>
              <a:t>45</a:t>
            </a:fld>
            <a:endParaRPr kumimoji="1" lang="ja-JP" altLang="en-US"/>
          </a:p>
        </p:txBody>
      </p:sp>
    </p:spTree>
    <p:extLst>
      <p:ext uri="{BB962C8B-B14F-4D97-AF65-F5344CB8AC3E}">
        <p14:creationId xmlns:p14="http://schemas.microsoft.com/office/powerpoint/2010/main" val="60134493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47</a:t>
            </a:fld>
            <a:endParaRPr kumimoji="1" lang="ja-JP" alt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dirty="0"/>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48</a:t>
            </a:fld>
            <a:endParaRPr kumimoji="1" lang="ja-JP" alt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49</a:t>
            </a:fld>
            <a:endParaRPr kumimoji="1" lang="ja-JP" alt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50</a:t>
            </a:fld>
            <a:endParaRPr kumimoji="1" lang="ja-JP" alt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51</a:t>
            </a:fld>
            <a:endParaRPr kumimoji="1" lang="ja-JP" alt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52</a:t>
            </a:fld>
            <a:endParaRPr kumimoji="1" lang="ja-JP"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a:t>
            </a:fld>
            <a:endParaRPr kumimoji="1" lang="ja-JP" alt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53</a:t>
            </a:fld>
            <a:endParaRPr kumimoji="1" lang="ja-JP" altLang="en-US"/>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54</a:t>
            </a:fld>
            <a:endParaRPr kumimoji="1" lang="ja-JP" altLang="en-US"/>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55</a:t>
            </a:fld>
            <a:endParaRPr kumimoji="1" lang="ja-JP" altLang="en-US"/>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56</a:t>
            </a:fld>
            <a:endParaRPr kumimoji="1" lang="ja-JP"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6</a:t>
            </a:fld>
            <a:endParaRPr kumimoji="1" lang="ja-JP"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7</a:t>
            </a:fld>
            <a:endParaRPr kumimoji="1" lang="ja-JP"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8</a:t>
            </a:fld>
            <a:endParaRPr kumimoji="1" lang="ja-JP"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 1"/>
          <p:cNvSpPr>
            <a:spLocks noGrp="1" noRot="1" noChangeAspect="1"/>
          </p:cNvSpPr>
          <p:nvPr>
            <p:ph type="sldImg"/>
          </p:nvPr>
        </p:nvSpPr>
        <p:spPr/>
      </p:sp>
      <p:sp>
        <p:nvSpPr>
          <p:cNvPr id="3" name="ノート プレースホルダ 2"/>
          <p:cNvSpPr>
            <a:spLocks noGrp="1"/>
          </p:cNvSpPr>
          <p:nvPr>
            <p:ph type="body" idx="1"/>
          </p:nvPr>
        </p:nvSpPr>
        <p:spPr/>
        <p:txBody>
          <a:bodyPr>
            <a:normAutofit/>
          </a:bodyPr>
          <a:lstStyle/>
          <a:p>
            <a:endParaRPr kumimoji="1" lang="ja-JP" altLang="en-US"/>
          </a:p>
        </p:txBody>
      </p:sp>
      <p:sp>
        <p:nvSpPr>
          <p:cNvPr id="4" name="スライド番号プレースホルダ 3"/>
          <p:cNvSpPr>
            <a:spLocks noGrp="1"/>
          </p:cNvSpPr>
          <p:nvPr>
            <p:ph type="sldNum" sz="quarter" idx="10"/>
          </p:nvPr>
        </p:nvSpPr>
        <p:spPr/>
        <p:txBody>
          <a:bodyPr/>
          <a:lstStyle/>
          <a:p>
            <a:fld id="{D9C905A2-7358-48F6-806D-98D9395B3941}" type="slidenum">
              <a:rPr kumimoji="1" lang="ja-JP" altLang="en-US" smtClean="0"/>
              <a:pPr/>
              <a:t>9</a:t>
            </a:fld>
            <a:endParaRPr kumimoji="1" lang="ja-JP"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7" name="二等辺三角形 6"/>
          <p:cNvSpPr/>
          <p:nvPr/>
        </p:nvSpPr>
        <p:spPr>
          <a:xfrm rot="16200000">
            <a:off x="7554353" y="5254283"/>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タイトル 7"/>
          <p:cNvSpPr>
            <a:spLocks noGrp="1"/>
          </p:cNvSpPr>
          <p:nvPr>
            <p:ph type="ctrTitle"/>
          </p:nvPr>
        </p:nvSpPr>
        <p:spPr>
          <a:xfrm>
            <a:off x="540544" y="776288"/>
            <a:ext cx="8062912" cy="1470025"/>
          </a:xfrm>
        </p:spPr>
        <p:txBody>
          <a:bodyPr anchor="b">
            <a:normAutofit/>
          </a:bodyPr>
          <a:lstStyle>
            <a:lvl1pPr algn="r">
              <a:defRPr sz="4400"/>
            </a:lvl1pPr>
          </a:lstStyle>
          <a:p>
            <a:r>
              <a:rPr kumimoji="0" lang="ja-JP" altLang="en-US" smtClean="0"/>
              <a:t>マスタ タイトルの書式設定</a:t>
            </a:r>
            <a:endParaRPr kumimoji="0" lang="en-US"/>
          </a:p>
        </p:txBody>
      </p:sp>
      <p:sp>
        <p:nvSpPr>
          <p:cNvPr id="9" name="サブタイトル 8"/>
          <p:cNvSpPr>
            <a:spLocks noGrp="1"/>
          </p:cNvSpPr>
          <p:nvPr>
            <p:ph type="subTitle" idx="1"/>
          </p:nvPr>
        </p:nvSpPr>
        <p:spPr>
          <a:xfrm>
            <a:off x="540544" y="2250280"/>
            <a:ext cx="8062912" cy="1752600"/>
          </a:xfrm>
        </p:spPr>
        <p:txBody>
          <a:bodyPr/>
          <a:lstStyle>
            <a:lvl1pPr marL="0" marR="36576" indent="0" algn="r">
              <a:spcBef>
                <a:spcPts val="0"/>
              </a:spcBef>
              <a:buNone/>
              <a:defRPr>
                <a:ln>
                  <a:solidFill>
                    <a:schemeClr val="bg2"/>
                  </a:solidFill>
                </a:ln>
                <a:solidFill>
                  <a:schemeClr val="tx1">
                    <a:tint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ja-JP" altLang="en-US" smtClean="0"/>
              <a:t>マスタ サブタイトルの書式設定</a:t>
            </a:r>
            <a:endParaRPr kumimoji="0" lang="en-US"/>
          </a:p>
        </p:txBody>
      </p:sp>
      <p:sp>
        <p:nvSpPr>
          <p:cNvPr id="28" name="日付プレースホルダ 27"/>
          <p:cNvSpPr>
            <a:spLocks noGrp="1"/>
          </p:cNvSpPr>
          <p:nvPr>
            <p:ph type="dt" sz="half" idx="10"/>
          </p:nvPr>
        </p:nvSpPr>
        <p:spPr>
          <a:xfrm>
            <a:off x="1371600" y="6012656"/>
            <a:ext cx="5791200" cy="365125"/>
          </a:xfrm>
        </p:spPr>
        <p:txBody>
          <a:bodyPr tIns="0" bIns="0" anchor="t"/>
          <a:lstStyle>
            <a:lvl1pPr algn="r">
              <a:defRPr sz="1000"/>
            </a:lvl1pPr>
          </a:lstStyle>
          <a:p>
            <a:fld id="{43DD167E-051E-46F6-88B7-2601DEDE6E6D}" type="datetimeFigureOut">
              <a:rPr kumimoji="1" lang="ja-JP" altLang="en-US" smtClean="0"/>
              <a:pPr/>
              <a:t>2012/9/24</a:t>
            </a:fld>
            <a:endParaRPr kumimoji="1" lang="ja-JP" altLang="en-US"/>
          </a:p>
        </p:txBody>
      </p:sp>
      <p:sp>
        <p:nvSpPr>
          <p:cNvPr id="17" name="フッター プレースホルダ 16"/>
          <p:cNvSpPr>
            <a:spLocks noGrp="1"/>
          </p:cNvSpPr>
          <p:nvPr>
            <p:ph type="ftr" sz="quarter" idx="11"/>
          </p:nvPr>
        </p:nvSpPr>
        <p:spPr>
          <a:xfrm>
            <a:off x="1371600" y="5650704"/>
            <a:ext cx="5791200" cy="365125"/>
          </a:xfrm>
        </p:spPr>
        <p:txBody>
          <a:bodyPr tIns="0" bIns="0" anchor="b"/>
          <a:lstStyle>
            <a:lvl1pPr algn="r">
              <a:defRPr sz="1100"/>
            </a:lvl1pPr>
          </a:lstStyle>
          <a:p>
            <a:endParaRPr kumimoji="1" lang="ja-JP" altLang="en-US"/>
          </a:p>
        </p:txBody>
      </p:sp>
      <p:sp>
        <p:nvSpPr>
          <p:cNvPr id="29" name="スライド番号プレースホルダ 28"/>
          <p:cNvSpPr>
            <a:spLocks noGrp="1"/>
          </p:cNvSpPr>
          <p:nvPr>
            <p:ph type="sldNum" sz="quarter" idx="12"/>
          </p:nvPr>
        </p:nvSpPr>
        <p:spPr>
          <a:xfrm>
            <a:off x="8392247" y="5752307"/>
            <a:ext cx="502920" cy="365125"/>
          </a:xfrm>
        </p:spPr>
        <p:txBody>
          <a:bodyPr anchor="ctr"/>
          <a:lstStyle>
            <a:lvl1pPr algn="ctr">
              <a:defRPr sz="1300">
                <a:solidFill>
                  <a:srgbClr val="FFFFFF"/>
                </a:solidFill>
              </a:defRPr>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3DD167E-051E-46F6-88B7-2601DEDE6E6D}" type="datetimeFigureOut">
              <a:rPr kumimoji="1" lang="ja-JP" altLang="en-US" smtClean="0"/>
              <a:pPr/>
              <a:t>2012/9/24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781800" y="381000"/>
            <a:ext cx="1905000" cy="5486400"/>
          </a:xfrm>
        </p:spPr>
        <p:txBody>
          <a:bodyPr vert="eaVert"/>
          <a:lstStyle/>
          <a:p>
            <a:r>
              <a:rPr kumimoji="0" lang="ja-JP" altLang="en-US" smtClean="0"/>
              <a:t>マスタ タイトルの書式設定</a:t>
            </a:r>
            <a:endParaRPr kumimoji="0" lang="en-US"/>
          </a:p>
        </p:txBody>
      </p:sp>
      <p:sp>
        <p:nvSpPr>
          <p:cNvPr id="3" name="縦書きテキスト プレースホルダ 2"/>
          <p:cNvSpPr>
            <a:spLocks noGrp="1"/>
          </p:cNvSpPr>
          <p:nvPr>
            <p:ph type="body" orient="vert" idx="1"/>
          </p:nvPr>
        </p:nvSpPr>
        <p:spPr>
          <a:xfrm>
            <a:off x="457200" y="381000"/>
            <a:ext cx="6248400" cy="5486400"/>
          </a:xfrm>
        </p:spPr>
        <p:txBody>
          <a:bodyPr vert="eaVert"/>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日付プレースホルダ 3"/>
          <p:cNvSpPr>
            <a:spLocks noGrp="1"/>
          </p:cNvSpPr>
          <p:nvPr>
            <p:ph type="dt" sz="half" idx="10"/>
          </p:nvPr>
        </p:nvSpPr>
        <p:spPr/>
        <p:txBody>
          <a:bodyPr/>
          <a:lstStyle/>
          <a:p>
            <a:fld id="{43DD167E-051E-46F6-88B7-2601DEDE6E6D}" type="datetimeFigureOut">
              <a:rPr kumimoji="1" lang="ja-JP" altLang="en-US" smtClean="0"/>
              <a:pPr/>
              <a:t>2012/9/24</a:t>
            </a:fld>
            <a:endParaRPr kumimoji="1" lang="ja-JP" altLang="en-US"/>
          </a:p>
        </p:txBody>
      </p:sp>
      <p:sp>
        <p:nvSpPr>
          <p:cNvPr id="5" name="フッター プレースホルダ 4"/>
          <p:cNvSpPr>
            <a:spLocks noGrp="1"/>
          </p:cNvSpPr>
          <p:nvPr>
            <p:ph type="ftr" sz="quarter" idx="11"/>
          </p:nvPr>
        </p:nvSpPr>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7494"/>
            <a:ext cx="9144000" cy="589738"/>
          </a:xfrm>
        </p:spPr>
        <p:txBody>
          <a:bodyPr/>
          <a:lstStyle>
            <a:lvl1pPr marL="0" algn="ctr">
              <a:defRPr b="1">
                <a:ln w="6350">
                  <a:noFill/>
                </a:ln>
                <a:solidFill>
                  <a:srgbClr val="FFC000"/>
                </a:solidFill>
                <a:effectLst>
                  <a:outerShdw blurRad="38100" dist="38100" dir="2700000" algn="tl">
                    <a:srgbClr val="000000">
                      <a:alpha val="43137"/>
                    </a:srgbClr>
                  </a:outerShdw>
                </a:effectLst>
              </a:defRPr>
            </a:lvl1pPr>
          </a:lstStyle>
          <a:p>
            <a:r>
              <a:rPr kumimoji="0" lang="ja-JP" altLang="en-US" dirty="0" smtClean="0"/>
              <a:t>マスタ タイトルの書式設定</a:t>
            </a:r>
            <a:endParaRPr kumimoji="0" lang="en-US" dirty="0"/>
          </a:p>
        </p:txBody>
      </p:sp>
      <p:sp>
        <p:nvSpPr>
          <p:cNvPr id="3" name="コンテンツ プレースホルダ 2"/>
          <p:cNvSpPr>
            <a:spLocks noGrp="1"/>
          </p:cNvSpPr>
          <p:nvPr>
            <p:ph idx="1"/>
          </p:nvPr>
        </p:nvSpPr>
        <p:spPr>
          <a:xfrm>
            <a:off x="457200" y="1882808"/>
            <a:ext cx="8229600" cy="4572000"/>
          </a:xfrm>
        </p:spPr>
        <p:txBody>
          <a:bodyPr/>
          <a:lstStyle>
            <a:lvl1pPr>
              <a:buClr>
                <a:srgbClr val="FFC000"/>
              </a:buClr>
              <a:buFont typeface="Wingdings" pitchFamily="2" charset="2"/>
              <a:buChar char="ü"/>
              <a:defRPr/>
            </a:lvl1pPr>
            <a:lvl2pPr>
              <a:buClr>
                <a:schemeClr val="tx1"/>
              </a:buClr>
              <a:buFont typeface="Verdana" pitchFamily="34" charset="0"/>
              <a:buChar char="─"/>
              <a:defRPr/>
            </a:lvl2pPr>
            <a:lvl3pPr>
              <a:buClr>
                <a:schemeClr val="tx1"/>
              </a:buClr>
              <a:buFont typeface="Arial" pitchFamily="34" charset="0"/>
              <a:buChar char="•"/>
              <a:defRPr/>
            </a:lvl3pPr>
            <a:lvl4pPr>
              <a:buClr>
                <a:srgbClr val="FFC000"/>
              </a:buClr>
              <a:defRPr/>
            </a:lvl4pPr>
            <a:lvl5pPr>
              <a:buClr>
                <a:srgbClr val="FFC000"/>
              </a:buClr>
              <a:buFont typeface="Century Gothic" pitchFamily="34" charset="0"/>
              <a:buChar char="○"/>
              <a:defRPr/>
            </a:lvl5pPr>
          </a:lstStyle>
          <a:p>
            <a:pPr lvl="0" eaLnBrk="1" latinLnBrk="0" hangingPunct="1"/>
            <a:r>
              <a:rPr lang="ja-JP" altLang="en-US" dirty="0" smtClean="0"/>
              <a:t>マスタ テキストの書式設定</a:t>
            </a:r>
          </a:p>
          <a:p>
            <a:pPr lvl="1" eaLnBrk="1" latinLnBrk="0" hangingPunct="1"/>
            <a:r>
              <a:rPr lang="ja-JP" altLang="en-US" dirty="0" smtClean="0"/>
              <a:t>第 </a:t>
            </a:r>
            <a:r>
              <a:rPr lang="en-US" altLang="ja-JP" dirty="0" smtClean="0"/>
              <a:t>2 </a:t>
            </a:r>
            <a:r>
              <a:rPr lang="ja-JP" altLang="en-US" dirty="0" smtClean="0"/>
              <a:t>レベル</a:t>
            </a:r>
          </a:p>
          <a:p>
            <a:pPr lvl="2" eaLnBrk="1" latinLnBrk="0" hangingPunct="1"/>
            <a:r>
              <a:rPr lang="ja-JP" altLang="en-US" dirty="0" smtClean="0"/>
              <a:t>第 </a:t>
            </a:r>
            <a:r>
              <a:rPr lang="en-US" altLang="ja-JP" dirty="0" smtClean="0"/>
              <a:t>3 </a:t>
            </a:r>
            <a:r>
              <a:rPr lang="ja-JP" altLang="en-US" dirty="0" smtClean="0"/>
              <a:t>レベル</a:t>
            </a:r>
          </a:p>
          <a:p>
            <a:pPr lvl="3" eaLnBrk="1" latinLnBrk="0" hangingPunct="1"/>
            <a:r>
              <a:rPr lang="ja-JP" altLang="en-US" dirty="0" smtClean="0"/>
              <a:t>第 </a:t>
            </a:r>
            <a:r>
              <a:rPr lang="en-US" altLang="ja-JP" dirty="0" smtClean="0"/>
              <a:t>4 </a:t>
            </a:r>
            <a:r>
              <a:rPr lang="ja-JP" altLang="en-US" dirty="0" smtClean="0"/>
              <a:t>レベル</a:t>
            </a:r>
          </a:p>
          <a:p>
            <a:pPr lvl="4" eaLnBrk="1" latinLnBrk="0" hangingPunct="1"/>
            <a:r>
              <a:rPr lang="ja-JP" altLang="en-US" dirty="0" smtClean="0"/>
              <a:t>第 </a:t>
            </a:r>
            <a:r>
              <a:rPr lang="en-US" altLang="ja-JP" dirty="0" smtClean="0"/>
              <a:t>5 </a:t>
            </a:r>
            <a:r>
              <a:rPr lang="ja-JP" altLang="en-US" dirty="0" smtClean="0"/>
              <a:t>レベル</a:t>
            </a:r>
            <a:endParaRPr kumimoji="0" lang="en-US" dirty="0"/>
          </a:p>
        </p:txBody>
      </p:sp>
      <p:sp>
        <p:nvSpPr>
          <p:cNvPr id="4" name="日付プレースホルダ 3"/>
          <p:cNvSpPr>
            <a:spLocks noGrp="1"/>
          </p:cNvSpPr>
          <p:nvPr>
            <p:ph type="dt" sz="half" idx="10"/>
          </p:nvPr>
        </p:nvSpPr>
        <p:spPr>
          <a:xfrm>
            <a:off x="4791456" y="6480048"/>
            <a:ext cx="2133600" cy="301752"/>
          </a:xfrm>
        </p:spPr>
        <p:txBody>
          <a:bodyPr/>
          <a:lstStyle/>
          <a:p>
            <a:fld id="{43DD167E-051E-46F6-88B7-2601DEDE6E6D}" type="datetimeFigureOut">
              <a:rPr kumimoji="1" lang="ja-JP" altLang="en-US" smtClean="0"/>
              <a:pPr/>
              <a:t>2012/9/24</a:t>
            </a:fld>
            <a:endParaRPr kumimoji="1" lang="ja-JP" altLang="en-US"/>
          </a:p>
        </p:txBody>
      </p:sp>
      <p:sp>
        <p:nvSpPr>
          <p:cNvPr id="5" name="フッター プレースホルダ 4"/>
          <p:cNvSpPr>
            <a:spLocks noGrp="1"/>
          </p:cNvSpPr>
          <p:nvPr>
            <p:ph type="ftr" sz="quarter" idx="11"/>
          </p:nvPr>
        </p:nvSpPr>
        <p:spPr>
          <a:xfrm>
            <a:off x="457200"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9" name="直角三角形 8"/>
          <p:cNvSpPr/>
          <p:nvPr/>
        </p:nvSpPr>
        <p:spPr>
          <a:xfrm flipV="1">
            <a:off x="7034" y="7034"/>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marL="0" algn="ctr" defTabSz="914400" rtl="0" eaLnBrk="1" latinLnBrk="0" hangingPunct="1"/>
            <a:endParaRPr kumimoji="0" lang="en-US" sz="1800" kern="1200">
              <a:solidFill>
                <a:schemeClr val="lt1"/>
              </a:solidFill>
              <a:latin typeface="+mn-lt"/>
              <a:ea typeface="+mn-ea"/>
              <a:cs typeface="+mn-cs"/>
            </a:endParaRPr>
          </a:p>
        </p:txBody>
      </p:sp>
      <p:sp>
        <p:nvSpPr>
          <p:cNvPr id="8" name="二等辺三角形 7"/>
          <p:cNvSpPr/>
          <p:nvPr/>
        </p:nvSpPr>
        <p:spPr>
          <a:xfrm rot="5400000" flipV="1">
            <a:off x="7554353" y="309490"/>
            <a:ext cx="1892949" cy="1294228"/>
          </a:xfrm>
          <a:prstGeom prst="triangle">
            <a:avLst>
              <a:gd name="adj" fmla="val 51323"/>
            </a:avLst>
          </a:prstGeom>
          <a:gradFill flip="none" rotWithShape="1">
            <a:gsLst>
              <a:gs pos="0">
                <a:schemeClr val="accent1">
                  <a:shade val="30000"/>
                  <a:satMod val="155000"/>
                  <a:alpha val="100000"/>
                </a:schemeClr>
              </a:gs>
              <a:gs pos="60000">
                <a:schemeClr val="accent1">
                  <a:satMod val="160000"/>
                  <a:alpha val="100000"/>
                </a:schemeClr>
              </a:gs>
              <a:gs pos="100000">
                <a:schemeClr val="accent1">
                  <a:tint val="70000"/>
                  <a:satMod val="200000"/>
                  <a:alpha val="100000"/>
                </a:schemeClr>
              </a:gs>
            </a:gsLst>
            <a:lin ang="155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4" name="日付プレースホルダ 3"/>
          <p:cNvSpPr>
            <a:spLocks noGrp="1"/>
          </p:cNvSpPr>
          <p:nvPr>
            <p:ph type="dt" sz="half" idx="10"/>
          </p:nvPr>
        </p:nvSpPr>
        <p:spPr>
          <a:xfrm>
            <a:off x="6955632" y="6477000"/>
            <a:ext cx="2133600" cy="304800"/>
          </a:xfrm>
        </p:spPr>
        <p:txBody>
          <a:bodyPr/>
          <a:lstStyle/>
          <a:p>
            <a:fld id="{43DD167E-051E-46F6-88B7-2601DEDE6E6D}" type="datetimeFigureOut">
              <a:rPr kumimoji="1" lang="ja-JP" altLang="en-US" smtClean="0"/>
              <a:pPr/>
              <a:t>2012/9/24</a:t>
            </a:fld>
            <a:endParaRPr kumimoji="1" lang="ja-JP" altLang="en-US"/>
          </a:p>
        </p:txBody>
      </p:sp>
      <p:sp>
        <p:nvSpPr>
          <p:cNvPr id="5" name="フッター プレースホルダ 4"/>
          <p:cNvSpPr>
            <a:spLocks noGrp="1"/>
          </p:cNvSpPr>
          <p:nvPr>
            <p:ph type="ftr" sz="quarter" idx="11"/>
          </p:nvPr>
        </p:nvSpPr>
        <p:spPr>
          <a:xfrm>
            <a:off x="2619376" y="6480969"/>
            <a:ext cx="4260056" cy="300831"/>
          </a:xfrm>
        </p:spPr>
        <p:txBody>
          <a:bodyPr/>
          <a:lstStyle/>
          <a:p>
            <a:endParaRPr kumimoji="1" lang="ja-JP" altLang="en-US"/>
          </a:p>
        </p:txBody>
      </p:sp>
      <p:sp>
        <p:nvSpPr>
          <p:cNvPr id="6" name="スライド番号プレースホルダ 5"/>
          <p:cNvSpPr>
            <a:spLocks noGrp="1"/>
          </p:cNvSpPr>
          <p:nvPr>
            <p:ph type="sldNum" sz="quarter" idx="12"/>
          </p:nvPr>
        </p:nvSpPr>
        <p:spPr>
          <a:xfrm>
            <a:off x="8451056" y="809624"/>
            <a:ext cx="502920" cy="300831"/>
          </a:xfrm>
        </p:spPr>
        <p:txBody>
          <a:bodyPr/>
          <a:lstStyle/>
          <a:p>
            <a:fld id="{7FD2647A-D420-4302-AA0C-2052EAD51E00}" type="slidenum">
              <a:rPr kumimoji="1" lang="ja-JP" altLang="en-US" smtClean="0"/>
              <a:pPr/>
              <a:t>‹#›</a:t>
            </a:fld>
            <a:endParaRPr kumimoji="1" lang="ja-JP" altLang="en-US"/>
          </a:p>
        </p:txBody>
      </p:sp>
      <p:cxnSp>
        <p:nvCxnSpPr>
          <p:cNvPr id="11" name="直線コネクタ 10"/>
          <p:cNvCxnSpPr/>
          <p:nvPr/>
        </p:nvCxnSpPr>
        <p:spPr>
          <a:xfrm rot="10800000">
            <a:off x="6468794" y="9381"/>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10" name="直線コネクタ 9"/>
          <p:cNvCxnSpPr/>
          <p:nvPr/>
        </p:nvCxnSpPr>
        <p:spPr>
          <a:xfrm flipV="1">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 name="タイトル 1"/>
          <p:cNvSpPr>
            <a:spLocks noGrp="1"/>
          </p:cNvSpPr>
          <p:nvPr>
            <p:ph type="title"/>
          </p:nvPr>
        </p:nvSpPr>
        <p:spPr>
          <a:xfrm>
            <a:off x="381000" y="271464"/>
            <a:ext cx="7239000" cy="1362075"/>
          </a:xfrm>
        </p:spPr>
        <p:txBody>
          <a:bodyPr anchor="ctr"/>
          <a:lstStyle>
            <a:lvl1pPr marL="0" algn="l">
              <a:buNone/>
              <a:defRPr sz="3600" b="1" cap="none"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381000" y="1633536"/>
            <a:ext cx="3886200" cy="2286000"/>
          </a:xfrm>
        </p:spPr>
        <p:txBody>
          <a:bodyPr anchor="t"/>
          <a:lstStyle>
            <a:lvl1pPr marL="54864" indent="0" algn="l">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ja-JP" altLang="en-US" smtClean="0"/>
              <a:t>マスタ テキストの書式設定</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marL="0" algn="l">
              <a:defRPr/>
            </a:lvl1pPr>
          </a:lstStyle>
          <a:p>
            <a:r>
              <a:rPr kumimoji="0" lang="ja-JP" altLang="en-US" smtClean="0"/>
              <a:t>マスタ タイトルの書式設定</a:t>
            </a:r>
            <a:endParaRPr kumimoji="0" lang="en-US"/>
          </a:p>
        </p:txBody>
      </p:sp>
      <p:sp>
        <p:nvSpPr>
          <p:cNvPr id="3" name="コンテンツ プレースホルダ 2"/>
          <p:cNvSpPr>
            <a:spLocks noGrp="1"/>
          </p:cNvSpPr>
          <p:nvPr>
            <p:ph sz="half" idx="1"/>
          </p:nvPr>
        </p:nvSpPr>
        <p:spPr>
          <a:xfrm>
            <a:off x="457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4" name="コンテンツ プレースホルダ 3"/>
          <p:cNvSpPr>
            <a:spLocks noGrp="1"/>
          </p:cNvSpPr>
          <p:nvPr>
            <p:ph sz="half" idx="2"/>
          </p:nvPr>
        </p:nvSpPr>
        <p:spPr>
          <a:xfrm>
            <a:off x="4648200" y="1722437"/>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4791456" y="6480969"/>
            <a:ext cx="2133600" cy="301752"/>
          </a:xfrm>
        </p:spPr>
        <p:txBody>
          <a:bodyPr/>
          <a:lstStyle/>
          <a:p>
            <a:fld id="{43DD167E-051E-46F6-88B7-2601DEDE6E6D}" type="datetimeFigureOut">
              <a:rPr kumimoji="1" lang="ja-JP" altLang="en-US" smtClean="0"/>
              <a:pPr/>
              <a:t>2012/9/24</a:t>
            </a:fld>
            <a:endParaRPr kumimoji="1" lang="ja-JP" altLang="en-US"/>
          </a:p>
        </p:txBody>
      </p:sp>
      <p:sp>
        <p:nvSpPr>
          <p:cNvPr id="6" name="フッター プレースホルダ 5"/>
          <p:cNvSpPr>
            <a:spLocks noGrp="1"/>
          </p:cNvSpPr>
          <p:nvPr>
            <p:ph type="ftr" sz="quarter" idx="11"/>
          </p:nvPr>
        </p:nvSpPr>
        <p:spPr>
          <a:xfrm>
            <a:off x="457200" y="6480969"/>
            <a:ext cx="4260056" cy="301752"/>
          </a:xfrm>
        </p:spPr>
        <p:txBody>
          <a:bodyPr/>
          <a:lstStyle/>
          <a:p>
            <a:endParaRPr kumimoji="1" lang="ja-JP" altLang="en-US"/>
          </a:p>
        </p:txBody>
      </p:sp>
      <p:sp>
        <p:nvSpPr>
          <p:cNvPr id="7" name="スライド番号プレースホルダ 6"/>
          <p:cNvSpPr>
            <a:spLocks noGrp="1"/>
          </p:cNvSpPr>
          <p:nvPr>
            <p:ph type="sldNum" sz="quarter" idx="12"/>
          </p:nvPr>
        </p:nvSpPr>
        <p:spPr>
          <a:xfrm>
            <a:off x="7589520" y="6480969"/>
            <a:ext cx="502920" cy="301752"/>
          </a:xfrm>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248198" y="290732"/>
            <a:ext cx="1066800" cy="6153912"/>
          </a:xfrm>
        </p:spPr>
        <p:txBody>
          <a:bodyPr vert="vert270" anchor="b"/>
          <a:lstStyle>
            <a:lvl1pPr marL="0" algn="ctr">
              <a:defRPr sz="3300" b="1">
                <a:ln w="6350">
                  <a:solidFill>
                    <a:schemeClr val="tx1"/>
                  </a:solidFill>
                </a:ln>
                <a:solidFill>
                  <a:schemeClr val="tx1"/>
                </a:solidFill>
              </a:defRPr>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1"/>
          </p:nvPr>
        </p:nvSpPr>
        <p:spPr>
          <a:xfrm>
            <a:off x="1365006" y="290732"/>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4" name="テキスト プレースホルダ 3"/>
          <p:cNvSpPr>
            <a:spLocks noGrp="1"/>
          </p:cNvSpPr>
          <p:nvPr>
            <p:ph type="body" sz="half" idx="3"/>
          </p:nvPr>
        </p:nvSpPr>
        <p:spPr>
          <a:xfrm>
            <a:off x="1365006" y="3427124"/>
            <a:ext cx="581024" cy="3017520"/>
          </a:xfrm>
          <a:solidFill>
            <a:schemeClr val="bg1"/>
          </a:solidFill>
          <a:ln w="12700">
            <a:noFill/>
          </a:ln>
        </p:spPr>
        <p:txBody>
          <a:bodyPr vert="vert270" anchor="ctr"/>
          <a:lstStyle>
            <a:lvl1pPr marL="0" indent="0" algn="ctr">
              <a:buNone/>
              <a:defRPr sz="1600" b="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ja-JP" altLang="en-US" smtClean="0"/>
              <a:t>マスタ テキストの書式設定</a:t>
            </a:r>
          </a:p>
        </p:txBody>
      </p:sp>
      <p:sp>
        <p:nvSpPr>
          <p:cNvPr id="5" name="コンテンツ プレースホルダ 4"/>
          <p:cNvSpPr>
            <a:spLocks noGrp="1"/>
          </p:cNvSpPr>
          <p:nvPr>
            <p:ph sz="quarter" idx="2"/>
          </p:nvPr>
        </p:nvSpPr>
        <p:spPr>
          <a:xfrm>
            <a:off x="2022230" y="290732"/>
            <a:ext cx="6858000" cy="3017520"/>
          </a:xfrm>
        </p:spPr>
        <p:txBody>
          <a:bodyPr/>
          <a:lstStyle>
            <a:lvl1pPr algn="l">
              <a:defRPr sz="2400"/>
            </a:lvl1pPr>
            <a:lvl2pPr algn="l">
              <a:defRPr sz="2000"/>
            </a:lvl2pPr>
            <a:lvl3pPr algn="l">
              <a:defRPr sz="1800"/>
            </a:lvl3pPr>
            <a:lvl4pPr algn="l">
              <a:defRPr sz="1600"/>
            </a:lvl4pPr>
            <a:lvl5pPr algn="l">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6" name="コンテンツ プレースホルダ 5"/>
          <p:cNvSpPr>
            <a:spLocks noGrp="1"/>
          </p:cNvSpPr>
          <p:nvPr>
            <p:ph sz="quarter" idx="4"/>
          </p:nvPr>
        </p:nvSpPr>
        <p:spPr>
          <a:xfrm>
            <a:off x="2022230" y="3427124"/>
            <a:ext cx="6858000" cy="3017520"/>
          </a:xfrm>
        </p:spPr>
        <p:txBody>
          <a:bodyPr/>
          <a:lstStyle>
            <a:lvl1pPr>
              <a:defRPr sz="2400"/>
            </a:lvl1pPr>
            <a:lvl2pPr>
              <a:defRPr sz="2000"/>
            </a:lvl2pPr>
            <a:lvl3pPr>
              <a:defRPr sz="1800"/>
            </a:lvl3pPr>
            <a:lvl4pPr>
              <a:defRPr sz="1600"/>
            </a:lvl4pPr>
            <a:lvl5pPr>
              <a:defRPr sz="16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7" name="日付プレースホルダ 6"/>
          <p:cNvSpPr>
            <a:spLocks noGrp="1"/>
          </p:cNvSpPr>
          <p:nvPr>
            <p:ph type="dt" sz="half" idx="10"/>
          </p:nvPr>
        </p:nvSpPr>
        <p:spPr>
          <a:xfrm>
            <a:off x="4791456" y="6480969"/>
            <a:ext cx="2130552" cy="301752"/>
          </a:xfrm>
        </p:spPr>
        <p:txBody>
          <a:bodyPr/>
          <a:lstStyle/>
          <a:p>
            <a:fld id="{43DD167E-051E-46F6-88B7-2601DEDE6E6D}" type="datetimeFigureOut">
              <a:rPr kumimoji="1" lang="ja-JP" altLang="en-US" smtClean="0"/>
              <a:pPr/>
              <a:t>2012/9/24</a:t>
            </a:fld>
            <a:endParaRPr kumimoji="1" lang="ja-JP" altLang="en-US"/>
          </a:p>
        </p:txBody>
      </p:sp>
      <p:sp>
        <p:nvSpPr>
          <p:cNvPr id="8" name="フッター プレースホルダ 7"/>
          <p:cNvSpPr>
            <a:spLocks noGrp="1"/>
          </p:cNvSpPr>
          <p:nvPr>
            <p:ph type="ftr" sz="quarter" idx="11"/>
          </p:nvPr>
        </p:nvSpPr>
        <p:spPr>
          <a:xfrm>
            <a:off x="457200" y="6480969"/>
            <a:ext cx="4261104" cy="301752"/>
          </a:xfrm>
        </p:spPr>
        <p:txBody>
          <a:bodyPr/>
          <a:lstStyle/>
          <a:p>
            <a:endParaRPr kumimoji="1" lang="ja-JP" altLang="en-US"/>
          </a:p>
        </p:txBody>
      </p:sp>
      <p:sp>
        <p:nvSpPr>
          <p:cNvPr id="9" name="スライド番号プレースホルダ 8"/>
          <p:cNvSpPr>
            <a:spLocks noGrp="1"/>
          </p:cNvSpPr>
          <p:nvPr>
            <p:ph type="sldNum" sz="quarter" idx="12"/>
          </p:nvPr>
        </p:nvSpPr>
        <p:spPr>
          <a:xfrm>
            <a:off x="7589520" y="6483096"/>
            <a:ext cx="502920" cy="301752"/>
          </a:xfrm>
        </p:spPr>
        <p:txBody>
          <a:bodyPr/>
          <a:lstStyle>
            <a:lvl1pPr algn="ctr">
              <a:defRPr/>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b="0"/>
            </a:lvl1pPr>
          </a:lstStyle>
          <a:p>
            <a:r>
              <a:rPr kumimoji="0" lang="ja-JP" altLang="en-US" smtClean="0"/>
              <a:t>マスタ タイトルの書式設定</a:t>
            </a:r>
            <a:endParaRPr kumimoji="0" lang="en-US"/>
          </a:p>
        </p:txBody>
      </p:sp>
      <p:sp>
        <p:nvSpPr>
          <p:cNvPr id="3" name="日付プレースホルダ 2"/>
          <p:cNvSpPr>
            <a:spLocks noGrp="1"/>
          </p:cNvSpPr>
          <p:nvPr>
            <p:ph type="dt" sz="half" idx="10"/>
          </p:nvPr>
        </p:nvSpPr>
        <p:spPr/>
        <p:txBody>
          <a:bodyPr/>
          <a:lstStyle/>
          <a:p>
            <a:fld id="{43DD167E-051E-46F6-88B7-2601DEDE6E6D}" type="datetimeFigureOut">
              <a:rPr kumimoji="1" lang="ja-JP" altLang="en-US" smtClean="0"/>
              <a:pPr/>
              <a:t>2012/9/24</a:t>
            </a:fld>
            <a:endParaRPr kumimoji="1" lang="ja-JP" altLang="en-US"/>
          </a:p>
        </p:txBody>
      </p:sp>
      <p:sp>
        <p:nvSpPr>
          <p:cNvPr id="4" name="フッター プレースホルダ 3"/>
          <p:cNvSpPr>
            <a:spLocks noGrp="1"/>
          </p:cNvSpPr>
          <p:nvPr>
            <p:ph type="ftr" sz="quarter" idx="11"/>
          </p:nvPr>
        </p:nvSpPr>
        <p:spPr/>
        <p:txBody>
          <a:bodyPr/>
          <a:lstStyle/>
          <a:p>
            <a:endParaRPr kumimoji="1" lang="ja-JP" altLang="en-US"/>
          </a:p>
        </p:txBody>
      </p:sp>
      <p:sp>
        <p:nvSpPr>
          <p:cNvPr id="5" name="スライド番号プレースホルダ 4"/>
          <p:cNvSpPr>
            <a:spLocks noGrp="1"/>
          </p:cNvSpPr>
          <p:nvPr>
            <p:ph type="sldNum" sz="quarter" idx="12"/>
          </p:nvPr>
        </p:nvSpPr>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a:xfrm>
            <a:off x="4791456" y="6480969"/>
            <a:ext cx="2133600" cy="301752"/>
          </a:xfrm>
        </p:spPr>
        <p:txBody>
          <a:bodyPr/>
          <a:lstStyle/>
          <a:p>
            <a:fld id="{43DD167E-051E-46F6-88B7-2601DEDE6E6D}" type="datetimeFigureOut">
              <a:rPr kumimoji="1" lang="ja-JP" altLang="en-US" smtClean="0"/>
              <a:pPr/>
              <a:t>2012/9/24</a:t>
            </a:fld>
            <a:endParaRPr kumimoji="1" lang="ja-JP" altLang="en-US"/>
          </a:p>
        </p:txBody>
      </p:sp>
      <p:sp>
        <p:nvSpPr>
          <p:cNvPr id="3" name="フッター プレースホルダ 2"/>
          <p:cNvSpPr>
            <a:spLocks noGrp="1"/>
          </p:cNvSpPr>
          <p:nvPr>
            <p:ph type="ftr" sz="quarter" idx="11"/>
          </p:nvPr>
        </p:nvSpPr>
        <p:spPr>
          <a:xfrm>
            <a:off x="457200" y="6481890"/>
            <a:ext cx="4260056" cy="300831"/>
          </a:xfrm>
        </p:spPr>
        <p:txBody>
          <a:bodyPr/>
          <a:lstStyle/>
          <a:p>
            <a:endParaRPr kumimoji="1" lang="ja-JP" altLang="en-US"/>
          </a:p>
        </p:txBody>
      </p:sp>
      <p:sp>
        <p:nvSpPr>
          <p:cNvPr id="4" name="スライド番号プレースホルダ 3"/>
          <p:cNvSpPr>
            <a:spLocks noGrp="1"/>
          </p:cNvSpPr>
          <p:nvPr>
            <p:ph type="sldNum" sz="quarter" idx="12"/>
          </p:nvPr>
        </p:nvSpPr>
        <p:spPr>
          <a:xfrm>
            <a:off x="7589520" y="6480969"/>
            <a:ext cx="502920" cy="301752"/>
          </a:xfrm>
        </p:spPr>
        <p:txBody>
          <a:body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367664"/>
            <a:ext cx="914400" cy="5943600"/>
          </a:xfrm>
        </p:spPr>
        <p:txBody>
          <a:bodyPr vert="vert270" anchor="b"/>
          <a:lstStyle>
            <a:lvl1pPr marL="0" marR="18288" algn="r">
              <a:spcBef>
                <a:spcPts val="0"/>
              </a:spcBef>
              <a:buNone/>
              <a:defRPr sz="2900" b="0" cap="all" baseline="0"/>
            </a:lvl1pPr>
          </a:lstStyle>
          <a:p>
            <a:r>
              <a:rPr kumimoji="0" lang="ja-JP" altLang="en-US" smtClean="0"/>
              <a:t>マスタ タイトルの書式設定</a:t>
            </a:r>
            <a:endParaRPr kumimoji="0" lang="en-US"/>
          </a:p>
        </p:txBody>
      </p:sp>
      <p:sp>
        <p:nvSpPr>
          <p:cNvPr id="3" name="テキスト プレースホルダ 2"/>
          <p:cNvSpPr>
            <a:spLocks noGrp="1"/>
          </p:cNvSpPr>
          <p:nvPr>
            <p:ph type="body" idx="2"/>
          </p:nvPr>
        </p:nvSpPr>
        <p:spPr>
          <a:xfrm>
            <a:off x="1135856" y="367664"/>
            <a:ext cx="2438400" cy="5943600"/>
          </a:xfrm>
        </p:spPr>
        <p:txBody>
          <a:bodyPr anchor="t"/>
          <a:lstStyle>
            <a:lvl1pPr marL="0" indent="0">
              <a:spcBef>
                <a:spcPts val="0"/>
              </a:spcBef>
              <a:buNone/>
              <a:defRPr sz="1400"/>
            </a:lvl1pPr>
            <a:lvl2pPr>
              <a:buNone/>
              <a:defRPr sz="1200"/>
            </a:lvl2pPr>
            <a:lvl3pPr>
              <a:buNone/>
              <a:defRPr sz="1000"/>
            </a:lvl3pPr>
            <a:lvl4pPr>
              <a:buNone/>
              <a:defRPr sz="900"/>
            </a:lvl4pPr>
            <a:lvl5pPr>
              <a:buNone/>
              <a:defRPr sz="900"/>
            </a:lvl5pPr>
          </a:lstStyle>
          <a:p>
            <a:pPr lvl="0" eaLnBrk="1" latinLnBrk="0" hangingPunct="1"/>
            <a:r>
              <a:rPr kumimoji="0" lang="ja-JP" altLang="en-US" smtClean="0"/>
              <a:t>マスタ テキストの書式設定</a:t>
            </a:r>
          </a:p>
        </p:txBody>
      </p:sp>
      <p:sp>
        <p:nvSpPr>
          <p:cNvPr id="4" name="コンテンツ プレースホルダ 3"/>
          <p:cNvSpPr>
            <a:spLocks noGrp="1"/>
          </p:cNvSpPr>
          <p:nvPr>
            <p:ph sz="half" idx="1"/>
          </p:nvPr>
        </p:nvSpPr>
        <p:spPr>
          <a:xfrm>
            <a:off x="3651250" y="320040"/>
            <a:ext cx="5276088" cy="5989320"/>
          </a:xfrm>
        </p:spPr>
        <p:txBody>
          <a:bodyPr/>
          <a:lstStyle>
            <a:lvl1pPr>
              <a:spcBef>
                <a:spcPts val="0"/>
              </a:spcBef>
              <a:defRPr sz="3000"/>
            </a:lvl1pPr>
            <a:lvl2pPr>
              <a:defRPr sz="2600"/>
            </a:lvl2pPr>
            <a:lvl3pPr>
              <a:defRPr sz="2400"/>
            </a:lvl3pPr>
            <a:lvl4pPr>
              <a:defRPr sz="2000"/>
            </a:lvl4pPr>
            <a:lvl5pPr>
              <a:defRPr sz="2000"/>
            </a:lvl5pPr>
          </a:lstStyle>
          <a:p>
            <a:pPr lvl="0" eaLnBrk="1" latinLnBrk="0" hangingPunct="1"/>
            <a:r>
              <a:rPr lang="ja-JP" altLang="en-US" smtClean="0"/>
              <a:t>マスタ テキストの書式設定</a:t>
            </a:r>
          </a:p>
          <a:p>
            <a:pPr lvl="1" eaLnBrk="1" latinLnBrk="0" hangingPunct="1"/>
            <a:r>
              <a:rPr lang="ja-JP" altLang="en-US" smtClean="0"/>
              <a:t>第 </a:t>
            </a:r>
            <a:r>
              <a:rPr lang="en-US" altLang="ja-JP" smtClean="0"/>
              <a:t>2 </a:t>
            </a:r>
            <a:r>
              <a:rPr lang="ja-JP" altLang="en-US" smtClean="0"/>
              <a:t>レベル</a:t>
            </a:r>
          </a:p>
          <a:p>
            <a:pPr lvl="2" eaLnBrk="1" latinLnBrk="0" hangingPunct="1"/>
            <a:r>
              <a:rPr lang="ja-JP" altLang="en-US" smtClean="0"/>
              <a:t>第 </a:t>
            </a:r>
            <a:r>
              <a:rPr lang="en-US" altLang="ja-JP" smtClean="0"/>
              <a:t>3 </a:t>
            </a:r>
            <a:r>
              <a:rPr lang="ja-JP" altLang="en-US" smtClean="0"/>
              <a:t>レベル</a:t>
            </a:r>
          </a:p>
          <a:p>
            <a:pPr lvl="3" eaLnBrk="1" latinLnBrk="0" hangingPunct="1"/>
            <a:r>
              <a:rPr lang="ja-JP" altLang="en-US" smtClean="0"/>
              <a:t>第 </a:t>
            </a:r>
            <a:r>
              <a:rPr lang="en-US" altLang="ja-JP" smtClean="0"/>
              <a:t>4 </a:t>
            </a:r>
            <a:r>
              <a:rPr lang="ja-JP" altLang="en-US" smtClean="0"/>
              <a:t>レベル</a:t>
            </a:r>
          </a:p>
          <a:p>
            <a:pPr lvl="4" eaLnBrk="1" latinLnBrk="0" hangingPunct="1"/>
            <a:r>
              <a:rPr lang="ja-JP" altLang="en-US" smtClean="0"/>
              <a:t>第 </a:t>
            </a:r>
            <a:r>
              <a:rPr lang="en-US" altLang="ja-JP" smtClean="0"/>
              <a:t>5 </a:t>
            </a:r>
            <a:r>
              <a:rPr lang="ja-JP" altLang="en-US" smtClean="0"/>
              <a:t>レベル</a:t>
            </a:r>
            <a:endParaRPr kumimoji="0" lang="en-US"/>
          </a:p>
        </p:txBody>
      </p:sp>
      <p:sp>
        <p:nvSpPr>
          <p:cNvPr id="5" name="日付プレースホルダ 4"/>
          <p:cNvSpPr>
            <a:spLocks noGrp="1"/>
          </p:cNvSpPr>
          <p:nvPr>
            <p:ph type="dt" sz="half" idx="10"/>
          </p:nvPr>
        </p:nvSpPr>
        <p:spPr>
          <a:xfrm>
            <a:off x="6278976" y="6556248"/>
            <a:ext cx="2133600" cy="301752"/>
          </a:xfrm>
        </p:spPr>
        <p:txBody>
          <a:bodyPr/>
          <a:lstStyle>
            <a:lvl1pPr>
              <a:defRPr sz="900"/>
            </a:lvl1pPr>
          </a:lstStyle>
          <a:p>
            <a:fld id="{43DD167E-051E-46F6-88B7-2601DEDE6E6D}" type="datetimeFigureOut">
              <a:rPr kumimoji="1" lang="ja-JP" altLang="en-US" smtClean="0"/>
              <a:pPr/>
              <a:t>2012/9/24</a:t>
            </a:fld>
            <a:endParaRPr kumimoji="1" lang="ja-JP" altLang="en-US"/>
          </a:p>
        </p:txBody>
      </p:sp>
      <p:sp>
        <p:nvSpPr>
          <p:cNvPr id="6" name="フッター プレースホルダ 5"/>
          <p:cNvSpPr>
            <a:spLocks noGrp="1"/>
          </p:cNvSpPr>
          <p:nvPr>
            <p:ph type="ftr" sz="quarter" idx="11"/>
          </p:nvPr>
        </p:nvSpPr>
        <p:spPr>
          <a:xfrm>
            <a:off x="1135856" y="6556248"/>
            <a:ext cx="5143120"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410576" y="6556248"/>
            <a:ext cx="502920" cy="301752"/>
          </a:xfrm>
        </p:spPr>
        <p:txBody>
          <a:bodyPr/>
          <a:lstStyle>
            <a:lvl1pPr>
              <a:defRPr sz="900"/>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219456" y="150896"/>
            <a:ext cx="914400" cy="6400800"/>
          </a:xfrm>
        </p:spPr>
        <p:txBody>
          <a:bodyPr vert="vert270" anchor="b"/>
          <a:lstStyle>
            <a:lvl1pPr marL="0" algn="l">
              <a:buNone/>
              <a:defRPr sz="3000" b="0" cap="all" baseline="0"/>
            </a:lvl1pPr>
          </a:lstStyle>
          <a:p>
            <a:r>
              <a:rPr kumimoji="0" lang="ja-JP" altLang="en-US" smtClean="0"/>
              <a:t>マスタ タイトルの書式設定</a:t>
            </a:r>
            <a:endParaRPr kumimoji="0" lang="en-US"/>
          </a:p>
        </p:txBody>
      </p:sp>
      <p:sp>
        <p:nvSpPr>
          <p:cNvPr id="3" name="図プレースホルダ 2"/>
          <p:cNvSpPr>
            <a:spLocks noGrp="1"/>
          </p:cNvSpPr>
          <p:nvPr>
            <p:ph type="pic" idx="1"/>
          </p:nvPr>
        </p:nvSpPr>
        <p:spPr>
          <a:xfrm>
            <a:off x="1138237" y="373966"/>
            <a:ext cx="7333488" cy="5486400"/>
          </a:xfrm>
          <a:solidFill>
            <a:schemeClr val="bg2">
              <a:shade val="50000"/>
            </a:schemeClr>
          </a:solidFill>
        </p:spPr>
        <p:txBody>
          <a:bodyPr/>
          <a:lstStyle>
            <a:lvl1pPr marL="0" indent="0">
              <a:buNone/>
              <a:defRPr sz="3200"/>
            </a:lvl1pPr>
          </a:lstStyle>
          <a:p>
            <a:r>
              <a:rPr kumimoji="0" lang="ja-JP" altLang="en-US" smtClean="0"/>
              <a:t>アイコンをクリックして図を追加</a:t>
            </a:r>
            <a:endParaRPr kumimoji="0" lang="en-US" dirty="0"/>
          </a:p>
        </p:txBody>
      </p:sp>
      <p:sp>
        <p:nvSpPr>
          <p:cNvPr id="4" name="テキスト プレースホルダ 3"/>
          <p:cNvSpPr>
            <a:spLocks noGrp="1"/>
          </p:cNvSpPr>
          <p:nvPr>
            <p:ph type="body" sz="half" idx="2"/>
          </p:nvPr>
        </p:nvSpPr>
        <p:spPr>
          <a:xfrm>
            <a:off x="1143000" y="5867400"/>
            <a:ext cx="7333488" cy="685800"/>
          </a:xfrm>
          <a:solidFill>
            <a:schemeClr val="accent1">
              <a:alpha val="15000"/>
            </a:schemeClr>
          </a:solidFill>
          <a:ln>
            <a:solidFill>
              <a:schemeClr val="accent1"/>
            </a:solidFill>
            <a:miter lim="800000"/>
          </a:ln>
        </p:spPr>
        <p:txBody>
          <a:bodyPr/>
          <a:lstStyle>
            <a:lvl1pPr marL="0" indent="0">
              <a:spcBef>
                <a:spcPts val="0"/>
              </a:spcBef>
              <a:buNone/>
              <a:defRPr sz="1400"/>
            </a:lvl1pPr>
            <a:lvl2pPr>
              <a:defRPr sz="1200"/>
            </a:lvl2pPr>
            <a:lvl3pPr>
              <a:defRPr sz="1000"/>
            </a:lvl3pPr>
            <a:lvl4pPr>
              <a:defRPr sz="900"/>
            </a:lvl4pPr>
            <a:lvl5pPr>
              <a:defRPr sz="900"/>
            </a:lvl5pPr>
          </a:lstStyle>
          <a:p>
            <a:pPr lvl="0" eaLnBrk="1" latinLnBrk="0" hangingPunct="1"/>
            <a:r>
              <a:rPr kumimoji="0" lang="ja-JP" altLang="en-US" smtClean="0"/>
              <a:t>マスタ テキストの書式設定</a:t>
            </a:r>
          </a:p>
        </p:txBody>
      </p:sp>
      <p:sp>
        <p:nvSpPr>
          <p:cNvPr id="5" name="日付プレースホルダ 4"/>
          <p:cNvSpPr>
            <a:spLocks noGrp="1"/>
          </p:cNvSpPr>
          <p:nvPr>
            <p:ph type="dt" sz="half" idx="10"/>
          </p:nvPr>
        </p:nvSpPr>
        <p:spPr>
          <a:xfrm>
            <a:off x="6108192" y="6556248"/>
            <a:ext cx="2103120" cy="301752"/>
          </a:xfrm>
        </p:spPr>
        <p:txBody>
          <a:bodyPr/>
          <a:lstStyle>
            <a:lvl1pPr>
              <a:defRPr sz="900"/>
            </a:lvl1pPr>
          </a:lstStyle>
          <a:p>
            <a:fld id="{43DD167E-051E-46F6-88B7-2601DEDE6E6D}" type="datetimeFigureOut">
              <a:rPr kumimoji="1" lang="ja-JP" altLang="en-US" smtClean="0"/>
              <a:pPr/>
              <a:t>2012/9/24</a:t>
            </a:fld>
            <a:endParaRPr kumimoji="1" lang="ja-JP" altLang="en-US"/>
          </a:p>
        </p:txBody>
      </p:sp>
      <p:sp>
        <p:nvSpPr>
          <p:cNvPr id="6" name="フッター プレースホルダ 5"/>
          <p:cNvSpPr>
            <a:spLocks noGrp="1"/>
          </p:cNvSpPr>
          <p:nvPr>
            <p:ph type="ftr" sz="quarter" idx="11"/>
          </p:nvPr>
        </p:nvSpPr>
        <p:spPr>
          <a:xfrm>
            <a:off x="1170432" y="6557169"/>
            <a:ext cx="4948072" cy="301752"/>
          </a:xfrm>
        </p:spPr>
        <p:txBody>
          <a:bodyPr/>
          <a:lstStyle>
            <a:lvl1pPr>
              <a:defRPr sz="900"/>
            </a:lvl1pPr>
          </a:lstStyle>
          <a:p>
            <a:endParaRPr kumimoji="1" lang="ja-JP" altLang="en-US"/>
          </a:p>
        </p:txBody>
      </p:sp>
      <p:sp>
        <p:nvSpPr>
          <p:cNvPr id="7" name="スライド番号プレースホルダ 6"/>
          <p:cNvSpPr>
            <a:spLocks noGrp="1"/>
          </p:cNvSpPr>
          <p:nvPr>
            <p:ph type="sldNum" sz="quarter" idx="12"/>
          </p:nvPr>
        </p:nvSpPr>
        <p:spPr>
          <a:xfrm>
            <a:off x="8217192" y="6556248"/>
            <a:ext cx="365760" cy="301752"/>
          </a:xfrm>
        </p:spPr>
        <p:txBody>
          <a:bodyPr/>
          <a:lstStyle>
            <a:lvl1pPr algn="ctr">
              <a:defRPr sz="900"/>
            </a:lvl1pPr>
          </a:lstStyle>
          <a:p>
            <a:fld id="{7FD2647A-D420-4302-AA0C-2052EAD51E00}" type="slidenum">
              <a:rPr kumimoji="1" lang="ja-JP" altLang="en-US" smtClean="0"/>
              <a:pPr/>
              <a:t>‹#›</a:t>
            </a:fld>
            <a:endParaRPr kumimoji="1" lang="ja-JP"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11" name="直角三角形 10"/>
          <p:cNvSpPr/>
          <p:nvPr/>
        </p:nvSpPr>
        <p:spPr>
          <a:xfrm>
            <a:off x="7034" y="14068"/>
            <a:ext cx="9129932" cy="6836899"/>
          </a:xfrm>
          <a:prstGeom prst="rtTriangle">
            <a:avLst/>
          </a:prstGeom>
          <a:gradFill flip="none" rotWithShape="1">
            <a:gsLst>
              <a:gs pos="0">
                <a:schemeClr val="tx2">
                  <a:alpha val="10000"/>
                </a:schemeClr>
              </a:gs>
              <a:gs pos="70000">
                <a:schemeClr val="tx2">
                  <a:alpha val="8000"/>
                </a:schemeClr>
              </a:gs>
              <a:gs pos="100000">
                <a:schemeClr val="tx2">
                  <a:alpha val="1000"/>
                </a:schemeClr>
              </a:gs>
            </a:gsLst>
            <a:lin ang="8000000" scaled="1"/>
            <a:tileRect/>
          </a:gra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cxnSp>
        <p:nvCxnSpPr>
          <p:cNvPr id="8" name="直線コネクタ 7"/>
          <p:cNvCxnSpPr/>
          <p:nvPr/>
        </p:nvCxnSpPr>
        <p:spPr>
          <a:xfrm>
            <a:off x="0" y="7034"/>
            <a:ext cx="9136966" cy="6843933"/>
          </a:xfrm>
          <a:prstGeom prst="line">
            <a:avLst/>
          </a:prstGeom>
          <a:noFill/>
          <a:ln w="5000" cap="rnd" cmpd="sng" algn="ctr">
            <a:solidFill>
              <a:schemeClr val="bg2">
                <a:tint val="55000"/>
                <a:satMod val="200000"/>
                <a:alpha val="35000"/>
              </a:schemeClr>
            </a:solidFill>
            <a:prstDash val="solid"/>
          </a:ln>
          <a:effectLst/>
        </p:spPr>
        <p:style>
          <a:lnRef idx="2">
            <a:schemeClr val="accent1"/>
          </a:lnRef>
          <a:fillRef idx="0">
            <a:schemeClr val="accent1"/>
          </a:fillRef>
          <a:effectRef idx="1">
            <a:schemeClr val="accent1"/>
          </a:effectRef>
          <a:fontRef idx="minor">
            <a:schemeClr val="tx1"/>
          </a:fontRef>
        </p:style>
      </p:cxnSp>
      <p:cxnSp>
        <p:nvCxnSpPr>
          <p:cNvPr id="9" name="直線コネクタ 8"/>
          <p:cNvCxnSpPr/>
          <p:nvPr/>
        </p:nvCxnSpPr>
        <p:spPr>
          <a:xfrm rot="10800000" flipV="1">
            <a:off x="6468794" y="4948410"/>
            <a:ext cx="2672861" cy="1900210"/>
          </a:xfrm>
          <a:prstGeom prst="line">
            <a:avLst/>
          </a:prstGeom>
          <a:noFill/>
          <a:ln w="6000" cap="rnd" cmpd="sng" algn="ctr">
            <a:solidFill>
              <a:schemeClr val="bg2">
                <a:tint val="50000"/>
                <a:satMod val="200000"/>
                <a:alpha val="45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2" name="タイトル プレースホルダ 21"/>
          <p:cNvSpPr>
            <a:spLocks noGrp="1"/>
          </p:cNvSpPr>
          <p:nvPr>
            <p:ph type="title"/>
          </p:nvPr>
        </p:nvSpPr>
        <p:spPr>
          <a:xfrm>
            <a:off x="457200" y="267494"/>
            <a:ext cx="8229600" cy="1399032"/>
          </a:xfrm>
          <a:prstGeom prst="rect">
            <a:avLst/>
          </a:prstGeom>
        </p:spPr>
        <p:txBody>
          <a:bodyPr vert="horz" anchor="ctr">
            <a:normAutofit/>
          </a:bodyPr>
          <a:lstStyle/>
          <a:p>
            <a:r>
              <a:rPr kumimoji="0" lang="ja-JP" altLang="en-US" smtClean="0"/>
              <a:t>マスタ タイトルの書式設定</a:t>
            </a:r>
            <a:endParaRPr kumimoji="0" lang="en-US"/>
          </a:p>
        </p:txBody>
      </p:sp>
      <p:sp>
        <p:nvSpPr>
          <p:cNvPr id="13" name="テキスト プレースホルダ 12"/>
          <p:cNvSpPr>
            <a:spLocks noGrp="1"/>
          </p:cNvSpPr>
          <p:nvPr>
            <p:ph type="body" idx="1"/>
          </p:nvPr>
        </p:nvSpPr>
        <p:spPr>
          <a:xfrm>
            <a:off x="457200" y="1882808"/>
            <a:ext cx="8229600" cy="4572000"/>
          </a:xfrm>
          <a:prstGeom prst="rect">
            <a:avLst/>
          </a:prstGeom>
        </p:spPr>
        <p:txBody>
          <a:bodyPr vert="horz" anchor="t">
            <a:normAutofit/>
          </a:bodyPr>
          <a:lstStyle/>
          <a:p>
            <a:pPr lvl="0" eaLnBrk="1" latinLnBrk="0" hangingPunct="1"/>
            <a:r>
              <a:rPr kumimoji="0" lang="ja-JP" altLang="en-US" smtClean="0"/>
              <a:t>マスタ テキストの書式設定</a:t>
            </a:r>
          </a:p>
          <a:p>
            <a:pPr lvl="1" eaLnBrk="1" latinLnBrk="0" hangingPunct="1"/>
            <a:r>
              <a:rPr kumimoji="0" lang="ja-JP" altLang="en-US" smtClean="0"/>
              <a:t>第 </a:t>
            </a:r>
            <a:r>
              <a:rPr kumimoji="0" lang="en-US" altLang="ja-JP" smtClean="0"/>
              <a:t>2 </a:t>
            </a:r>
            <a:r>
              <a:rPr kumimoji="0" lang="ja-JP" altLang="en-US" smtClean="0"/>
              <a:t>レベル</a:t>
            </a:r>
          </a:p>
          <a:p>
            <a:pPr lvl="2" eaLnBrk="1" latinLnBrk="0" hangingPunct="1"/>
            <a:r>
              <a:rPr kumimoji="0" lang="ja-JP" altLang="en-US" smtClean="0"/>
              <a:t>第 </a:t>
            </a:r>
            <a:r>
              <a:rPr kumimoji="0" lang="en-US" altLang="ja-JP" smtClean="0"/>
              <a:t>3 </a:t>
            </a:r>
            <a:r>
              <a:rPr kumimoji="0" lang="ja-JP" altLang="en-US" smtClean="0"/>
              <a:t>レベル</a:t>
            </a:r>
          </a:p>
          <a:p>
            <a:pPr lvl="3" eaLnBrk="1" latinLnBrk="0" hangingPunct="1"/>
            <a:r>
              <a:rPr kumimoji="0" lang="ja-JP" altLang="en-US" smtClean="0"/>
              <a:t>第 </a:t>
            </a:r>
            <a:r>
              <a:rPr kumimoji="0" lang="en-US" altLang="ja-JP" smtClean="0"/>
              <a:t>4 </a:t>
            </a:r>
            <a:r>
              <a:rPr kumimoji="0" lang="ja-JP" altLang="en-US" smtClean="0"/>
              <a:t>レベル</a:t>
            </a:r>
          </a:p>
          <a:p>
            <a:pPr lvl="4" eaLnBrk="1" latinLnBrk="0" hangingPunct="1"/>
            <a:r>
              <a:rPr kumimoji="0" lang="ja-JP" altLang="en-US" smtClean="0"/>
              <a:t>第 </a:t>
            </a:r>
            <a:r>
              <a:rPr kumimoji="0" lang="en-US" altLang="ja-JP" smtClean="0"/>
              <a:t>5 </a:t>
            </a:r>
            <a:r>
              <a:rPr kumimoji="0" lang="ja-JP" altLang="en-US" smtClean="0"/>
              <a:t>レベル</a:t>
            </a:r>
            <a:endParaRPr kumimoji="0" lang="en-US"/>
          </a:p>
        </p:txBody>
      </p:sp>
      <p:sp>
        <p:nvSpPr>
          <p:cNvPr id="14" name="日付プレースホルダ 13"/>
          <p:cNvSpPr>
            <a:spLocks noGrp="1"/>
          </p:cNvSpPr>
          <p:nvPr>
            <p:ph type="dt" sz="half" idx="2"/>
          </p:nvPr>
        </p:nvSpPr>
        <p:spPr>
          <a:xfrm>
            <a:off x="4791456" y="6480969"/>
            <a:ext cx="2133600" cy="301752"/>
          </a:xfrm>
          <a:prstGeom prst="rect">
            <a:avLst/>
          </a:prstGeom>
        </p:spPr>
        <p:txBody>
          <a:bodyPr vert="horz" anchor="b"/>
          <a:lstStyle>
            <a:lvl1pPr algn="l" eaLnBrk="1" latinLnBrk="0" hangingPunct="1">
              <a:defRPr kumimoji="0" sz="1000" b="0">
                <a:solidFill>
                  <a:schemeClr val="tx1"/>
                </a:solidFill>
              </a:defRPr>
            </a:lvl1pPr>
          </a:lstStyle>
          <a:p>
            <a:fld id="{43DD167E-051E-46F6-88B7-2601DEDE6E6D}" type="datetimeFigureOut">
              <a:rPr kumimoji="1" lang="ja-JP" altLang="en-US" smtClean="0"/>
              <a:pPr/>
              <a:t>2012/9/24</a:t>
            </a:fld>
            <a:endParaRPr kumimoji="1" lang="ja-JP" altLang="en-US"/>
          </a:p>
        </p:txBody>
      </p:sp>
      <p:sp>
        <p:nvSpPr>
          <p:cNvPr id="3" name="フッター プレースホルダ 2"/>
          <p:cNvSpPr>
            <a:spLocks noGrp="1"/>
          </p:cNvSpPr>
          <p:nvPr>
            <p:ph type="ftr" sz="quarter" idx="3"/>
          </p:nvPr>
        </p:nvSpPr>
        <p:spPr>
          <a:xfrm>
            <a:off x="457200" y="6481890"/>
            <a:ext cx="4260056" cy="300831"/>
          </a:xfrm>
          <a:prstGeom prst="rect">
            <a:avLst/>
          </a:prstGeom>
        </p:spPr>
        <p:txBody>
          <a:bodyPr vert="horz" anchor="b"/>
          <a:lstStyle>
            <a:lvl1pPr algn="r" eaLnBrk="1" latinLnBrk="0" hangingPunct="1">
              <a:defRPr kumimoji="0" sz="1000">
                <a:solidFill>
                  <a:schemeClr val="tx1"/>
                </a:solidFill>
              </a:defRPr>
            </a:lvl1pPr>
          </a:lstStyle>
          <a:p>
            <a:endParaRPr kumimoji="1" lang="ja-JP" altLang="en-US"/>
          </a:p>
        </p:txBody>
      </p:sp>
      <p:sp>
        <p:nvSpPr>
          <p:cNvPr id="23" name="スライド番号プレースホルダ 22"/>
          <p:cNvSpPr>
            <a:spLocks noGrp="1"/>
          </p:cNvSpPr>
          <p:nvPr>
            <p:ph type="sldNum" sz="quarter" idx="4"/>
          </p:nvPr>
        </p:nvSpPr>
        <p:spPr>
          <a:xfrm>
            <a:off x="7589520" y="6480969"/>
            <a:ext cx="502920" cy="301752"/>
          </a:xfrm>
          <a:prstGeom prst="rect">
            <a:avLst/>
          </a:prstGeom>
        </p:spPr>
        <p:txBody>
          <a:bodyPr vert="horz" anchor="b"/>
          <a:lstStyle>
            <a:lvl1pPr algn="ctr" eaLnBrk="1" latinLnBrk="0" hangingPunct="1">
              <a:defRPr kumimoji="0" sz="1200">
                <a:solidFill>
                  <a:schemeClr val="tx1"/>
                </a:solidFill>
              </a:defRPr>
            </a:lvl1pPr>
          </a:lstStyle>
          <a:p>
            <a:fld id="{7FD2647A-D420-4302-AA0C-2052EAD51E00}" type="slidenum">
              <a:rPr kumimoji="1" lang="ja-JP" altLang="en-US" smtClean="0"/>
              <a:pPr/>
              <a:t>‹#›</a:t>
            </a:fld>
            <a:endParaRPr kumimoji="1" lang="ja-JP" altLang="en-US"/>
          </a:p>
        </p:txBody>
      </p:sp>
    </p:spTree>
  </p:cSld>
  <p:clrMap bg1="dk1" tx1="lt1" bg2="dk2" tx2="lt2" accent1="accent1" accent2="accent2" accent3="accent3" accent4="accent4" accent5="accent5" accent6="accent6" hlink="hlink" folHlink="folHlink"/>
  <p:sldLayoutIdLst>
    <p:sldLayoutId id="2147483829" r:id="rId1"/>
    <p:sldLayoutId id="2147483830" r:id="rId2"/>
    <p:sldLayoutId id="2147483831" r:id="rId3"/>
    <p:sldLayoutId id="2147483832" r:id="rId4"/>
    <p:sldLayoutId id="2147483833" r:id="rId5"/>
    <p:sldLayoutId id="2147483834" r:id="rId6"/>
    <p:sldLayoutId id="2147483835" r:id="rId7"/>
    <p:sldLayoutId id="2147483836" r:id="rId8"/>
    <p:sldLayoutId id="2147483837" r:id="rId9"/>
    <p:sldLayoutId id="2147483838" r:id="rId10"/>
    <p:sldLayoutId id="2147483839" r:id="rId11"/>
  </p:sldLayoutIdLst>
  <p:txStyles>
    <p:titleStyle>
      <a:lvl1pPr marL="484632" algn="l" rtl="0" eaLnBrk="1" latinLnBrk="0" hangingPunct="1">
        <a:spcBef>
          <a:spcPct val="0"/>
        </a:spcBef>
        <a:buNone/>
        <a:defRPr kumimoji="1" sz="4200" kern="1200">
          <a:ln w="6350">
            <a:solidFill>
              <a:schemeClr val="accent1">
                <a:shade val="43000"/>
              </a:schemeClr>
            </a:solidFill>
          </a:ln>
          <a:solidFill>
            <a:schemeClr val="accent1">
              <a:tint val="83000"/>
              <a:satMod val="150000"/>
            </a:schemeClr>
          </a:solidFill>
          <a:effectLst>
            <a:outerShdw blurRad="26000" dist="26000" dir="14500000" algn="tl" rotWithShape="0">
              <a:srgbClr val="000000">
                <a:alpha val="40000"/>
              </a:srgbClr>
            </a:outerShdw>
          </a:effectLst>
          <a:latin typeface="+mj-lt"/>
          <a:ea typeface="+mj-ea"/>
          <a:cs typeface="+mj-cs"/>
        </a:defRPr>
      </a:lvl1pPr>
    </p:titleStyle>
    <p:bodyStyle>
      <a:lvl1pPr marL="448056" indent="-384048" algn="l" rtl="0" eaLnBrk="1" latinLnBrk="0" hangingPunct="1">
        <a:spcBef>
          <a:spcPct val="20000"/>
        </a:spcBef>
        <a:buClr>
          <a:schemeClr val="accent1"/>
        </a:buClr>
        <a:buSzPct val="80000"/>
        <a:buFont typeface="Wingdings 2"/>
        <a:buChar char=""/>
        <a:defRPr kumimoji="1" sz="3000" kern="1200">
          <a:solidFill>
            <a:schemeClr val="tx1"/>
          </a:solidFill>
          <a:latin typeface="+mn-lt"/>
          <a:ea typeface="+mn-ea"/>
          <a:cs typeface="+mn-cs"/>
        </a:defRPr>
      </a:lvl1pPr>
      <a:lvl2pPr marL="822960" indent="-285750" algn="l" rtl="0" eaLnBrk="1" latinLnBrk="0" hangingPunct="1">
        <a:spcBef>
          <a:spcPct val="20000"/>
        </a:spcBef>
        <a:buClr>
          <a:schemeClr val="accent1"/>
        </a:buClr>
        <a:buSzPct val="95000"/>
        <a:buFont typeface="Verdana"/>
        <a:buChar char="›"/>
        <a:defRPr kumimoji="1" sz="2600" kern="1200">
          <a:solidFill>
            <a:schemeClr val="tx1"/>
          </a:solidFill>
          <a:latin typeface="+mn-lt"/>
          <a:ea typeface="+mn-ea"/>
          <a:cs typeface="+mn-cs"/>
        </a:defRPr>
      </a:lvl2pPr>
      <a:lvl3pPr marL="1106424" indent="-228600" algn="l" rtl="0" eaLnBrk="1" latinLnBrk="0" hangingPunct="1">
        <a:spcBef>
          <a:spcPct val="20000"/>
        </a:spcBef>
        <a:buClr>
          <a:schemeClr val="accent1"/>
        </a:buClr>
        <a:buFont typeface="Wingdings 2"/>
        <a:buChar char=""/>
        <a:defRPr kumimoji="1" sz="2400" kern="1200">
          <a:solidFill>
            <a:schemeClr val="tx1"/>
          </a:solidFill>
          <a:latin typeface="+mn-lt"/>
          <a:ea typeface="+mn-ea"/>
          <a:cs typeface="+mn-cs"/>
        </a:defRPr>
      </a:lvl3pPr>
      <a:lvl4pPr marL="1371600" indent="-210312" algn="l" rtl="0" eaLnBrk="1" latinLnBrk="0" hangingPunct="1">
        <a:spcBef>
          <a:spcPct val="20000"/>
        </a:spcBef>
        <a:buClr>
          <a:schemeClr val="accent1"/>
        </a:buClr>
        <a:buFont typeface="Wingdings 2"/>
        <a:buChar char=""/>
        <a:defRPr kumimoji="1" sz="2000" kern="1200">
          <a:solidFill>
            <a:schemeClr val="tx1"/>
          </a:solidFill>
          <a:latin typeface="+mn-lt"/>
          <a:ea typeface="+mn-ea"/>
          <a:cs typeface="+mn-cs"/>
        </a:defRPr>
      </a:lvl4pPr>
      <a:lvl5pPr marL="1600200" indent="-210312" algn="l" rtl="0" eaLnBrk="1" latinLnBrk="0" hangingPunct="1">
        <a:spcBef>
          <a:spcPct val="20000"/>
        </a:spcBef>
        <a:buClr>
          <a:schemeClr val="accent1">
            <a:tint val="75000"/>
          </a:schemeClr>
        </a:buClr>
        <a:buFont typeface="Wingdings 2"/>
        <a:buChar char=""/>
        <a:defRPr kumimoji="1" sz="1900" kern="1200">
          <a:solidFill>
            <a:schemeClr val="tx1"/>
          </a:solidFill>
          <a:latin typeface="+mn-lt"/>
          <a:ea typeface="+mn-ea"/>
          <a:cs typeface="+mn-cs"/>
        </a:defRPr>
      </a:lvl5pPr>
      <a:lvl6pPr marL="1828800" indent="-210312" algn="l" rtl="0" eaLnBrk="1" latinLnBrk="0" hangingPunct="1">
        <a:spcBef>
          <a:spcPct val="20000"/>
        </a:spcBef>
        <a:buClr>
          <a:schemeClr val="accent1">
            <a:tint val="75000"/>
          </a:schemeClr>
        </a:buClr>
        <a:buFont typeface="Wingdings 2"/>
        <a:buChar char=""/>
        <a:defRPr kumimoji="1" sz="1800" kern="1200">
          <a:solidFill>
            <a:schemeClr val="tx1"/>
          </a:solidFill>
          <a:latin typeface="+mn-lt"/>
          <a:ea typeface="+mn-ea"/>
          <a:cs typeface="+mn-cs"/>
        </a:defRPr>
      </a:lvl6pPr>
      <a:lvl7pPr marL="2084832" indent="-210312"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7pPr>
      <a:lvl8pPr marL="22860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8pPr>
      <a:lvl9pPr marL="2514600" indent="-182880" algn="l" rtl="0" eaLnBrk="1" latinLnBrk="0" hangingPunct="1">
        <a:spcBef>
          <a:spcPct val="20000"/>
        </a:spcBef>
        <a:buClr>
          <a:schemeClr val="accent1">
            <a:tint val="75000"/>
          </a:schemeClr>
        </a:buClr>
        <a:buFont typeface="Wingdings 2"/>
        <a:buChar char=""/>
        <a:defRPr kumimoji="1" sz="1600" kern="1200">
          <a:solidFill>
            <a:schemeClr val="tx1"/>
          </a:solidFill>
          <a:latin typeface="+mn-lt"/>
          <a:ea typeface="+mn-ea"/>
          <a:cs typeface="+mn-cs"/>
        </a:defRPr>
      </a:lvl9pPr>
    </p:bodyStyle>
    <p:otherStyle>
      <a:lvl1pPr marL="0" algn="l" rtl="0" eaLnBrk="1" latinLnBrk="0" hangingPunct="1">
        <a:defRPr kumimoji="1" kern="1200">
          <a:solidFill>
            <a:schemeClr val="tx1"/>
          </a:solidFill>
          <a:latin typeface="+mn-lt"/>
          <a:ea typeface="+mn-ea"/>
          <a:cs typeface="+mn-cs"/>
        </a:defRPr>
      </a:lvl1pPr>
      <a:lvl2pPr marL="457200" algn="l" rtl="0" eaLnBrk="1" latinLnBrk="0" hangingPunct="1">
        <a:defRPr kumimoji="1" kern="1200">
          <a:solidFill>
            <a:schemeClr val="tx1"/>
          </a:solidFill>
          <a:latin typeface="+mn-lt"/>
          <a:ea typeface="+mn-ea"/>
          <a:cs typeface="+mn-cs"/>
        </a:defRPr>
      </a:lvl2pPr>
      <a:lvl3pPr marL="914400" algn="l" rtl="0" eaLnBrk="1" latinLnBrk="0" hangingPunct="1">
        <a:defRPr kumimoji="1" kern="1200">
          <a:solidFill>
            <a:schemeClr val="tx1"/>
          </a:solidFill>
          <a:latin typeface="+mn-lt"/>
          <a:ea typeface="+mn-ea"/>
          <a:cs typeface="+mn-cs"/>
        </a:defRPr>
      </a:lvl3pPr>
      <a:lvl4pPr marL="1371600" algn="l" rtl="0" eaLnBrk="1" latinLnBrk="0" hangingPunct="1">
        <a:defRPr kumimoji="1" kern="1200">
          <a:solidFill>
            <a:schemeClr val="tx1"/>
          </a:solidFill>
          <a:latin typeface="+mn-lt"/>
          <a:ea typeface="+mn-ea"/>
          <a:cs typeface="+mn-cs"/>
        </a:defRPr>
      </a:lvl4pPr>
      <a:lvl5pPr marL="1828800" algn="l" rtl="0" eaLnBrk="1" latinLnBrk="0" hangingPunct="1">
        <a:defRPr kumimoji="1" kern="1200">
          <a:solidFill>
            <a:schemeClr val="tx1"/>
          </a:solidFill>
          <a:latin typeface="+mn-lt"/>
          <a:ea typeface="+mn-ea"/>
          <a:cs typeface="+mn-cs"/>
        </a:defRPr>
      </a:lvl5pPr>
      <a:lvl6pPr marL="2286000" algn="l" rtl="0" eaLnBrk="1" latinLnBrk="0" hangingPunct="1">
        <a:defRPr kumimoji="1" kern="1200">
          <a:solidFill>
            <a:schemeClr val="tx1"/>
          </a:solidFill>
          <a:latin typeface="+mn-lt"/>
          <a:ea typeface="+mn-ea"/>
          <a:cs typeface="+mn-cs"/>
        </a:defRPr>
      </a:lvl6pPr>
      <a:lvl7pPr marL="2743200" algn="l" rtl="0" eaLnBrk="1" latinLnBrk="0" hangingPunct="1">
        <a:defRPr kumimoji="1" kern="1200">
          <a:solidFill>
            <a:schemeClr val="tx1"/>
          </a:solidFill>
          <a:latin typeface="+mn-lt"/>
          <a:ea typeface="+mn-ea"/>
          <a:cs typeface="+mn-cs"/>
        </a:defRPr>
      </a:lvl7pPr>
      <a:lvl8pPr marL="3200400" algn="l" rtl="0" eaLnBrk="1" latinLnBrk="0" hangingPunct="1">
        <a:defRPr kumimoji="1" kern="1200">
          <a:solidFill>
            <a:schemeClr val="tx1"/>
          </a:solidFill>
          <a:latin typeface="+mn-lt"/>
          <a:ea typeface="+mn-ea"/>
          <a:cs typeface="+mn-cs"/>
        </a:defRPr>
      </a:lvl8pPr>
      <a:lvl9pPr marL="3657600" algn="l" rtl="0" eaLnBrk="1" latinLnBrk="0" hangingPunct="1">
        <a:defRPr kumimoji="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image" Target="../media/image17.png"/></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2.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40.png"/><Relationship Id="rId4" Type="http://schemas.openxmlformats.org/officeDocument/2006/relationships/image" Target="../media/image39.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44.png"/></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47.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54.png"/><Relationship Id="rId5" Type="http://schemas.openxmlformats.org/officeDocument/2006/relationships/image" Target="../media/image53.png"/><Relationship Id="rId4" Type="http://schemas.openxmlformats.org/officeDocument/2006/relationships/image" Target="../media/image52.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8.xml"/><Relationship Id="rId1" Type="http://schemas.openxmlformats.org/officeDocument/2006/relationships/slideLayout" Target="../slideLayouts/slideLayout2.xml"/><Relationship Id="rId4" Type="http://schemas.openxmlformats.org/officeDocument/2006/relationships/image" Target="../media/image56.png"/></Relationships>
</file>

<file path=ppt/slides/_rels/slide39.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9.xml"/><Relationship Id="rId1" Type="http://schemas.openxmlformats.org/officeDocument/2006/relationships/slideLayout" Target="../slideLayouts/slideLayout2.xml"/><Relationship Id="rId4" Type="http://schemas.openxmlformats.org/officeDocument/2006/relationships/image" Target="../media/image5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40.xml"/><Relationship Id="rId1" Type="http://schemas.openxmlformats.org/officeDocument/2006/relationships/slideLayout" Target="../slideLayouts/slideLayout2.xml"/><Relationship Id="rId5" Type="http://schemas.openxmlformats.org/officeDocument/2006/relationships/hyperlink" Target="http://users.ugent.be/~bpuype/wget/" TargetMode="External"/><Relationship Id="rId4" Type="http://schemas.openxmlformats.org/officeDocument/2006/relationships/hyperlink" Target="http://www.gnu.org/software/wget/wget.html" TargetMode="Externa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62.png"/><Relationship Id="rId4" Type="http://schemas.openxmlformats.org/officeDocument/2006/relationships/image" Target="../media/image61.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66.png"/></Relationships>
</file>

<file path=ppt/slides/_rels/slide4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png"/><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45.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jvo.nao.ac.jp/portal"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s>
</file>

<file path=ppt/slides/_rels/slide51.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notesSlide" Target="../notesSlides/notesSlide48.xml"/><Relationship Id="rId1" Type="http://schemas.openxmlformats.org/officeDocument/2006/relationships/slideLayout" Target="../slideLayouts/slideLayout2.xml"/><Relationship Id="rId4" Type="http://schemas.openxmlformats.org/officeDocument/2006/relationships/image" Target="../media/image78.png"/></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79.pn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80.png"/></Relationships>
</file>

<file path=ppt/slides/_rels/slide54.xml.rels><?xml version="1.0" encoding="UTF-8" standalone="yes"?>
<Relationships xmlns="http://schemas.openxmlformats.org/package/2006/relationships"><Relationship Id="rId3" Type="http://schemas.openxmlformats.org/officeDocument/2006/relationships/image" Target="../media/image81.pn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539552" y="1484784"/>
            <a:ext cx="7772400" cy="1470025"/>
          </a:xfrm>
        </p:spPr>
        <p:txBody>
          <a:bodyPr/>
          <a:lstStyle/>
          <a:p>
            <a:pPr algn="ctr"/>
            <a:r>
              <a:rPr kumimoji="1" lang="en-US" altLang="ja-JP" dirty="0" smtClean="0">
                <a:ln w="6350">
                  <a:noFill/>
                </a:ln>
                <a:solidFill>
                  <a:srgbClr val="FFC000"/>
                </a:solidFill>
                <a:effectLst/>
                <a:latin typeface="メイリオ" pitchFamily="50" charset="-128"/>
                <a:ea typeface="メイリオ" pitchFamily="50" charset="-128"/>
              </a:rPr>
              <a:t>JVO Portal </a:t>
            </a:r>
            <a:r>
              <a:rPr kumimoji="1" lang="ja-JP" altLang="en-US" dirty="0" smtClean="0">
                <a:ln w="6350">
                  <a:noFill/>
                </a:ln>
                <a:solidFill>
                  <a:srgbClr val="FFC000"/>
                </a:solidFill>
                <a:effectLst/>
                <a:latin typeface="メイリオ" pitchFamily="50" charset="-128"/>
                <a:ea typeface="メイリオ" pitchFamily="50" charset="-128"/>
              </a:rPr>
              <a:t>の使い方</a:t>
            </a:r>
            <a:endParaRPr kumimoji="1" lang="ja-JP" altLang="en-US" dirty="0">
              <a:ln w="6350">
                <a:noFill/>
              </a:ln>
              <a:solidFill>
                <a:srgbClr val="FFC000"/>
              </a:solidFill>
              <a:effectLst/>
              <a:latin typeface="メイリオ" pitchFamily="50" charset="-128"/>
              <a:ea typeface="メイリオ" pitchFamily="50" charset="-128"/>
            </a:endParaRPr>
          </a:p>
        </p:txBody>
      </p:sp>
      <p:sp>
        <p:nvSpPr>
          <p:cNvPr id="3" name="サブタイトル 2"/>
          <p:cNvSpPr>
            <a:spLocks noGrp="1"/>
          </p:cNvSpPr>
          <p:nvPr>
            <p:ph type="subTitle" idx="1"/>
          </p:nvPr>
        </p:nvSpPr>
        <p:spPr>
          <a:xfrm>
            <a:off x="1475656" y="4005064"/>
            <a:ext cx="6400800" cy="1143008"/>
          </a:xfrm>
        </p:spPr>
        <p:txBody>
          <a:bodyPr/>
          <a:lstStyle/>
          <a:p>
            <a:r>
              <a:rPr lang="ja-JP" altLang="en-US" dirty="0" smtClean="0">
                <a:solidFill>
                  <a:schemeClr val="tx1"/>
                </a:solidFill>
                <a:latin typeface="メイリオ" pitchFamily="50" charset="-128"/>
                <a:ea typeface="メイリオ" pitchFamily="50" charset="-128"/>
                <a:cs typeface="メイリオ" pitchFamily="50" charset="-128"/>
              </a:rPr>
              <a:t>国立天文台　天文データセンター</a:t>
            </a:r>
            <a:endParaRPr lang="en-US" altLang="ja-JP" dirty="0" smtClean="0">
              <a:solidFill>
                <a:schemeClr val="tx1"/>
              </a:solidFill>
              <a:latin typeface="メイリオ" pitchFamily="50" charset="-128"/>
              <a:ea typeface="メイリオ" pitchFamily="50" charset="-128"/>
              <a:cs typeface="メイリオ" pitchFamily="50" charset="-128"/>
            </a:endParaRPr>
          </a:p>
          <a:p>
            <a:r>
              <a:rPr lang="ja-JP" altLang="en-US" dirty="0" smtClean="0">
                <a:solidFill>
                  <a:schemeClr val="tx1"/>
                </a:solidFill>
                <a:latin typeface="メイリオ" pitchFamily="50" charset="-128"/>
                <a:ea typeface="メイリオ" pitchFamily="50" charset="-128"/>
                <a:cs typeface="メイリオ" pitchFamily="50" charset="-128"/>
              </a:rPr>
              <a:t>白崎裕治</a:t>
            </a:r>
            <a:endParaRPr kumimoji="1" lang="ja-JP" altLang="en-US" dirty="0">
              <a:solidFill>
                <a:schemeClr val="tx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40241" y="4870945"/>
            <a:ext cx="4457700" cy="952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0726" y="96798"/>
            <a:ext cx="9144000" cy="732614"/>
          </a:xfrm>
        </p:spPr>
        <p:txBody>
          <a:bodyPr>
            <a:normAutofit/>
          </a:bodyPr>
          <a:lstStyle/>
          <a:p>
            <a:pPr algn="ctr"/>
            <a:r>
              <a:rPr kumimoji="1" lang="en-US" altLang="ja-JP" sz="3600" b="0" dirty="0" smtClean="0">
                <a:ln w="6350">
                  <a:noFill/>
                </a:ln>
                <a:solidFill>
                  <a:srgbClr val="FFC000"/>
                </a:solidFill>
                <a:effectLst/>
                <a:latin typeface="メイリオ" pitchFamily="50" charset="-128"/>
                <a:ea typeface="メイリオ" pitchFamily="50" charset="-128"/>
                <a:cs typeface="メイリオ" pitchFamily="50" charset="-128"/>
              </a:rPr>
              <a:t>Chandra </a:t>
            </a:r>
            <a:r>
              <a:rPr kumimoji="1" lang="ja-JP" altLang="en-US" sz="3600" b="0" dirty="0" smtClean="0">
                <a:ln w="6350">
                  <a:noFill/>
                </a:ln>
                <a:solidFill>
                  <a:srgbClr val="FFC000"/>
                </a:solidFill>
                <a:effectLst/>
                <a:latin typeface="メイリオ" pitchFamily="50" charset="-128"/>
                <a:ea typeface="メイリオ" pitchFamily="50" charset="-128"/>
                <a:cs typeface="メイリオ" pitchFamily="50" charset="-128"/>
              </a:rPr>
              <a:t>データアーカイブを</a:t>
            </a:r>
            <a:r>
              <a:rPr lang="ja-JP" altLang="en-US" sz="3600" b="0" dirty="0" smtClean="0">
                <a:effectLst/>
                <a:latin typeface="メイリオ" pitchFamily="50" charset="-128"/>
                <a:ea typeface="メイリオ" pitchFamily="50" charset="-128"/>
                <a:cs typeface="メイリオ" pitchFamily="50" charset="-128"/>
              </a:rPr>
              <a:t>探そう</a:t>
            </a:r>
            <a:r>
              <a:rPr lang="en-US" altLang="ja-JP" sz="3600" b="0" dirty="0" smtClean="0">
                <a:effectLst/>
                <a:latin typeface="メイリオ" pitchFamily="50" charset="-128"/>
                <a:ea typeface="メイリオ" pitchFamily="50" charset="-128"/>
                <a:cs typeface="メイリオ" pitchFamily="50" charset="-128"/>
              </a:rPr>
              <a:t>(1/3)</a:t>
            </a:r>
            <a:endParaRPr kumimoji="1" lang="ja-JP" altLang="en-US" sz="3600"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5" name="コンテンツ プレースホルダ 4"/>
          <p:cNvSpPr>
            <a:spLocks noGrp="1"/>
          </p:cNvSpPr>
          <p:nvPr>
            <p:ph idx="1"/>
          </p:nvPr>
        </p:nvSpPr>
        <p:spPr>
          <a:xfrm>
            <a:off x="500034" y="785794"/>
            <a:ext cx="8358246" cy="4143404"/>
          </a:xfrm>
        </p:spPr>
        <p:txBody>
          <a:bodyPr>
            <a:normAutofit/>
          </a:bodyPr>
          <a:lstStyle/>
          <a:p>
            <a:pPr>
              <a:spcBef>
                <a:spcPts val="1800"/>
              </a:spcBef>
              <a:buFont typeface="Wingdings" pitchFamily="2" charset="2"/>
              <a:buChar char="§"/>
            </a:pPr>
            <a:r>
              <a:rPr lang="en-US" altLang="ja-JP" dirty="0" smtClean="0">
                <a:latin typeface="メイリオ" pitchFamily="50" charset="-128"/>
                <a:ea typeface="メイリオ" pitchFamily="50" charset="-128"/>
                <a:cs typeface="メイリオ" pitchFamily="50" charset="-128"/>
              </a:rPr>
              <a:t>Chandra X-ray Observatory </a:t>
            </a:r>
            <a:r>
              <a:rPr lang="ja-JP" altLang="en-US" dirty="0" smtClean="0">
                <a:latin typeface="メイリオ" pitchFamily="50" charset="-128"/>
                <a:ea typeface="メイリオ" pitchFamily="50" charset="-128"/>
                <a:cs typeface="メイリオ" pitchFamily="50" charset="-128"/>
              </a:rPr>
              <a:t>の画像データアーカイブを探してみます。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キーワードで検索する手順を説明します。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トップページで </a:t>
            </a:r>
            <a:r>
              <a:rPr lang="en-US" altLang="ja-JP" dirty="0" smtClean="0">
                <a:solidFill>
                  <a:srgbClr val="FFC000"/>
                </a:solidFill>
                <a:latin typeface="メイリオ" pitchFamily="50" charset="-128"/>
                <a:ea typeface="メイリオ" pitchFamily="50" charset="-128"/>
                <a:cs typeface="メイリオ" pitchFamily="50" charset="-128"/>
              </a:rPr>
              <a:t>“Keyword Search” </a:t>
            </a:r>
            <a:r>
              <a:rPr lang="ja-JP" altLang="en-US" dirty="0" smtClean="0">
                <a:latin typeface="メイリオ" pitchFamily="50" charset="-128"/>
                <a:ea typeface="メイリオ" pitchFamily="50" charset="-128"/>
                <a:cs typeface="メイリオ" pitchFamily="50" charset="-128"/>
              </a:rPr>
              <a:t>リンクをクリックします。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キーワード </a:t>
            </a:r>
            <a:r>
              <a:rPr lang="en-US" altLang="ja-JP" dirty="0" smtClean="0">
                <a:solidFill>
                  <a:srgbClr val="FFC000"/>
                </a:solidFill>
                <a:latin typeface="メイリオ" pitchFamily="50" charset="-128"/>
                <a:ea typeface="メイリオ" pitchFamily="50" charset="-128"/>
                <a:cs typeface="メイリオ" pitchFamily="50" charset="-128"/>
              </a:rPr>
              <a:t>“</a:t>
            </a:r>
            <a:r>
              <a:rPr lang="en-US" altLang="ja-JP" dirty="0" err="1" smtClean="0">
                <a:solidFill>
                  <a:srgbClr val="FFC000"/>
                </a:solidFill>
                <a:latin typeface="メイリオ" pitchFamily="50" charset="-128"/>
                <a:ea typeface="メイリオ" pitchFamily="50" charset="-128"/>
                <a:cs typeface="メイリオ" pitchFamily="50" charset="-128"/>
              </a:rPr>
              <a:t>chandra</a:t>
            </a:r>
            <a:r>
              <a:rPr lang="en-US" altLang="ja-JP" dirty="0" smtClean="0">
                <a:solidFill>
                  <a:srgbClr val="FFC000"/>
                </a:solidFill>
                <a:latin typeface="メイリオ" pitchFamily="50" charset="-128"/>
                <a:ea typeface="メイリオ" pitchFamily="50" charset="-128"/>
                <a:cs typeface="メイリオ" pitchFamily="50" charset="-128"/>
              </a:rPr>
              <a:t> </a:t>
            </a:r>
            <a:r>
              <a:rPr lang="en-US" altLang="ja-JP" dirty="0" smtClean="0">
                <a:solidFill>
                  <a:srgbClr val="FFC000"/>
                </a:solidFill>
                <a:latin typeface="メイリオ" pitchFamily="50" charset="-128"/>
                <a:ea typeface="メイリオ" pitchFamily="50" charset="-128"/>
                <a:cs typeface="メイリオ" pitchFamily="50" charset="-128"/>
              </a:rPr>
              <a:t>observatory </a:t>
            </a:r>
            <a:r>
              <a:rPr lang="en-US" altLang="ja-JP" dirty="0" smtClean="0">
                <a:solidFill>
                  <a:srgbClr val="FFC000"/>
                </a:solidFill>
                <a:latin typeface="メイリオ" pitchFamily="50" charset="-128"/>
                <a:ea typeface="メイリオ" pitchFamily="50" charset="-128"/>
                <a:cs typeface="メイリオ" pitchFamily="50" charset="-128"/>
              </a:rPr>
              <a:t>archive” </a:t>
            </a:r>
            <a:r>
              <a:rPr lang="ja-JP" altLang="en-US" dirty="0" smtClean="0">
                <a:latin typeface="メイリオ" pitchFamily="50" charset="-128"/>
                <a:ea typeface="メイリオ" pitchFamily="50" charset="-128"/>
                <a:cs typeface="メイリオ" pitchFamily="50" charset="-128"/>
              </a:rPr>
              <a:t>で検索します。</a:t>
            </a:r>
            <a:endParaRPr lang="en-US" altLang="ja-JP" dirty="0" smtClean="0">
              <a:latin typeface="メイリオ" pitchFamily="50" charset="-128"/>
              <a:ea typeface="メイリオ" pitchFamily="50" charset="-128"/>
              <a:cs typeface="メイリオ" pitchFamily="50" charset="-128"/>
            </a:endParaRPr>
          </a:p>
        </p:txBody>
      </p:sp>
      <p:pic>
        <p:nvPicPr>
          <p:cNvPr id="1026" name="Picture 2"/>
          <p:cNvPicPr>
            <a:picLocks noChangeAspect="1" noChangeArrowheads="1"/>
          </p:cNvPicPr>
          <p:nvPr/>
        </p:nvPicPr>
        <p:blipFill>
          <a:blip r:embed="rId4" cstate="print"/>
          <a:srcRect/>
          <a:stretch>
            <a:fillRect/>
          </a:stretch>
        </p:blipFill>
        <p:spPr bwMode="auto">
          <a:xfrm>
            <a:off x="425444" y="4843486"/>
            <a:ext cx="3289300" cy="1943100"/>
          </a:xfrm>
          <a:prstGeom prst="rect">
            <a:avLst/>
          </a:prstGeom>
          <a:noFill/>
          <a:ln w="9525">
            <a:noFill/>
            <a:miter lim="800000"/>
            <a:headEnd/>
            <a:tailEnd/>
          </a:ln>
        </p:spPr>
      </p:pic>
      <p:sp>
        <p:nvSpPr>
          <p:cNvPr id="7" name="円/楕円 6"/>
          <p:cNvSpPr/>
          <p:nvPr/>
        </p:nvSpPr>
        <p:spPr>
          <a:xfrm>
            <a:off x="785786" y="5531438"/>
            <a:ext cx="150019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5594823" y="5375476"/>
            <a:ext cx="114300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9512" y="642941"/>
            <a:ext cx="6747633" cy="4849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18258"/>
            <a:ext cx="9001156" cy="804052"/>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(2/3)</a:t>
            </a:r>
            <a:endParaRPr kumimoji="1" lang="ja-JP" altLang="en-US" sz="3600" b="0" dirty="0">
              <a:effectLst/>
              <a:latin typeface="メイリオ" pitchFamily="50" charset="-128"/>
              <a:ea typeface="メイリオ" pitchFamily="50" charset="-128"/>
              <a:cs typeface="メイリオ" pitchFamily="50" charset="-128"/>
            </a:endParaRPr>
          </a:p>
        </p:txBody>
      </p:sp>
      <p:sp>
        <p:nvSpPr>
          <p:cNvPr id="8" name="円/楕円 7"/>
          <p:cNvSpPr/>
          <p:nvPr/>
        </p:nvSpPr>
        <p:spPr>
          <a:xfrm>
            <a:off x="1898271" y="1498359"/>
            <a:ext cx="428628"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p:cNvSpPr txBox="1"/>
          <p:nvPr/>
        </p:nvSpPr>
        <p:spPr>
          <a:xfrm>
            <a:off x="210292" y="5541039"/>
            <a:ext cx="3857652" cy="1200329"/>
          </a:xfrm>
          <a:prstGeom prst="rect">
            <a:avLst/>
          </a:prstGeom>
          <a:noFill/>
        </p:spPr>
        <p:txBody>
          <a:bodyPr wrap="square" rtlCol="0">
            <a:spAutoFit/>
          </a:bodyPr>
          <a:lstStyle/>
          <a:p>
            <a:pPr>
              <a:spcBef>
                <a:spcPts val="1800"/>
              </a:spcBef>
            </a:pPr>
            <a:r>
              <a:rPr lang="en-US" altLang="ja-JP" sz="2400" dirty="0">
                <a:latin typeface="メイリオ" pitchFamily="50" charset="-128"/>
                <a:ea typeface="メイリオ" pitchFamily="50" charset="-128"/>
                <a:cs typeface="メイリオ" pitchFamily="50" charset="-128"/>
              </a:rPr>
              <a:t>1</a:t>
            </a:r>
            <a:r>
              <a:rPr lang="en-US" altLang="ja-JP" sz="2400" dirty="0" smtClean="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番目のサービスが  </a:t>
            </a:r>
            <a:r>
              <a:rPr lang="en-US" altLang="ja-JP" sz="2400" dirty="0" smtClean="0">
                <a:latin typeface="メイリオ" pitchFamily="50" charset="-128"/>
                <a:ea typeface="メイリオ" pitchFamily="50" charset="-128"/>
                <a:cs typeface="メイリオ" pitchFamily="50" charset="-128"/>
              </a:rPr>
              <a:t>Chandra X-ray Center </a:t>
            </a:r>
            <a:r>
              <a:rPr lang="ja-JP" altLang="en-US" sz="2400" dirty="0" smtClean="0">
                <a:latin typeface="メイリオ" pitchFamily="50" charset="-128"/>
                <a:ea typeface="メイリオ" pitchFamily="50" charset="-128"/>
                <a:cs typeface="メイリオ" pitchFamily="50" charset="-128"/>
              </a:rPr>
              <a:t>のデータサービスです。</a:t>
            </a:r>
            <a:endParaRPr kumimoji="1" lang="ja-JP" altLang="en-US" sz="2400" dirty="0">
              <a:latin typeface="メイリオ" pitchFamily="50" charset="-128"/>
              <a:ea typeface="メイリオ" pitchFamily="50" charset="-128"/>
              <a:cs typeface="メイリオ" pitchFamily="50" charset="-128"/>
            </a:endParaRPr>
          </a:p>
        </p:txBody>
      </p:sp>
      <p:sp>
        <p:nvSpPr>
          <p:cNvPr id="4" name="角丸四角形 3"/>
          <p:cNvSpPr/>
          <p:nvPr/>
        </p:nvSpPr>
        <p:spPr>
          <a:xfrm>
            <a:off x="223239" y="1418794"/>
            <a:ext cx="6685052" cy="426029"/>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133618" y="2721943"/>
            <a:ext cx="4979851" cy="40769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直線矢印コネクタ 8"/>
          <p:cNvCxnSpPr>
            <a:stCxn id="8" idx="5"/>
          </p:cNvCxnSpPr>
          <p:nvPr/>
        </p:nvCxnSpPr>
        <p:spPr>
          <a:xfrm>
            <a:off x="2264128" y="1742264"/>
            <a:ext cx="2019840" cy="111067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srcRect/>
          <a:stretch>
            <a:fillRect/>
          </a:stretch>
        </p:blipFill>
        <p:spPr bwMode="auto">
          <a:xfrm>
            <a:off x="5895038" y="4706924"/>
            <a:ext cx="2520280" cy="1993370"/>
          </a:xfrm>
          <a:prstGeom prst="rect">
            <a:avLst/>
          </a:prstGeom>
          <a:noFill/>
          <a:ln w="9525">
            <a:noFill/>
            <a:miter lim="800000"/>
            <a:headEnd/>
            <a:tailEnd/>
          </a:ln>
        </p:spPr>
      </p:pic>
      <p:pic>
        <p:nvPicPr>
          <p:cNvPr id="1026" name="Picture 2"/>
          <p:cNvPicPr>
            <a:picLocks noChangeAspect="1" noChangeArrowheads="1"/>
          </p:cNvPicPr>
          <p:nvPr/>
        </p:nvPicPr>
        <p:blipFill>
          <a:blip r:embed="rId4" cstate="print"/>
          <a:srcRect/>
          <a:stretch>
            <a:fillRect/>
          </a:stretch>
        </p:blipFill>
        <p:spPr bwMode="auto">
          <a:xfrm>
            <a:off x="2483768" y="4756811"/>
            <a:ext cx="3069450" cy="1182790"/>
          </a:xfrm>
          <a:prstGeom prst="rect">
            <a:avLst/>
          </a:prstGeom>
          <a:noFill/>
          <a:ln w="9525">
            <a:noFill/>
            <a:miter lim="800000"/>
            <a:headEnd/>
            <a:tailEnd/>
          </a:ln>
        </p:spPr>
      </p:pic>
      <p:sp>
        <p:nvSpPr>
          <p:cNvPr id="2" name="タイトル 1"/>
          <p:cNvSpPr>
            <a:spLocks noGrp="1"/>
          </p:cNvSpPr>
          <p:nvPr>
            <p:ph type="title"/>
          </p:nvPr>
        </p:nvSpPr>
        <p:spPr>
          <a:xfrm>
            <a:off x="-142908" y="63730"/>
            <a:ext cx="9144000" cy="732614"/>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Chandra </a:t>
            </a:r>
            <a:r>
              <a:rPr lang="ja-JP" altLang="en-US" sz="3600" b="0" dirty="0" smtClean="0">
                <a:effectLst/>
                <a:latin typeface="メイリオ" pitchFamily="50" charset="-128"/>
                <a:ea typeface="メイリオ" pitchFamily="50" charset="-128"/>
                <a:cs typeface="メイリオ" pitchFamily="50" charset="-128"/>
              </a:rPr>
              <a:t>データサービスを探そう</a:t>
            </a:r>
            <a:r>
              <a:rPr lang="en-US" altLang="ja-JP" sz="3600" b="0" dirty="0" smtClean="0">
                <a:effectLst/>
                <a:latin typeface="メイリオ" pitchFamily="50" charset="-128"/>
                <a:ea typeface="メイリオ" pitchFamily="50" charset="-128"/>
                <a:cs typeface="メイリオ" pitchFamily="50" charset="-128"/>
              </a:rPr>
              <a:t>(3/3)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512" y="930914"/>
            <a:ext cx="9332022" cy="3825897"/>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カテゴリー検索でも見つけることができます。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キーワードが思いつかない人むけです。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トップページで </a:t>
            </a:r>
            <a:r>
              <a:rPr lang="en-US" altLang="ja-JP" dirty="0" smtClean="0">
                <a:solidFill>
                  <a:srgbClr val="FFC000"/>
                </a:solidFill>
                <a:latin typeface="メイリオ" pitchFamily="50" charset="-128"/>
                <a:ea typeface="メイリオ" pitchFamily="50" charset="-128"/>
                <a:cs typeface="メイリオ" pitchFamily="50" charset="-128"/>
              </a:rPr>
              <a:t>“Category Search (Manual)” </a:t>
            </a:r>
            <a:r>
              <a:rPr lang="ja-JP" altLang="en-US" dirty="0" smtClean="0">
                <a:latin typeface="メイリオ" pitchFamily="50" charset="-128"/>
                <a:ea typeface="メイリオ" pitchFamily="50" charset="-128"/>
                <a:cs typeface="メイリオ" pitchFamily="50" charset="-128"/>
              </a:rPr>
              <a:t>をクリックします。</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Data </a:t>
            </a:r>
            <a:r>
              <a:rPr lang="en-US" altLang="ja-JP" dirty="0" smtClean="0">
                <a:latin typeface="メイリオ" pitchFamily="50" charset="-128"/>
                <a:ea typeface="メイリオ" pitchFamily="50" charset="-128"/>
                <a:cs typeface="メイリオ" pitchFamily="50" charset="-128"/>
              </a:rPr>
              <a:t>service</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カテゴリ中の </a:t>
            </a:r>
            <a:r>
              <a:rPr kumimoji="1" lang="en-US" altLang="ja-JP" dirty="0" smtClean="0">
                <a:solidFill>
                  <a:srgbClr val="FFC000"/>
                </a:solidFill>
                <a:latin typeface="メイリオ" pitchFamily="50" charset="-128"/>
                <a:ea typeface="メイリオ" pitchFamily="50" charset="-128"/>
                <a:cs typeface="メイリオ" pitchFamily="50" charset="-128"/>
              </a:rPr>
              <a:t>“archive” </a:t>
            </a:r>
            <a:r>
              <a:rPr kumimoji="1" lang="ja-JP" altLang="en-US" dirty="0" smtClean="0">
                <a:latin typeface="メイリオ" pitchFamily="50" charset="-128"/>
                <a:ea typeface="メイリオ" pitchFamily="50" charset="-128"/>
                <a:cs typeface="メイリオ" pitchFamily="50" charset="-128"/>
              </a:rPr>
              <a:t>をクリック</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サブカテゴリー </a:t>
            </a:r>
            <a:r>
              <a:rPr lang="en-US" altLang="ja-JP" dirty="0" smtClean="0">
                <a:solidFill>
                  <a:srgbClr val="FFC000"/>
                </a:solidFill>
                <a:latin typeface="メイリオ" pitchFamily="50" charset="-128"/>
                <a:ea typeface="メイリオ" pitchFamily="50" charset="-128"/>
                <a:cs typeface="メイリオ" pitchFamily="50" charset="-128"/>
              </a:rPr>
              <a:t>“x-ray” </a:t>
            </a:r>
            <a:r>
              <a:rPr lang="ja-JP" altLang="en-US" dirty="0" smtClean="0">
                <a:latin typeface="メイリオ" pitchFamily="50" charset="-128"/>
                <a:ea typeface="メイリオ" pitchFamily="50" charset="-128"/>
                <a:cs typeface="メイリオ" pitchFamily="50" charset="-128"/>
              </a:rPr>
              <a:t>をクリック。</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5" cstate="print"/>
          <a:srcRect/>
          <a:stretch>
            <a:fillRect/>
          </a:stretch>
        </p:blipFill>
        <p:spPr bwMode="auto">
          <a:xfrm>
            <a:off x="277069" y="4725144"/>
            <a:ext cx="1950334" cy="1152128"/>
          </a:xfrm>
          <a:prstGeom prst="rect">
            <a:avLst/>
          </a:prstGeom>
          <a:noFill/>
          <a:ln w="9525">
            <a:noFill/>
            <a:miter lim="800000"/>
            <a:headEnd/>
            <a:tailEnd/>
          </a:ln>
        </p:spPr>
      </p:pic>
      <p:sp>
        <p:nvSpPr>
          <p:cNvPr id="5" name="円/楕円 4"/>
          <p:cNvSpPr/>
          <p:nvPr/>
        </p:nvSpPr>
        <p:spPr>
          <a:xfrm>
            <a:off x="475060" y="5413556"/>
            <a:ext cx="1432643" cy="24769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2465548" y="5607460"/>
            <a:ext cx="1001842"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7515654" y="5661248"/>
            <a:ext cx="785818"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10" name="直線矢印コネクタ 9"/>
          <p:cNvCxnSpPr/>
          <p:nvPr/>
        </p:nvCxnSpPr>
        <p:spPr>
          <a:xfrm flipV="1">
            <a:off x="1907704" y="5517232"/>
            <a:ext cx="720080" cy="3052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flipV="1">
            <a:off x="3491880" y="5733256"/>
            <a:ext cx="2592288" cy="1344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テキスト ボックス 14"/>
          <p:cNvSpPr txBox="1"/>
          <p:nvPr/>
        </p:nvSpPr>
        <p:spPr>
          <a:xfrm>
            <a:off x="359438" y="6095037"/>
            <a:ext cx="4500594" cy="646331"/>
          </a:xfrm>
          <a:prstGeom prst="rect">
            <a:avLst/>
          </a:prstGeom>
          <a:noFill/>
        </p:spPr>
        <p:txBody>
          <a:bodyPr wrap="square" rtlCol="0">
            <a:spAutoFit/>
          </a:bodyPr>
          <a:lstStyle/>
          <a:p>
            <a:r>
              <a:rPr lang="ja-JP" altLang="en-US" i="1" dirty="0" smtClean="0">
                <a:latin typeface="メイリオ" pitchFamily="50" charset="-128"/>
                <a:ea typeface="メイリオ" pitchFamily="50" charset="-128"/>
                <a:cs typeface="メイリオ" pitchFamily="50" charset="-128"/>
              </a:rPr>
              <a:t>注）全てのサービスが正しくカテゴリー分けされているわけではありません。</a:t>
            </a:r>
            <a:endParaRPr kumimoji="1" lang="ja-JP" altLang="en-US" i="1"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ja-JP" altLang="en-US" sz="4000" b="0" dirty="0" smtClean="0">
                <a:effectLst/>
                <a:latin typeface="メイリオ" pitchFamily="50" charset="-128"/>
                <a:ea typeface="メイリオ" pitchFamily="50" charset="-128"/>
                <a:cs typeface="メイリオ" pitchFamily="50" charset="-128"/>
              </a:rPr>
              <a:t>データを検索する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7817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p:cNvPicPr>
            <a:picLocks noChangeAspect="1" noChangeArrowheads="1"/>
          </p:cNvPicPr>
          <p:nvPr/>
        </p:nvPicPr>
        <p:blipFill>
          <a:blip r:embed="rId3" cstate="print"/>
          <a:srcRect/>
          <a:stretch>
            <a:fillRect/>
          </a:stretch>
        </p:blipFill>
        <p:spPr bwMode="auto">
          <a:xfrm>
            <a:off x="225659" y="3284984"/>
            <a:ext cx="8783871" cy="721419"/>
          </a:xfrm>
          <a:prstGeom prst="rect">
            <a:avLst/>
          </a:prstGeom>
          <a:noFill/>
          <a:ln w="9525">
            <a:noFill/>
            <a:miter lim="800000"/>
            <a:headEnd/>
            <a:tailEnd/>
          </a:ln>
        </p:spPr>
      </p:pic>
      <p:pic>
        <p:nvPicPr>
          <p:cNvPr id="2051" name="Picture 3"/>
          <p:cNvPicPr>
            <a:picLocks noChangeAspect="1" noChangeArrowheads="1"/>
          </p:cNvPicPr>
          <p:nvPr/>
        </p:nvPicPr>
        <p:blipFill>
          <a:blip r:embed="rId4" cstate="print"/>
          <a:srcRect/>
          <a:stretch>
            <a:fillRect/>
          </a:stretch>
        </p:blipFill>
        <p:spPr bwMode="auto">
          <a:xfrm>
            <a:off x="683568" y="4142126"/>
            <a:ext cx="7920880" cy="2675533"/>
          </a:xfrm>
          <a:prstGeom prst="rect">
            <a:avLst/>
          </a:prstGeom>
          <a:noFill/>
          <a:ln w="9525">
            <a:noFill/>
            <a:miter lim="800000"/>
            <a:headEnd/>
            <a:tailEnd/>
          </a:ln>
        </p:spPr>
      </p:pic>
      <p:sp>
        <p:nvSpPr>
          <p:cNvPr id="2" name="タイトル 1"/>
          <p:cNvSpPr>
            <a:spLocks noGrp="1"/>
          </p:cNvSpPr>
          <p:nvPr>
            <p:ph type="title"/>
          </p:nvPr>
        </p:nvSpPr>
        <p:spPr>
          <a:xfrm>
            <a:off x="-132942" y="-24"/>
            <a:ext cx="9215470" cy="732614"/>
          </a:xfrm>
        </p:spPr>
        <p:txBody>
          <a:bodyPr>
            <a:normAutofit/>
          </a:bodyPr>
          <a:lstStyle/>
          <a:p>
            <a:r>
              <a:rPr kumimoji="1" lang="ja-JP" altLang="en-US" sz="3600" b="0" dirty="0" smtClean="0">
                <a:effectLst/>
                <a:latin typeface="メイリオ" pitchFamily="50" charset="-128"/>
                <a:ea typeface="メイリオ" pitchFamily="50" charset="-128"/>
                <a:cs typeface="メイリオ" pitchFamily="50" charset="-128"/>
              </a:rPr>
              <a:t>かに星雲の </a:t>
            </a:r>
            <a:r>
              <a:rPr kumimoji="1"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(1/3)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5496" y="729724"/>
            <a:ext cx="9108504" cy="2484962"/>
          </a:xfrm>
        </p:spPr>
        <p:txBody>
          <a:bodyPr/>
          <a:lstStyle/>
          <a:p>
            <a:pPr>
              <a:buFont typeface="Wingdings" pitchFamily="2" charset="2"/>
              <a:buChar char="§"/>
            </a:pPr>
            <a:r>
              <a:rPr lang="ja-JP" altLang="en-US" sz="2800" dirty="0" smtClean="0">
                <a:latin typeface="メイリオ" pitchFamily="50" charset="-128"/>
                <a:ea typeface="メイリオ" pitchFamily="50" charset="-128"/>
                <a:cs typeface="メイリオ" pitchFamily="50" charset="-128"/>
              </a:rPr>
              <a:t>データサービス検索結果リストにある　</a:t>
            </a:r>
            <a:r>
              <a:rPr lang="en-US" altLang="ja-JP" sz="2800" dirty="0" smtClean="0">
                <a:latin typeface="メイリオ" pitchFamily="50" charset="-128"/>
                <a:ea typeface="メイリオ" pitchFamily="50" charset="-128"/>
                <a:cs typeface="メイリオ" pitchFamily="50" charset="-128"/>
              </a:rPr>
              <a:t>“Chandra X-ray Observatory Data Archive”</a:t>
            </a:r>
            <a:r>
              <a:rPr lang="ja-JP" altLang="en-US" sz="2800" dirty="0" smtClean="0">
                <a:latin typeface="メイリオ" pitchFamily="50" charset="-128"/>
                <a:ea typeface="メイリオ" pitchFamily="50" charset="-128"/>
                <a:cs typeface="メイリオ" pitchFamily="50" charset="-128"/>
              </a:rPr>
              <a:t> の </a:t>
            </a:r>
            <a:r>
              <a:rPr lang="en-US" altLang="ja-JP" sz="2800" dirty="0" smtClean="0">
                <a:latin typeface="メイリオ" pitchFamily="50" charset="-128"/>
                <a:ea typeface="メイリオ" pitchFamily="50" charset="-128"/>
                <a:cs typeface="メイリオ" pitchFamily="50" charset="-128"/>
              </a:rPr>
              <a:t>“Search Page” </a:t>
            </a:r>
            <a:r>
              <a:rPr lang="ja-JP" altLang="en-US" sz="2800" dirty="0" smtClean="0">
                <a:latin typeface="メイリオ" pitchFamily="50" charset="-128"/>
                <a:ea typeface="メイリオ" pitchFamily="50" charset="-128"/>
                <a:cs typeface="メイリオ" pitchFamily="50" charset="-128"/>
              </a:rPr>
              <a:t>ボタンをクリックする。</a:t>
            </a:r>
            <a:endParaRPr lang="en-US" altLang="ja-JP" sz="2800"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lang="ja-JP" altLang="en-US" sz="2800" dirty="0" smtClean="0">
                <a:latin typeface="メイリオ" pitchFamily="50" charset="-128"/>
                <a:ea typeface="メイリオ" pitchFamily="50" charset="-128"/>
                <a:cs typeface="メイリオ" pitchFamily="50" charset="-128"/>
              </a:rPr>
              <a:t>テーブル </a:t>
            </a:r>
            <a:r>
              <a:rPr lang="en-US" altLang="ja-JP" sz="2800" dirty="0" smtClean="0">
                <a:latin typeface="メイリオ" pitchFamily="50" charset="-128"/>
                <a:ea typeface="メイリオ" pitchFamily="50" charset="-128"/>
                <a:cs typeface="メイリオ" pitchFamily="50" charset="-128"/>
              </a:rPr>
              <a:t>“VIRTUAL_TABLE” </a:t>
            </a:r>
            <a:r>
              <a:rPr lang="ja-JP" altLang="en-US" sz="2800" dirty="0" smtClean="0">
                <a:latin typeface="メイリオ" pitchFamily="50" charset="-128"/>
                <a:ea typeface="メイリオ" pitchFamily="50" charset="-128"/>
                <a:cs typeface="メイリオ" pitchFamily="50" charset="-128"/>
              </a:rPr>
              <a:t>を選択し、</a:t>
            </a:r>
            <a:r>
              <a:rPr lang="en-US" altLang="ja-JP" sz="2800" dirty="0" smtClean="0">
                <a:latin typeface="メイリオ" pitchFamily="50" charset="-128"/>
                <a:ea typeface="メイリオ" pitchFamily="50" charset="-128"/>
                <a:cs typeface="メイリオ" pitchFamily="50" charset="-128"/>
              </a:rPr>
              <a:t>”Select” </a:t>
            </a:r>
            <a:r>
              <a:rPr lang="ja-JP" altLang="en-US" sz="2800" dirty="0" smtClean="0">
                <a:latin typeface="メイリオ" pitchFamily="50" charset="-128"/>
                <a:ea typeface="メイリオ" pitchFamily="50" charset="-128"/>
                <a:cs typeface="メイリオ" pitchFamily="50" charset="-128"/>
              </a:rPr>
              <a:t>ボタンをクリックする。</a:t>
            </a:r>
            <a:endParaRPr kumimoji="1" lang="ja-JP" altLang="en-US" sz="2800" dirty="0">
              <a:latin typeface="メイリオ" pitchFamily="50" charset="-128"/>
              <a:ea typeface="メイリオ" pitchFamily="50" charset="-128"/>
              <a:cs typeface="メイリオ" pitchFamily="50" charset="-128"/>
            </a:endParaRPr>
          </a:p>
        </p:txBody>
      </p:sp>
      <p:sp>
        <p:nvSpPr>
          <p:cNvPr id="6" name="円/楕円 5"/>
          <p:cNvSpPr/>
          <p:nvPr/>
        </p:nvSpPr>
        <p:spPr>
          <a:xfrm>
            <a:off x="517431" y="3604683"/>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7" name="円/楕円 6"/>
          <p:cNvSpPr/>
          <p:nvPr/>
        </p:nvSpPr>
        <p:spPr>
          <a:xfrm>
            <a:off x="868389" y="5887068"/>
            <a:ext cx="285752"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800477" y="5224916"/>
            <a:ext cx="571504"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9" name="直線矢印コネクタ 8"/>
          <p:cNvCxnSpPr/>
          <p:nvPr/>
        </p:nvCxnSpPr>
        <p:spPr>
          <a:xfrm rot="16200000" flipH="1">
            <a:off x="1184081" y="3924740"/>
            <a:ext cx="504056" cy="14242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3814"/>
            <a:ext cx="9144000" cy="732614"/>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かに星雲の </a:t>
            </a:r>
            <a:r>
              <a:rPr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(2/3)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42844" y="1000108"/>
            <a:ext cx="8786874" cy="2786082"/>
          </a:xfrm>
        </p:spPr>
        <p:txBody>
          <a:bodyPr>
            <a:normAutofit fontScale="92500" lnSpcReduction="20000"/>
          </a:bodyPr>
          <a:lstStyle/>
          <a:p>
            <a:pPr>
              <a:spcBef>
                <a:spcPts val="1800"/>
              </a:spcBef>
            </a:pPr>
            <a:r>
              <a:rPr kumimoji="1" lang="en-US" altLang="ja-JP" dirty="0" smtClean="0">
                <a:latin typeface="メイリオ" pitchFamily="50" charset="-128"/>
                <a:ea typeface="メイリオ" pitchFamily="50" charset="-128"/>
                <a:cs typeface="メイリオ" pitchFamily="50" charset="-128"/>
              </a:rPr>
              <a:t>Object Name </a:t>
            </a:r>
            <a:r>
              <a:rPr kumimoji="1" lang="ja-JP" altLang="en-US" dirty="0" smtClean="0">
                <a:latin typeface="メイリオ" pitchFamily="50" charset="-128"/>
                <a:ea typeface="メイリオ" pitchFamily="50" charset="-128"/>
                <a:cs typeface="メイリオ" pitchFamily="50" charset="-128"/>
              </a:rPr>
              <a:t>欄に </a:t>
            </a:r>
            <a:r>
              <a:rPr kumimoji="1" lang="en-US" altLang="ja-JP" dirty="0" smtClean="0">
                <a:latin typeface="メイリオ" pitchFamily="50" charset="-128"/>
                <a:ea typeface="メイリオ" pitchFamily="50" charset="-128"/>
                <a:cs typeface="メイリオ" pitchFamily="50" charset="-128"/>
              </a:rPr>
              <a:t>“Crab” </a:t>
            </a:r>
            <a:r>
              <a:rPr kumimoji="1" lang="ja-JP" altLang="en-US" dirty="0" smtClean="0">
                <a:latin typeface="メイリオ" pitchFamily="50" charset="-128"/>
                <a:ea typeface="メイリオ" pitchFamily="50" charset="-128"/>
                <a:cs typeface="メイリオ" pitchFamily="50" charset="-128"/>
              </a:rPr>
              <a:t>と入力し、</a:t>
            </a:r>
            <a:r>
              <a:rPr kumimoji="1" lang="en-US" altLang="ja-JP" dirty="0" smtClean="0">
                <a:latin typeface="メイリオ" pitchFamily="50" charset="-128"/>
                <a:ea typeface="メイリオ" pitchFamily="50" charset="-128"/>
                <a:cs typeface="メイリオ" pitchFamily="50" charset="-128"/>
              </a:rPr>
              <a:t>”Convert to Coordinate” </a:t>
            </a:r>
            <a:r>
              <a:rPr kumimoji="1" lang="ja-JP" altLang="en-US" dirty="0" smtClean="0">
                <a:latin typeface="メイリオ" pitchFamily="50" charset="-128"/>
                <a:ea typeface="メイリオ" pitchFamily="50" charset="-128"/>
                <a:cs typeface="メイリオ" pitchFamily="50" charset="-128"/>
              </a:rPr>
              <a:t>ボタンをクリックします。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pPr>
            <a:r>
              <a:rPr kumimoji="1" lang="en-US" altLang="ja-JP" dirty="0" smtClean="0">
                <a:latin typeface="メイリオ" pitchFamily="50" charset="-128"/>
                <a:ea typeface="メイリオ" pitchFamily="50" charset="-128"/>
                <a:cs typeface="メイリオ" pitchFamily="50" charset="-128"/>
              </a:rPr>
              <a:t>Center Coordinate </a:t>
            </a:r>
            <a:r>
              <a:rPr kumimoji="1" lang="ja-JP" altLang="en-US" dirty="0" smtClean="0">
                <a:latin typeface="メイリオ" pitchFamily="50" charset="-128"/>
                <a:ea typeface="メイリオ" pitchFamily="50" charset="-128"/>
                <a:cs typeface="メイリオ" pitchFamily="50" charset="-128"/>
              </a:rPr>
              <a:t>に、</a:t>
            </a:r>
            <a:r>
              <a:rPr lang="ja-JP" altLang="en-US" dirty="0" smtClean="0">
                <a:latin typeface="メイリオ" pitchFamily="50" charset="-128"/>
                <a:ea typeface="メイリオ" pitchFamily="50" charset="-128"/>
                <a:cs typeface="メイリオ" pitchFamily="50" charset="-128"/>
              </a:rPr>
              <a:t>かに星雲の座標が自動入力されます。</a:t>
            </a:r>
            <a:endParaRPr lang="en-US" altLang="ja-JP" dirty="0" smtClean="0">
              <a:latin typeface="メイリオ" pitchFamily="50" charset="-128"/>
              <a:ea typeface="メイリオ" pitchFamily="50" charset="-128"/>
              <a:cs typeface="メイリオ" pitchFamily="50" charset="-128"/>
            </a:endParaRPr>
          </a:p>
          <a:p>
            <a:pPr>
              <a:spcBef>
                <a:spcPts val="1800"/>
              </a:spcBef>
            </a:pPr>
            <a:r>
              <a:rPr kumimoji="1" lang="en-US" altLang="ja-JP" dirty="0" smtClean="0">
                <a:latin typeface="メイリオ" pitchFamily="50" charset="-128"/>
                <a:ea typeface="メイリオ" pitchFamily="50" charset="-128"/>
                <a:cs typeface="メイリオ" pitchFamily="50" charset="-128"/>
              </a:rPr>
              <a:t>Execute Query </a:t>
            </a:r>
            <a:r>
              <a:rPr kumimoji="1" lang="ja-JP" altLang="en-US" dirty="0" smtClean="0">
                <a:latin typeface="メイリオ" pitchFamily="50" charset="-128"/>
                <a:ea typeface="メイリオ" pitchFamily="50" charset="-128"/>
                <a:cs typeface="メイリオ" pitchFamily="50" charset="-128"/>
              </a:rPr>
              <a:t>ボタンをクリックして検索を実行します。</a:t>
            </a:r>
            <a:endParaRPr kumimoji="1" lang="ja-JP" altLang="en-US"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142844" y="3929066"/>
            <a:ext cx="4594860" cy="2817495"/>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4786314" y="3286350"/>
            <a:ext cx="2430476" cy="1714286"/>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6572264" y="5072074"/>
            <a:ext cx="2400000" cy="1645714"/>
          </a:xfrm>
          <a:prstGeom prst="rect">
            <a:avLst/>
          </a:prstGeom>
          <a:noFill/>
          <a:ln w="9525">
            <a:noFill/>
            <a:miter lim="800000"/>
            <a:headEnd/>
            <a:tailEnd/>
          </a:ln>
        </p:spPr>
      </p:pic>
      <p:sp>
        <p:nvSpPr>
          <p:cNvPr id="7" name="円/楕円 6"/>
          <p:cNvSpPr/>
          <p:nvPr/>
        </p:nvSpPr>
        <p:spPr>
          <a:xfrm>
            <a:off x="928662" y="5753436"/>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1808970" y="5771086"/>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214282" y="5301756"/>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0" name="円/楕円 9"/>
          <p:cNvSpPr/>
          <p:nvPr/>
        </p:nvSpPr>
        <p:spPr>
          <a:xfrm>
            <a:off x="6589914" y="6406344"/>
            <a:ext cx="64294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11" name="直線矢印コネクタ 10"/>
          <p:cNvCxnSpPr/>
          <p:nvPr/>
        </p:nvCxnSpPr>
        <p:spPr>
          <a:xfrm flipV="1">
            <a:off x="857224" y="4286256"/>
            <a:ext cx="4000528" cy="107157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a:off x="5786446" y="4786322"/>
            <a:ext cx="857256" cy="7762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99784" y="6238"/>
            <a:ext cx="9144000" cy="732614"/>
          </a:xfrm>
        </p:spPr>
        <p:txBody>
          <a:bodyPr>
            <a:normAutofit/>
          </a:bodyPr>
          <a:lstStyle/>
          <a:p>
            <a:pPr algn="ctr"/>
            <a:r>
              <a:rPr lang="ja-JP" altLang="en-US" sz="3600" b="0" dirty="0" smtClean="0">
                <a:effectLst/>
                <a:latin typeface="メイリオ" pitchFamily="50" charset="-128"/>
                <a:ea typeface="メイリオ" pitchFamily="50" charset="-128"/>
                <a:cs typeface="メイリオ" pitchFamily="50" charset="-128"/>
              </a:rPr>
              <a:t>かに星雲の </a:t>
            </a:r>
            <a:r>
              <a:rPr lang="en-US" altLang="ja-JP" sz="3600" b="0" dirty="0" smtClean="0">
                <a:effectLst/>
                <a:latin typeface="メイリオ" pitchFamily="50" charset="-128"/>
                <a:ea typeface="メイリオ" pitchFamily="50" charset="-128"/>
                <a:cs typeface="メイリオ" pitchFamily="50" charset="-128"/>
              </a:rPr>
              <a:t>X</a:t>
            </a:r>
            <a:r>
              <a:rPr lang="ja-JP" altLang="en-US" sz="3600" b="0" dirty="0" smtClean="0">
                <a:effectLst/>
                <a:latin typeface="メイリオ" pitchFamily="50" charset="-128"/>
                <a:ea typeface="メイリオ" pitchFamily="50" charset="-128"/>
                <a:cs typeface="メイリオ" pitchFamily="50" charset="-128"/>
              </a:rPr>
              <a:t> 線画像を見てみよう </a:t>
            </a:r>
            <a:r>
              <a:rPr lang="en-US" altLang="ja-JP" sz="3600" b="0" dirty="0" smtClean="0">
                <a:effectLst/>
                <a:latin typeface="メイリオ" pitchFamily="50" charset="-128"/>
                <a:ea typeface="メイリオ" pitchFamily="50" charset="-128"/>
                <a:cs typeface="メイリオ" pitchFamily="50" charset="-128"/>
              </a:rPr>
              <a:t>(3/3)</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67226" y="742762"/>
            <a:ext cx="8229600" cy="2571768"/>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レコード番号 </a:t>
            </a:r>
            <a:r>
              <a:rPr lang="en-US" altLang="ja-JP" dirty="0" smtClean="0">
                <a:latin typeface="メイリオ" pitchFamily="50" charset="-128"/>
                <a:ea typeface="メイリオ" pitchFamily="50" charset="-128"/>
                <a:cs typeface="メイリオ" pitchFamily="50" charset="-128"/>
              </a:rPr>
              <a:t>0 </a:t>
            </a:r>
            <a:r>
              <a:rPr lang="ja-JP" altLang="en-US" dirty="0" smtClean="0">
                <a:latin typeface="メイリオ" pitchFamily="50" charset="-128"/>
                <a:ea typeface="メイリオ" pitchFamily="50" charset="-128"/>
                <a:cs typeface="メイリオ" pitchFamily="50" charset="-128"/>
              </a:rPr>
              <a:t>のデータのチェックボックスをチェック</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Graphic </a:t>
            </a:r>
            <a:r>
              <a:rPr kumimoji="1" lang="ja-JP" altLang="en-US" dirty="0" smtClean="0">
                <a:latin typeface="メイリオ" pitchFamily="50" charset="-128"/>
                <a:ea typeface="メイリオ" pitchFamily="50" charset="-128"/>
                <a:cs typeface="メイリオ" pitchFamily="50" charset="-128"/>
              </a:rPr>
              <a:t>タブをクリックし、</a:t>
            </a:r>
            <a:r>
              <a:rPr kumimoji="1" lang="en-US" altLang="ja-JP" dirty="0" smtClean="0">
                <a:latin typeface="メイリオ" pitchFamily="50" charset="-128"/>
                <a:ea typeface="メイリオ" pitchFamily="50" charset="-128"/>
                <a:cs typeface="メイリオ" pitchFamily="50" charset="-128"/>
              </a:rPr>
              <a:t>Image </a:t>
            </a:r>
            <a:r>
              <a:rPr kumimoji="1" lang="ja-JP" altLang="en-US" dirty="0" smtClean="0">
                <a:latin typeface="メイリオ" pitchFamily="50" charset="-128"/>
                <a:ea typeface="メイリオ" pitchFamily="50" charset="-128"/>
                <a:cs typeface="メイリオ" pitchFamily="50" charset="-128"/>
              </a:rPr>
              <a:t>ボタンをクリック</a:t>
            </a:r>
            <a:endParaRPr kumimoji="1" lang="ja-JP" altLang="en-US" dirty="0">
              <a:latin typeface="メイリオ" pitchFamily="50" charset="-128"/>
              <a:ea typeface="メイリオ" pitchFamily="50" charset="-128"/>
              <a:cs typeface="メイリオ" pitchFamily="50" charset="-128"/>
            </a:endParaRPr>
          </a:p>
        </p:txBody>
      </p:sp>
      <p:grpSp>
        <p:nvGrpSpPr>
          <p:cNvPr id="9" name="グループ化 8"/>
          <p:cNvGrpSpPr/>
          <p:nvPr/>
        </p:nvGrpSpPr>
        <p:grpSpPr>
          <a:xfrm>
            <a:off x="20761" y="2780928"/>
            <a:ext cx="7935615" cy="4043120"/>
            <a:chOff x="467544" y="2806471"/>
            <a:chExt cx="7935615" cy="4043120"/>
          </a:xfrm>
        </p:grpSpPr>
        <p:pic>
          <p:nvPicPr>
            <p:cNvPr id="4100"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2806471"/>
              <a:ext cx="7935615" cy="40431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テキスト ボックス 3"/>
            <p:cNvSpPr txBox="1"/>
            <p:nvPr/>
          </p:nvSpPr>
          <p:spPr>
            <a:xfrm>
              <a:off x="542898" y="4271324"/>
              <a:ext cx="396044" cy="246221"/>
            </a:xfrm>
            <a:prstGeom prst="rect">
              <a:avLst/>
            </a:prstGeom>
            <a:noFill/>
          </p:spPr>
          <p:txBody>
            <a:bodyPr wrap="square" rtlCol="0">
              <a:spAutoFit/>
            </a:bodyPr>
            <a:lstStyle/>
            <a:p>
              <a:r>
                <a:rPr kumimoji="1" lang="ja-JP" altLang="en-US" sz="1000" dirty="0" smtClean="0">
                  <a:solidFill>
                    <a:schemeClr val="bg1"/>
                  </a:solidFill>
                  <a:latin typeface="+mn-ea"/>
                  <a:cs typeface="メイリオ" pitchFamily="50" charset="-128"/>
                </a:rPr>
                <a:t>✓</a:t>
              </a:r>
              <a:endParaRPr kumimoji="1" lang="ja-JP" altLang="en-US" sz="1000" dirty="0">
                <a:solidFill>
                  <a:schemeClr val="bg1"/>
                </a:solidFill>
                <a:latin typeface="+mn-ea"/>
                <a:cs typeface="メイリオ" pitchFamily="50" charset="-128"/>
              </a:endParaRPr>
            </a:p>
          </p:txBody>
        </p:sp>
        <p:sp>
          <p:nvSpPr>
            <p:cNvPr id="5" name="円/楕円 4"/>
            <p:cNvSpPr/>
            <p:nvPr/>
          </p:nvSpPr>
          <p:spPr>
            <a:xfrm>
              <a:off x="542898" y="4297308"/>
              <a:ext cx="288032" cy="194252"/>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2296208" y="2834889"/>
              <a:ext cx="576064" cy="202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154966" y="3048727"/>
              <a:ext cx="576064" cy="202589"/>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pic>
        <p:nvPicPr>
          <p:cNvPr id="4102"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38753" y="2232512"/>
            <a:ext cx="2880320" cy="4646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483768" y="2780928"/>
            <a:ext cx="4288353"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複数天体同時検索</a:t>
            </a:r>
            <a:endParaRPr lang="ja-JP" altLang="en-US" sz="4000" dirty="0">
              <a:solidFill>
                <a:srgbClr val="FFC000"/>
              </a:solidFill>
            </a:endParaRPr>
          </a:p>
        </p:txBody>
      </p:sp>
    </p:spTree>
    <p:extLst>
      <p:ext uri="{BB962C8B-B14F-4D97-AF65-F5344CB8AC3E}">
        <p14:creationId xmlns:p14="http://schemas.microsoft.com/office/powerpoint/2010/main" val="2070573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025731" y="3030844"/>
            <a:ext cx="6003274" cy="36956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28596" y="142852"/>
            <a:ext cx="8229600" cy="785818"/>
          </a:xfrm>
        </p:spPr>
        <p:txBody>
          <a:bodyPr>
            <a:normAutofit/>
          </a:bodyPr>
          <a:lstStyle/>
          <a:p>
            <a:r>
              <a:rPr lang="ja-JP" altLang="en-US" b="0" dirty="0" smtClean="0">
                <a:effectLst/>
                <a:latin typeface="メイリオ" pitchFamily="50" charset="-128"/>
                <a:ea typeface="メイリオ" pitchFamily="50" charset="-128"/>
                <a:cs typeface="メイリオ" pitchFamily="50" charset="-128"/>
              </a:rPr>
              <a:t>複数天体を一度に検索する </a:t>
            </a:r>
            <a:r>
              <a:rPr lang="en-US" altLang="ja-JP" b="0" dirty="0" smtClean="0">
                <a:effectLst/>
                <a:latin typeface="メイリオ" pitchFamily="50" charset="-128"/>
                <a:ea typeface="メイリオ" pitchFamily="50" charset="-128"/>
                <a:cs typeface="メイリオ" pitchFamily="50" charset="-128"/>
              </a:rPr>
              <a:t>(1/2)</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00108"/>
            <a:ext cx="8229600" cy="2117696"/>
          </a:xfrm>
        </p:spPr>
        <p:txBody>
          <a:bodyPr>
            <a:normAutofit fontScale="92500"/>
          </a:bodyPr>
          <a:lstStyle/>
          <a:p>
            <a:pPr>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複数の天体を一度に検索することができます。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“Hubble Space Telescope Press Release Image Archive” </a:t>
            </a:r>
            <a:r>
              <a:rPr kumimoji="1" lang="ja-JP" altLang="en-US" dirty="0" smtClean="0">
                <a:latin typeface="メイリオ" pitchFamily="50" charset="-128"/>
                <a:ea typeface="メイリオ" pitchFamily="50" charset="-128"/>
                <a:cs typeface="メイリオ" pitchFamily="50" charset="-128"/>
              </a:rPr>
              <a:t>というデータサービスで </a:t>
            </a:r>
            <a:r>
              <a:rPr kumimoji="1" lang="en-US" altLang="ja-JP" dirty="0" smtClean="0">
                <a:latin typeface="メイリオ" pitchFamily="50" charset="-128"/>
                <a:ea typeface="メイリオ" pitchFamily="50" charset="-128"/>
                <a:cs typeface="メイリオ" pitchFamily="50" charset="-128"/>
              </a:rPr>
              <a:t>“crab”, “M82”, “</a:t>
            </a:r>
            <a:r>
              <a:rPr kumimoji="1" lang="en-US" altLang="ja-JP" dirty="0" err="1" smtClean="0">
                <a:latin typeface="メイリオ" pitchFamily="50" charset="-128"/>
                <a:ea typeface="メイリオ" pitchFamily="50" charset="-128"/>
                <a:cs typeface="メイリオ" pitchFamily="50" charset="-128"/>
              </a:rPr>
              <a:t>Cas</a:t>
            </a:r>
            <a:r>
              <a:rPr kumimoji="1" lang="en-US" altLang="ja-JP" dirty="0" smtClean="0">
                <a:latin typeface="メイリオ" pitchFamily="50" charset="-128"/>
                <a:ea typeface="メイリオ" pitchFamily="50" charset="-128"/>
                <a:cs typeface="メイリオ" pitchFamily="50" charset="-128"/>
              </a:rPr>
              <a:t> A” </a:t>
            </a:r>
            <a:r>
              <a:rPr kumimoji="1" lang="ja-JP" altLang="en-US" dirty="0" smtClean="0">
                <a:latin typeface="メイリオ" pitchFamily="50" charset="-128"/>
                <a:ea typeface="メイリオ" pitchFamily="50" charset="-128"/>
                <a:cs typeface="メイリオ" pitchFamily="50" charset="-128"/>
              </a:rPr>
              <a:t>の検索</a:t>
            </a:r>
            <a:endParaRPr kumimoji="1" lang="ja-JP" altLang="en-US" dirty="0">
              <a:latin typeface="メイリオ" pitchFamily="50" charset="-128"/>
              <a:ea typeface="メイリオ" pitchFamily="50" charset="-128"/>
              <a:cs typeface="メイリオ" pitchFamily="50" charset="-128"/>
            </a:endParaRPr>
          </a:p>
        </p:txBody>
      </p:sp>
      <p:pic>
        <p:nvPicPr>
          <p:cNvPr id="4" name="Picture 3"/>
          <p:cNvPicPr>
            <a:picLocks noChangeAspect="1" noChangeArrowheads="1"/>
          </p:cNvPicPr>
          <p:nvPr/>
        </p:nvPicPr>
        <p:blipFill>
          <a:blip r:embed="rId4" cstate="print"/>
          <a:srcRect/>
          <a:stretch>
            <a:fillRect/>
          </a:stretch>
        </p:blipFill>
        <p:spPr bwMode="auto">
          <a:xfrm>
            <a:off x="37488" y="3030844"/>
            <a:ext cx="1942858" cy="1663492"/>
          </a:xfrm>
          <a:prstGeom prst="rect">
            <a:avLst/>
          </a:prstGeom>
          <a:noFill/>
          <a:ln w="9525">
            <a:noFill/>
            <a:miter lim="800000"/>
            <a:headEnd/>
            <a:tailEnd/>
          </a:ln>
        </p:spPr>
      </p:pic>
      <p:pic>
        <p:nvPicPr>
          <p:cNvPr id="15362" name="Picture 2"/>
          <p:cNvPicPr>
            <a:picLocks noChangeAspect="1" noChangeArrowheads="1"/>
          </p:cNvPicPr>
          <p:nvPr/>
        </p:nvPicPr>
        <p:blipFill>
          <a:blip r:embed="rId5" cstate="print"/>
          <a:srcRect/>
          <a:stretch>
            <a:fillRect/>
          </a:stretch>
        </p:blipFill>
        <p:spPr bwMode="auto">
          <a:xfrm>
            <a:off x="5148048" y="4980756"/>
            <a:ext cx="4152381" cy="1847619"/>
          </a:xfrm>
          <a:prstGeom prst="rect">
            <a:avLst/>
          </a:prstGeom>
          <a:noFill/>
          <a:ln w="9525">
            <a:noFill/>
            <a:miter lim="800000"/>
            <a:headEnd/>
            <a:tailEnd/>
          </a:ln>
        </p:spPr>
      </p:pic>
      <p:sp>
        <p:nvSpPr>
          <p:cNvPr id="7" name="円/楕円 6"/>
          <p:cNvSpPr/>
          <p:nvPr/>
        </p:nvSpPr>
        <p:spPr>
          <a:xfrm>
            <a:off x="987842" y="4291633"/>
            <a:ext cx="440886" cy="173218"/>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1223693" y="3775981"/>
            <a:ext cx="828027" cy="515652"/>
          </a:xfrm>
          <a:prstGeom prst="straightConnector1">
            <a:avLst/>
          </a:prstGeom>
          <a:ln w="25400">
            <a:solidFill>
              <a:srgbClr val="C0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5" name="円/楕円 14"/>
          <p:cNvSpPr/>
          <p:nvPr/>
        </p:nvSpPr>
        <p:spPr>
          <a:xfrm>
            <a:off x="6012160" y="5379322"/>
            <a:ext cx="720096" cy="250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2278633" y="4009804"/>
            <a:ext cx="565413" cy="163424"/>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角丸四角形 5"/>
          <p:cNvSpPr/>
          <p:nvPr/>
        </p:nvSpPr>
        <p:spPr>
          <a:xfrm>
            <a:off x="1980346" y="4005064"/>
            <a:ext cx="6228184" cy="286569"/>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角丸四角形 13"/>
          <p:cNvSpPr/>
          <p:nvPr/>
        </p:nvSpPr>
        <p:spPr>
          <a:xfrm>
            <a:off x="7164288" y="5923107"/>
            <a:ext cx="444106" cy="458222"/>
          </a:xfrm>
          <a:prstGeom prst="round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7239594" y="5556343"/>
            <a:ext cx="648072" cy="250033"/>
          </a:xfrm>
          <a:prstGeom prst="ellipse">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9517919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42844" y="142852"/>
            <a:ext cx="9001156" cy="732614"/>
          </a:xfrm>
        </p:spPr>
        <p:txBody>
          <a:bodyPr>
            <a:normAutofit/>
          </a:bodyPr>
          <a:lstStyle/>
          <a:p>
            <a:r>
              <a:rPr lang="ja-JP" altLang="en-US" b="0" dirty="0" smtClean="0">
                <a:effectLst/>
                <a:latin typeface="メイリオ" pitchFamily="50" charset="-128"/>
                <a:ea typeface="メイリオ" pitchFamily="50" charset="-128"/>
                <a:cs typeface="メイリオ" pitchFamily="50" charset="-128"/>
              </a:rPr>
              <a:t>複数天体を一度に検索する </a:t>
            </a:r>
            <a:r>
              <a:rPr lang="en-US" altLang="ja-JP" b="0" dirty="0" smtClean="0">
                <a:effectLst/>
                <a:latin typeface="メイリオ" pitchFamily="50" charset="-128"/>
                <a:ea typeface="メイリオ" pitchFamily="50" charset="-128"/>
                <a:cs typeface="メイリオ" pitchFamily="50" charset="-128"/>
              </a:rPr>
              <a:t>(2/2)</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6512" y="916130"/>
            <a:ext cx="9144000" cy="928694"/>
          </a:xfrm>
        </p:spPr>
        <p:txBody>
          <a:bodyPr>
            <a:normAutofit fontScale="85000" lnSpcReduction="10000"/>
          </a:bodyPr>
          <a:lstStyle/>
          <a:p>
            <a:pPr>
              <a:lnSpc>
                <a:spcPct val="110000"/>
              </a:lnSpc>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画像データは </a:t>
            </a:r>
            <a:r>
              <a:rPr lang="en-US" altLang="ja-JP" dirty="0" smtClean="0">
                <a:latin typeface="メイリオ" pitchFamily="50" charset="-128"/>
                <a:ea typeface="メイリオ" pitchFamily="50" charset="-128"/>
                <a:cs typeface="メイリオ" pitchFamily="50" charset="-128"/>
              </a:rPr>
              <a:t>tiff </a:t>
            </a:r>
            <a:r>
              <a:rPr lang="ja-JP" altLang="en-US" dirty="0" smtClean="0">
                <a:latin typeface="メイリオ" pitchFamily="50" charset="-128"/>
                <a:ea typeface="メイリオ" pitchFamily="50" charset="-128"/>
                <a:cs typeface="メイリオ" pitchFamily="50" charset="-128"/>
              </a:rPr>
              <a:t>形式。</a:t>
            </a:r>
            <a:r>
              <a:rPr lang="en-US" altLang="ja-JP" dirty="0" smtClean="0">
                <a:latin typeface="メイリオ" pitchFamily="50" charset="-128"/>
                <a:ea typeface="メイリオ" pitchFamily="50" charset="-128"/>
                <a:cs typeface="メイリオ" pitchFamily="50" charset="-128"/>
              </a:rPr>
              <a:t>Tiff </a:t>
            </a:r>
            <a:r>
              <a:rPr lang="ja-JP" altLang="en-US" dirty="0" smtClean="0">
                <a:latin typeface="メイリオ" pitchFamily="50" charset="-128"/>
                <a:ea typeface="メイリオ" pitchFamily="50" charset="-128"/>
                <a:cs typeface="メイリオ" pitchFamily="50" charset="-128"/>
              </a:rPr>
              <a:t>を表示できるアプリで開いてください。ブラウザーでは表示できないようです。</a:t>
            </a:r>
            <a:endParaRPr kumimoji="1" lang="ja-JP" altLang="en-US" dirty="0">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1988840"/>
            <a:ext cx="7622081" cy="40324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cstate="print"/>
          <a:srcRect/>
          <a:stretch>
            <a:fillRect/>
          </a:stretch>
        </p:blipFill>
        <p:spPr bwMode="auto">
          <a:xfrm>
            <a:off x="5868144" y="1741846"/>
            <a:ext cx="2507937" cy="2514286"/>
          </a:xfrm>
          <a:prstGeom prst="rect">
            <a:avLst/>
          </a:prstGeom>
          <a:noFill/>
          <a:ln w="9525">
            <a:noFill/>
            <a:miter lim="800000"/>
            <a:headEnd/>
            <a:tailEnd/>
          </a:ln>
        </p:spPr>
      </p:pic>
      <p:sp>
        <p:nvSpPr>
          <p:cNvPr id="7" name="円/楕円 6"/>
          <p:cNvSpPr/>
          <p:nvPr/>
        </p:nvSpPr>
        <p:spPr>
          <a:xfrm>
            <a:off x="722098" y="2998989"/>
            <a:ext cx="576861"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8" name="直線矢印コネクタ 7"/>
          <p:cNvCxnSpPr/>
          <p:nvPr/>
        </p:nvCxnSpPr>
        <p:spPr>
          <a:xfrm flipV="1">
            <a:off x="1298959" y="2492896"/>
            <a:ext cx="4569185" cy="596351"/>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4" name="Picture 5"/>
          <p:cNvPicPr>
            <a:picLocks noChangeAspect="1" noChangeArrowheads="1"/>
          </p:cNvPicPr>
          <p:nvPr/>
        </p:nvPicPr>
        <p:blipFill>
          <a:blip r:embed="rId5" cstate="print"/>
          <a:srcRect/>
          <a:stretch>
            <a:fillRect/>
          </a:stretch>
        </p:blipFill>
        <p:spPr bwMode="auto">
          <a:xfrm>
            <a:off x="6048762" y="4330814"/>
            <a:ext cx="3095238" cy="2498413"/>
          </a:xfrm>
          <a:prstGeom prst="rect">
            <a:avLst/>
          </a:prstGeom>
          <a:noFill/>
          <a:ln w="9525">
            <a:noFill/>
            <a:miter lim="800000"/>
            <a:headEnd/>
            <a:tailEnd/>
          </a:ln>
        </p:spPr>
      </p:pic>
      <p:sp>
        <p:nvSpPr>
          <p:cNvPr id="15" name="円/楕円 14"/>
          <p:cNvSpPr/>
          <p:nvPr/>
        </p:nvSpPr>
        <p:spPr>
          <a:xfrm>
            <a:off x="664205" y="4466608"/>
            <a:ext cx="64458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6" name="直線矢印コネクタ 15"/>
          <p:cNvCxnSpPr/>
          <p:nvPr/>
        </p:nvCxnSpPr>
        <p:spPr>
          <a:xfrm>
            <a:off x="1321195" y="4573766"/>
            <a:ext cx="4727567" cy="15137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18" name="Picture 6"/>
          <p:cNvPicPr>
            <a:picLocks noChangeAspect="1" noChangeArrowheads="1"/>
          </p:cNvPicPr>
          <p:nvPr/>
        </p:nvPicPr>
        <p:blipFill>
          <a:blip r:embed="rId6" cstate="print"/>
          <a:srcRect/>
          <a:stretch>
            <a:fillRect/>
          </a:stretch>
        </p:blipFill>
        <p:spPr bwMode="auto">
          <a:xfrm>
            <a:off x="2995037" y="4883830"/>
            <a:ext cx="2971429" cy="1945397"/>
          </a:xfrm>
          <a:prstGeom prst="rect">
            <a:avLst/>
          </a:prstGeom>
          <a:noFill/>
          <a:ln w="9525">
            <a:noFill/>
            <a:miter lim="800000"/>
            <a:headEnd/>
            <a:tailEnd/>
          </a:ln>
        </p:spPr>
      </p:pic>
      <p:sp>
        <p:nvSpPr>
          <p:cNvPr id="19" name="円/楕円 18"/>
          <p:cNvSpPr/>
          <p:nvPr/>
        </p:nvSpPr>
        <p:spPr>
          <a:xfrm>
            <a:off x="688789" y="4955894"/>
            <a:ext cx="64458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0" name="直線矢印コネクタ 19"/>
          <p:cNvCxnSpPr/>
          <p:nvPr/>
        </p:nvCxnSpPr>
        <p:spPr>
          <a:xfrm>
            <a:off x="1353303" y="5072883"/>
            <a:ext cx="1641734" cy="238157"/>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3603590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414"/>
            <a:ext cx="9144000" cy="928694"/>
          </a:xfrm>
        </p:spPr>
        <p:txBody>
          <a:bodyPr>
            <a:normAutofit fontScale="90000"/>
          </a:bodyPr>
          <a:lstStyle/>
          <a:p>
            <a:r>
              <a:rPr kumimoji="1" lang="en-US" altLang="ja-JP" b="0" dirty="0" smtClean="0">
                <a:ln w="6350">
                  <a:noFill/>
                </a:ln>
                <a:solidFill>
                  <a:srgbClr val="FFC000"/>
                </a:solidFill>
                <a:effectLst/>
                <a:latin typeface="メイリオ" pitchFamily="50" charset="-128"/>
                <a:ea typeface="メイリオ" pitchFamily="50" charset="-128"/>
                <a:cs typeface="メイリオ" pitchFamily="50" charset="-128"/>
              </a:rPr>
              <a:t>JVO Portal </a:t>
            </a:r>
            <a:r>
              <a:rPr lang="ja-JP" altLang="en-US" b="0" dirty="0" smtClean="0">
                <a:effectLst/>
                <a:latin typeface="メイリオ" pitchFamily="50" charset="-128"/>
                <a:ea typeface="メイリオ" pitchFamily="50" charset="-128"/>
                <a:cs typeface="メイリオ" pitchFamily="50" charset="-128"/>
              </a:rPr>
              <a:t>で</a:t>
            </a:r>
            <a:r>
              <a:rPr kumimoji="1" lang="ja-JP" altLang="en-US" b="0" dirty="0" smtClean="0">
                <a:ln w="6350">
                  <a:noFill/>
                </a:ln>
                <a:solidFill>
                  <a:srgbClr val="FFC000"/>
                </a:solidFill>
                <a:effectLst/>
                <a:latin typeface="メイリオ" pitchFamily="50" charset="-128"/>
                <a:ea typeface="メイリオ" pitchFamily="50" charset="-128"/>
                <a:cs typeface="メイリオ" pitchFamily="50" charset="-128"/>
              </a:rPr>
              <a:t>はどんなことができる？</a:t>
            </a:r>
            <a:endParaRPr kumimoji="1" lang="ja-JP" altLang="en-US"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124744"/>
            <a:ext cx="9144000" cy="5500726"/>
          </a:xfrm>
        </p:spPr>
        <p:txBody>
          <a:bodyPr>
            <a:normAutofit fontScale="92500" lnSpcReduction="2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世界中の天文データサービスへの一つの窓口</a:t>
            </a:r>
            <a:endParaRPr kumimoji="1"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どういったデータがあるのか探す</a:t>
            </a:r>
            <a:endParaRPr kumimoji="1"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データを検索し取得する。</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取得したデータをクイックルックする</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天文関連ツールのオンラインサービス</a:t>
            </a:r>
            <a:r>
              <a:rPr lang="en-US" altLang="ja-JP" dirty="0">
                <a:latin typeface="メイリオ" pitchFamily="50" charset="-128"/>
                <a:ea typeface="メイリオ" pitchFamily="50" charset="-128"/>
                <a:cs typeface="メイリオ" pitchFamily="50" charset="-128"/>
              </a:rPr>
              <a:t>(</a:t>
            </a:r>
            <a:r>
              <a:rPr lang="ja-JP" altLang="en-US" dirty="0" smtClean="0">
                <a:latin typeface="メイリオ" pitchFamily="50" charset="-128"/>
                <a:ea typeface="メイリオ" pitchFamily="50" charset="-128"/>
                <a:cs typeface="メイリオ" pitchFamily="50" charset="-128"/>
              </a:rPr>
              <a:t>開発中</a:t>
            </a:r>
            <a:r>
              <a:rPr lang="en-US" altLang="ja-JP" dirty="0" smtClean="0">
                <a:latin typeface="メイリオ" pitchFamily="50" charset="-128"/>
                <a:ea typeface="メイリオ" pitchFamily="50" charset="-128"/>
                <a:cs typeface="メイリオ" pitchFamily="50" charset="-128"/>
              </a:rPr>
              <a:t>)</a:t>
            </a: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天体検出、</a:t>
            </a:r>
            <a:r>
              <a:rPr lang="en-US" altLang="ja-JP" dirty="0" smtClean="0">
                <a:latin typeface="メイリオ" pitchFamily="50" charset="-128"/>
                <a:ea typeface="メイリオ" pitchFamily="50" charset="-128"/>
                <a:cs typeface="メイリオ" pitchFamily="50" charset="-128"/>
              </a:rPr>
              <a:t>Photo-Z</a:t>
            </a:r>
            <a:r>
              <a:rPr lang="ja-JP" altLang="en-US" dirty="0" err="1" smtClean="0">
                <a:latin typeface="メイリオ" pitchFamily="50" charset="-128"/>
                <a:ea typeface="メイリオ" pitchFamily="50" charset="-128"/>
                <a:cs typeface="メイリオ" pitchFamily="50" charset="-128"/>
              </a:rPr>
              <a:t>、</a:t>
            </a:r>
            <a:r>
              <a:rPr lang="en-US" altLang="ja-JP" dirty="0" smtClean="0">
                <a:latin typeface="メイリオ" pitchFamily="50" charset="-128"/>
                <a:ea typeface="メイリオ" pitchFamily="50" charset="-128"/>
                <a:cs typeface="メイリオ" pitchFamily="50" charset="-128"/>
              </a:rPr>
              <a:t>…</a:t>
            </a: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各種単位変換（距離、明るさ</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すばる望遠鏡のデータリダクション</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大量の生データをダウンロードする必要がありません。</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ソフトウエアのインストールが必要ありません。</a:t>
            </a:r>
            <a:endParaRPr lang="en-US" altLang="ja-JP" dirty="0" smtClean="0">
              <a:latin typeface="メイリオ" pitchFamily="50" charset="-128"/>
              <a:ea typeface="メイリオ" pitchFamily="50" charset="-128"/>
              <a:cs typeface="メイリオ" pitchFamily="50" charset="-128"/>
            </a:endParaRPr>
          </a:p>
          <a:p>
            <a:pPr lvl="1">
              <a:spcBef>
                <a:spcPts val="1200"/>
              </a:spcBef>
              <a:buFont typeface="Century Gothic" pitchFamily="34" charset="0"/>
              <a:buChar char="−"/>
            </a:pPr>
            <a:r>
              <a:rPr lang="en-US" altLang="ja-JP" dirty="0" err="1" smtClean="0">
                <a:latin typeface="メイリオ" pitchFamily="50" charset="-128"/>
                <a:ea typeface="メイリオ" pitchFamily="50" charset="-128"/>
                <a:cs typeface="メイリオ" pitchFamily="50" charset="-128"/>
              </a:rPr>
              <a:t>Suprime</a:t>
            </a:r>
            <a:r>
              <a:rPr lang="en-US" altLang="ja-JP" dirty="0" smtClean="0">
                <a:latin typeface="メイリオ" pitchFamily="50" charset="-128"/>
                <a:ea typeface="メイリオ" pitchFamily="50" charset="-128"/>
                <a:cs typeface="メイリオ" pitchFamily="50" charset="-128"/>
              </a:rPr>
              <a:t>-Cam </a:t>
            </a:r>
            <a:r>
              <a:rPr lang="ja-JP" altLang="en-US" dirty="0" smtClean="0">
                <a:latin typeface="メイリオ" pitchFamily="50" charset="-128"/>
                <a:ea typeface="メイリオ" pitchFamily="50" charset="-128"/>
                <a:cs typeface="メイリオ" pitchFamily="50" charset="-128"/>
              </a:rPr>
              <a:t>と </a:t>
            </a:r>
            <a:r>
              <a:rPr lang="en-US" altLang="ja-JP" dirty="0" smtClean="0">
                <a:latin typeface="メイリオ" pitchFamily="50" charset="-128"/>
                <a:ea typeface="メイリオ" pitchFamily="50" charset="-128"/>
                <a:cs typeface="メイリオ" pitchFamily="50" charset="-128"/>
              </a:rPr>
              <a:t>MOIRCS </a:t>
            </a:r>
            <a:r>
              <a:rPr lang="ja-JP" altLang="en-US" dirty="0" smtClean="0">
                <a:latin typeface="メイリオ" pitchFamily="50" charset="-128"/>
                <a:ea typeface="メイリオ" pitchFamily="50" charset="-128"/>
                <a:cs typeface="メイリオ" pitchFamily="50" charset="-128"/>
              </a:rPr>
              <a:t>で利用できます。</a:t>
            </a:r>
            <a:endParaRPr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907704" y="2780928"/>
            <a:ext cx="5314275"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複数サービス同時検索</a:t>
            </a:r>
            <a:endParaRPr lang="ja-JP" altLang="en-US" sz="4000" dirty="0">
              <a:solidFill>
                <a:srgbClr val="FFC000"/>
              </a:solidFill>
            </a:endParaRPr>
          </a:p>
        </p:txBody>
      </p:sp>
    </p:spTree>
    <p:extLst>
      <p:ext uri="{BB962C8B-B14F-4D97-AF65-F5344CB8AC3E}">
        <p14:creationId xmlns:p14="http://schemas.microsoft.com/office/powerpoint/2010/main" val="160338706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8097" y="260648"/>
            <a:ext cx="9202097" cy="584775"/>
          </a:xfrm>
        </p:spPr>
        <p:txBody>
          <a:bodyPr wrap="square" lIns="0" rIns="0">
            <a:spAutoFit/>
          </a:bodyPr>
          <a:lstStyle/>
          <a:p>
            <a:pPr marL="0" algn="ctr"/>
            <a:r>
              <a:rPr lang="ja-JP" altLang="en-US" sz="3200" b="0" dirty="0" smtClean="0">
                <a:effectLst/>
                <a:latin typeface="メイリオ" pitchFamily="50" charset="-128"/>
                <a:ea typeface="メイリオ" pitchFamily="50" charset="-128"/>
                <a:cs typeface="メイリオ" pitchFamily="50" charset="-128"/>
              </a:rPr>
              <a:t>銀河中心のデータを全サービスから取得 </a:t>
            </a:r>
            <a:r>
              <a:rPr lang="en-US" altLang="ja-JP" sz="3200" b="0" dirty="0" smtClean="0">
                <a:effectLst/>
                <a:latin typeface="メイリオ" pitchFamily="50" charset="-128"/>
                <a:ea typeface="メイリオ" pitchFamily="50" charset="-128"/>
                <a:cs typeface="メイリオ" pitchFamily="50" charset="-128"/>
              </a:rPr>
              <a:t>(1/2)</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00108"/>
            <a:ext cx="8229600" cy="2143140"/>
          </a:xfrm>
        </p:spPr>
        <p:txBody>
          <a:bodyPr>
            <a:normAutofit fontScale="925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銀河中心のデータについて、すべての </a:t>
            </a:r>
            <a:r>
              <a:rPr lang="en-US" altLang="ja-JP" dirty="0" smtClean="0">
                <a:latin typeface="メイリオ" pitchFamily="50" charset="-128"/>
                <a:ea typeface="メイリオ" pitchFamily="50" charset="-128"/>
                <a:cs typeface="メイリオ" pitchFamily="50" charset="-128"/>
              </a:rPr>
              <a:t>VO </a:t>
            </a:r>
            <a:r>
              <a:rPr lang="ja-JP" altLang="en-US" dirty="0" smtClean="0">
                <a:latin typeface="メイリオ" pitchFamily="50" charset="-128"/>
                <a:ea typeface="メイリオ" pitchFamily="50" charset="-128"/>
                <a:cs typeface="メイリオ" pitchFamily="50" charset="-128"/>
              </a:rPr>
              <a:t>サービスに対して検索実行してみましょう。</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座標 </a:t>
            </a:r>
            <a:r>
              <a:rPr lang="en-US" altLang="ja-JP" dirty="0" smtClean="0">
                <a:latin typeface="メイリオ" pitchFamily="50" charset="-128"/>
                <a:ea typeface="メイリオ" pitchFamily="50" charset="-128"/>
                <a:cs typeface="メイリオ" pitchFamily="50" charset="-128"/>
              </a:rPr>
              <a:t>“0 0” </a:t>
            </a:r>
            <a:r>
              <a:rPr lang="ja-JP" altLang="en-US" dirty="0" smtClean="0">
                <a:latin typeface="メイリオ" pitchFamily="50" charset="-128"/>
                <a:ea typeface="メイリオ" pitchFamily="50" charset="-128"/>
                <a:cs typeface="メイリオ" pitchFamily="50" charset="-128"/>
              </a:rPr>
              <a:t>を入力し、座標系 </a:t>
            </a:r>
            <a:r>
              <a:rPr lang="en-US" altLang="ja-JP" dirty="0" smtClean="0">
                <a:latin typeface="メイリオ" pitchFamily="50" charset="-128"/>
                <a:ea typeface="メイリオ" pitchFamily="50" charset="-128"/>
                <a:cs typeface="メイリオ" pitchFamily="50" charset="-128"/>
              </a:rPr>
              <a:t>“Galactic” </a:t>
            </a:r>
            <a:r>
              <a:rPr lang="ja-JP" altLang="en-US" dirty="0" smtClean="0">
                <a:latin typeface="メイリオ" pitchFamily="50" charset="-128"/>
                <a:ea typeface="メイリオ" pitchFamily="50" charset="-128"/>
                <a:cs typeface="メイリオ" pitchFamily="50" charset="-128"/>
              </a:rPr>
              <a:t>を選択し、半径は </a:t>
            </a:r>
            <a:r>
              <a:rPr lang="en-US" altLang="ja-JP" dirty="0" smtClean="0">
                <a:latin typeface="メイリオ" pitchFamily="50" charset="-128"/>
                <a:ea typeface="メイリオ" pitchFamily="50" charset="-128"/>
                <a:cs typeface="メイリオ" pitchFamily="50" charset="-128"/>
              </a:rPr>
              <a:t>60 </a:t>
            </a:r>
            <a:r>
              <a:rPr lang="en-US" altLang="ja-JP" dirty="0" err="1" smtClean="0">
                <a:latin typeface="メイリオ" pitchFamily="50" charset="-128"/>
                <a:ea typeface="メイリオ" pitchFamily="50" charset="-128"/>
                <a:cs typeface="メイリオ" pitchFamily="50" charset="-128"/>
              </a:rPr>
              <a:t>arcmin</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として検索を実行</a:t>
            </a:r>
            <a:endParaRPr kumimoji="1" lang="ja-JP" altLang="en-US" dirty="0">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3" cstate="print"/>
          <a:srcRect/>
          <a:stretch>
            <a:fillRect/>
          </a:stretch>
        </p:blipFill>
        <p:spPr bwMode="auto">
          <a:xfrm>
            <a:off x="214282" y="3429000"/>
            <a:ext cx="1912381" cy="1523810"/>
          </a:xfrm>
          <a:prstGeom prst="rect">
            <a:avLst/>
          </a:prstGeom>
          <a:noFill/>
          <a:ln w="9525">
            <a:noFill/>
            <a:miter lim="800000"/>
            <a:headEnd/>
            <a:tailEnd/>
          </a:ln>
        </p:spPr>
      </p:pic>
      <p:pic>
        <p:nvPicPr>
          <p:cNvPr id="3075" name="Picture 3"/>
          <p:cNvPicPr>
            <a:picLocks noChangeAspect="1" noChangeArrowheads="1"/>
          </p:cNvPicPr>
          <p:nvPr/>
        </p:nvPicPr>
        <p:blipFill>
          <a:blip r:embed="rId4" cstate="print"/>
          <a:srcRect/>
          <a:stretch>
            <a:fillRect/>
          </a:stretch>
        </p:blipFill>
        <p:spPr bwMode="auto">
          <a:xfrm>
            <a:off x="2285984" y="3429000"/>
            <a:ext cx="7222858" cy="3220318"/>
          </a:xfrm>
          <a:prstGeom prst="rect">
            <a:avLst/>
          </a:prstGeom>
          <a:noFill/>
          <a:ln w="9525">
            <a:noFill/>
            <a:miter lim="800000"/>
            <a:headEnd/>
            <a:tailEnd/>
          </a:ln>
        </p:spPr>
      </p:pic>
      <p:sp>
        <p:nvSpPr>
          <p:cNvPr id="6" name="円/楕円 5"/>
          <p:cNvSpPr/>
          <p:nvPr/>
        </p:nvSpPr>
        <p:spPr>
          <a:xfrm>
            <a:off x="357158" y="4162630"/>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4357686" y="5410014"/>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429124" y="4500570"/>
            <a:ext cx="114300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6081823" y="5328951"/>
            <a:ext cx="1204922" cy="32841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276755" y="4747822"/>
            <a:ext cx="857256" cy="2857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1714480" y="4286256"/>
            <a:ext cx="1000132"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955369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754549" y="1593880"/>
            <a:ext cx="5379373" cy="52535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0" y="260648"/>
            <a:ext cx="9144000" cy="661176"/>
          </a:xfrm>
        </p:spPr>
        <p:txBody>
          <a:bodyPr>
            <a:normAutofit fontScale="90000"/>
          </a:bodyPr>
          <a:lstStyle/>
          <a:p>
            <a:pPr marL="0" algn="ctr"/>
            <a:r>
              <a:rPr lang="ja-JP" altLang="en-US" sz="3600" b="0" dirty="0" smtClean="0">
                <a:effectLst/>
                <a:latin typeface="メイリオ" pitchFamily="50" charset="-128"/>
                <a:ea typeface="メイリオ" pitchFamily="50" charset="-128"/>
                <a:cs typeface="メイリオ" pitchFamily="50" charset="-128"/>
              </a:rPr>
              <a:t>銀河中心のデータを全サービスから取得 </a:t>
            </a:r>
            <a:r>
              <a:rPr lang="en-US" altLang="ja-JP" sz="3600" b="0" dirty="0" smtClean="0">
                <a:effectLst/>
                <a:latin typeface="メイリオ" pitchFamily="50" charset="-128"/>
                <a:ea typeface="メイリオ" pitchFamily="50" charset="-128"/>
                <a:cs typeface="メイリオ" pitchFamily="50" charset="-128"/>
              </a:rPr>
              <a:t>(2/2)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124744"/>
            <a:ext cx="3635896" cy="5544616"/>
          </a:xfrm>
        </p:spPr>
        <p:txBody>
          <a:bodyPr>
            <a:noAutofit/>
          </a:bodyPr>
          <a:lstStyle/>
          <a:p>
            <a:pPr>
              <a:lnSpc>
                <a:spcPts val="2600"/>
              </a:lnSpc>
              <a:spcBef>
                <a:spcPts val="1200"/>
              </a:spcBef>
              <a:buFont typeface="Wingdings" pitchFamily="2" charset="2"/>
              <a:buChar char="§"/>
            </a:pPr>
            <a:r>
              <a:rPr kumimoji="1" lang="ja-JP" altLang="en-US" sz="2400" dirty="0" smtClean="0">
                <a:latin typeface="メイリオ" pitchFamily="50" charset="-128"/>
                <a:ea typeface="メイリオ" pitchFamily="50" charset="-128"/>
                <a:cs typeface="メイリオ" pitchFamily="50" charset="-128"/>
              </a:rPr>
              <a:t>約</a:t>
            </a:r>
            <a:r>
              <a:rPr kumimoji="1" lang="en-US" altLang="ja-JP" sz="2400" dirty="0" smtClean="0">
                <a:latin typeface="メイリオ" pitchFamily="50" charset="-128"/>
                <a:ea typeface="メイリオ" pitchFamily="50" charset="-128"/>
                <a:cs typeface="メイリオ" pitchFamily="50" charset="-128"/>
              </a:rPr>
              <a:t>30</a:t>
            </a:r>
            <a:r>
              <a:rPr kumimoji="1" lang="ja-JP" altLang="en-US" sz="2400" dirty="0" smtClean="0">
                <a:latin typeface="メイリオ" pitchFamily="50" charset="-128"/>
                <a:ea typeface="メイリオ" pitchFamily="50" charset="-128"/>
                <a:cs typeface="メイリオ" pitchFamily="50" charset="-128"/>
              </a:rPr>
              <a:t>分で検索終了</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lang="en-US" altLang="ja-JP" sz="2400" dirty="0" smtClean="0">
                <a:latin typeface="メイリオ" pitchFamily="50" charset="-128"/>
                <a:ea typeface="メイリオ" pitchFamily="50" charset="-128"/>
                <a:cs typeface="メイリオ" pitchFamily="50" charset="-128"/>
              </a:rPr>
              <a:t>~11000</a:t>
            </a:r>
            <a:r>
              <a:rPr lang="ja-JP" altLang="en-US" sz="2400" dirty="0" smtClean="0">
                <a:latin typeface="メイリオ" pitchFamily="50" charset="-128"/>
                <a:ea typeface="メイリオ" pitchFamily="50" charset="-128"/>
                <a:cs typeface="メイリオ" pitchFamily="50" charset="-128"/>
              </a:rPr>
              <a:t> 件</a:t>
            </a:r>
            <a:r>
              <a:rPr kumimoji="1" lang="ja-JP" altLang="en-US" sz="2400" dirty="0" smtClean="0">
                <a:latin typeface="メイリオ" pitchFamily="50" charset="-128"/>
                <a:ea typeface="メイリオ" pitchFamily="50" charset="-128"/>
                <a:cs typeface="メイリオ" pitchFamily="50" charset="-128"/>
              </a:rPr>
              <a:t>のサービスに問い合わせ、</a:t>
            </a:r>
            <a:r>
              <a:rPr kumimoji="1" lang="en-US" altLang="ja-JP" sz="2400" dirty="0" smtClean="0">
                <a:latin typeface="メイリオ" pitchFamily="50" charset="-128"/>
                <a:ea typeface="メイリオ" pitchFamily="50" charset="-128"/>
                <a:cs typeface="メイリオ" pitchFamily="50" charset="-128"/>
              </a:rPr>
              <a:t>~1000 </a:t>
            </a:r>
            <a:r>
              <a:rPr kumimoji="1" lang="ja-JP" altLang="en-US" sz="2400" dirty="0" smtClean="0">
                <a:latin typeface="メイリオ" pitchFamily="50" charset="-128"/>
                <a:ea typeface="メイリオ" pitchFamily="50" charset="-128"/>
                <a:cs typeface="メイリオ" pitchFamily="50" charset="-128"/>
              </a:rPr>
              <a:t>件</a:t>
            </a:r>
            <a:r>
              <a:rPr lang="ja-JP" altLang="en-US" sz="2400" dirty="0" smtClean="0">
                <a:latin typeface="メイリオ" pitchFamily="50" charset="-128"/>
                <a:ea typeface="メイリオ" pitchFamily="50" charset="-128"/>
                <a:cs typeface="メイリオ" pitchFamily="50" charset="-128"/>
              </a:rPr>
              <a:t>のサービスから</a:t>
            </a:r>
            <a:r>
              <a:rPr kumimoji="1" lang="ja-JP" altLang="en-US" sz="2400" dirty="0" smtClean="0">
                <a:latin typeface="メイリオ" pitchFamily="50" charset="-128"/>
                <a:ea typeface="メイリオ" pitchFamily="50" charset="-128"/>
                <a:cs typeface="メイリオ" pitchFamily="50" charset="-128"/>
              </a:rPr>
              <a:t>結果が得られました。</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kumimoji="1" lang="en-US" altLang="ja-JP" sz="2400" dirty="0" smtClean="0">
                <a:latin typeface="メイリオ" pitchFamily="50" charset="-128"/>
                <a:ea typeface="メイリオ" pitchFamily="50" charset="-128"/>
                <a:cs typeface="メイリオ" pitchFamily="50" charset="-128"/>
              </a:rPr>
              <a:t>Result </a:t>
            </a:r>
            <a:r>
              <a:rPr kumimoji="1" lang="ja-JP" altLang="en-US" sz="2400" dirty="0" smtClean="0">
                <a:latin typeface="メイリオ" pitchFamily="50" charset="-128"/>
                <a:ea typeface="メイリオ" pitchFamily="50" charset="-128"/>
                <a:cs typeface="メイリオ" pitchFamily="50" charset="-128"/>
              </a:rPr>
              <a:t>リンクをクリックして結果を表示。</a:t>
            </a:r>
            <a:endParaRPr kumimoji="1" lang="en-US" altLang="ja-JP" sz="2400" dirty="0" smtClean="0">
              <a:latin typeface="メイリオ" pitchFamily="50" charset="-128"/>
              <a:ea typeface="メイリオ" pitchFamily="50" charset="-128"/>
              <a:cs typeface="メイリオ" pitchFamily="50" charset="-128"/>
            </a:endParaRPr>
          </a:p>
          <a:p>
            <a:pPr>
              <a:lnSpc>
                <a:spcPts val="2600"/>
              </a:lnSpc>
              <a:spcBef>
                <a:spcPts val="1200"/>
              </a:spcBef>
              <a:buFont typeface="Wingdings" pitchFamily="2" charset="2"/>
              <a:buChar char="§"/>
            </a:pPr>
            <a:r>
              <a:rPr kumimoji="1" lang="ja-JP" altLang="en-US" sz="2400" dirty="0" smtClean="0">
                <a:latin typeface="メイリオ" pitchFamily="50" charset="-128"/>
                <a:ea typeface="メイリオ" pitchFamily="50" charset="-128"/>
                <a:cs typeface="メイリオ" pitchFamily="50" charset="-128"/>
              </a:rPr>
              <a:t>右ボタンクリックで、</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リンクを新しいタブで開く</a:t>
            </a:r>
            <a:r>
              <a:rPr lang="ja-JP" altLang="en-US" sz="2400" dirty="0" smtClean="0">
                <a:latin typeface="メイリオ" pitchFamily="50" charset="-128"/>
                <a:ea typeface="メイリオ" pitchFamily="50" charset="-128"/>
                <a:cs typeface="メイリオ" pitchFamily="50" charset="-128"/>
              </a:rPr>
              <a:t>」</a:t>
            </a:r>
            <a:r>
              <a:rPr kumimoji="1" lang="ja-JP" altLang="en-US" sz="2400" dirty="0" smtClean="0">
                <a:latin typeface="メイリオ" pitchFamily="50" charset="-128"/>
                <a:ea typeface="メイリオ" pitchFamily="50" charset="-128"/>
                <a:cs typeface="メイリオ" pitchFamily="50" charset="-128"/>
              </a:rPr>
              <a:t>を選択すると、ステータス画面が消えないので便利</a:t>
            </a:r>
            <a:endParaRPr kumimoji="1" lang="ja-JP" altLang="en-US" sz="2400" dirty="0">
              <a:latin typeface="メイリオ" pitchFamily="50" charset="-128"/>
              <a:ea typeface="メイリオ" pitchFamily="50" charset="-128"/>
              <a:cs typeface="メイリオ" pitchFamily="50" charset="-128"/>
            </a:endParaRPr>
          </a:p>
        </p:txBody>
      </p:sp>
      <p:sp>
        <p:nvSpPr>
          <p:cNvPr id="6" name="円/楕円 5"/>
          <p:cNvSpPr/>
          <p:nvPr/>
        </p:nvSpPr>
        <p:spPr>
          <a:xfrm>
            <a:off x="8496646" y="2516775"/>
            <a:ext cx="42862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84289296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タイトル 1"/>
          <p:cNvSpPr>
            <a:spLocks noGrp="1"/>
          </p:cNvSpPr>
          <p:nvPr>
            <p:ph type="title"/>
          </p:nvPr>
        </p:nvSpPr>
        <p:spPr>
          <a:xfrm>
            <a:off x="107504" y="2852936"/>
            <a:ext cx="9144000" cy="589738"/>
          </a:xfrm>
        </p:spPr>
        <p:txBody>
          <a:bodyPr>
            <a:noAutofit/>
          </a:bodyPr>
          <a:lstStyle/>
          <a:p>
            <a:r>
              <a:rPr kumimoji="1" lang="ja-JP" altLang="en-US" sz="4000" b="0" dirty="0" smtClean="0">
                <a:effectLst/>
                <a:latin typeface="メイリオ" pitchFamily="50" charset="-128"/>
                <a:ea typeface="メイリオ" pitchFamily="50" charset="-128"/>
                <a:cs typeface="メイリオ" pitchFamily="50" charset="-128"/>
              </a:rPr>
              <a:t>検索結果をプロットしてみる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293541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18258"/>
            <a:ext cx="8229600" cy="946928"/>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(1/4)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36712"/>
            <a:ext cx="9396536" cy="3571900"/>
          </a:xfrm>
        </p:spPr>
        <p:txBody>
          <a:bodyPr>
            <a:normAutofit/>
          </a:bodyPr>
          <a:lstStyle/>
          <a:p>
            <a:pPr>
              <a:buFont typeface="Wingdings" pitchFamily="2" charset="2"/>
              <a:buChar char="§"/>
            </a:pPr>
            <a:r>
              <a:rPr lang="en-US" altLang="ja-JP" dirty="0" err="1" smtClean="0">
                <a:latin typeface="メイリオ" pitchFamily="50" charset="-128"/>
                <a:ea typeface="メイリオ" pitchFamily="50" charset="-128"/>
                <a:cs typeface="メイリオ" pitchFamily="50" charset="-128"/>
              </a:rPr>
              <a:t>Hipparcos</a:t>
            </a:r>
            <a:r>
              <a:rPr lang="ja-JP" altLang="en-US" dirty="0" smtClean="0">
                <a:latin typeface="メイリオ" pitchFamily="50" charset="-128"/>
                <a:ea typeface="メイリオ" pitchFamily="50" charset="-128"/>
                <a:cs typeface="メイリオ" pitchFamily="50" charset="-128"/>
              </a:rPr>
              <a:t> カタログを使って星の </a:t>
            </a:r>
            <a:r>
              <a:rPr lang="en-US" altLang="ja-JP" dirty="0" smtClean="0">
                <a:latin typeface="メイリオ" pitchFamily="50" charset="-128"/>
                <a:ea typeface="メイリオ" pitchFamily="50" charset="-128"/>
                <a:cs typeface="メイリオ" pitchFamily="50" charset="-128"/>
              </a:rPr>
              <a:t>HR </a:t>
            </a:r>
            <a:r>
              <a:rPr lang="ja-JP" altLang="en-US" dirty="0" smtClean="0">
                <a:latin typeface="メイリオ" pitchFamily="50" charset="-128"/>
                <a:ea typeface="メイリオ" pitchFamily="50" charset="-128"/>
                <a:cs typeface="メイリオ" pitchFamily="50" charset="-128"/>
              </a:rPr>
              <a:t>図を作成してみます。</a:t>
            </a:r>
          </a:p>
          <a:p>
            <a:pPr>
              <a:buFont typeface="Wingdings" pitchFamily="2" charset="2"/>
              <a:buChar char="§"/>
            </a:pPr>
            <a:r>
              <a:rPr lang="en-US" altLang="ja-JP" dirty="0" smtClean="0">
                <a:latin typeface="メイリオ" pitchFamily="50" charset="-128"/>
                <a:ea typeface="メイリオ" pitchFamily="50" charset="-128"/>
                <a:cs typeface="メイリオ" pitchFamily="50" charset="-128"/>
              </a:rPr>
              <a:t>Category</a:t>
            </a:r>
            <a:r>
              <a:rPr lang="ja-JP" altLang="en-US" dirty="0">
                <a:latin typeface="メイリオ" pitchFamily="50" charset="-128"/>
                <a:ea typeface="メイリオ" pitchFamily="50" charset="-128"/>
                <a:cs typeface="メイリオ" pitchFamily="50" charset="-128"/>
              </a:rPr>
              <a:t> </a:t>
            </a:r>
            <a:r>
              <a:rPr lang="en-US" altLang="ja-JP" dirty="0" smtClean="0">
                <a:latin typeface="メイリオ" pitchFamily="50" charset="-128"/>
                <a:ea typeface="メイリオ" pitchFamily="50" charset="-128"/>
                <a:cs typeface="メイリオ" pitchFamily="50" charset="-128"/>
              </a:rPr>
              <a:t>(Manual) </a:t>
            </a:r>
            <a:r>
              <a:rPr lang="ja-JP" altLang="en-US" dirty="0" smtClean="0">
                <a:latin typeface="メイリオ" pitchFamily="50" charset="-128"/>
                <a:ea typeface="メイリオ" pitchFamily="50" charset="-128"/>
                <a:cs typeface="メイリオ" pitchFamily="50" charset="-128"/>
              </a:rPr>
              <a:t>ページを開き、カテゴリ </a:t>
            </a:r>
            <a:r>
              <a:rPr lang="en-US" altLang="ja-JP" dirty="0" smtClean="0">
                <a:latin typeface="メイリオ" pitchFamily="50" charset="-128"/>
                <a:ea typeface="メイリオ" pitchFamily="50" charset="-128"/>
                <a:cs typeface="メイリオ" pitchFamily="50" charset="-128"/>
              </a:rPr>
              <a:t>“observatory” </a:t>
            </a:r>
            <a:r>
              <a:rPr lang="ja-JP" altLang="en-US" dirty="0" smtClean="0">
                <a:latin typeface="メイリオ" pitchFamily="50" charset="-128"/>
                <a:ea typeface="メイリオ" pitchFamily="50" charset="-128"/>
                <a:cs typeface="メイリオ" pitchFamily="50" charset="-128"/>
              </a:rPr>
              <a:t>中の </a:t>
            </a:r>
            <a:r>
              <a:rPr lang="en-US" altLang="ja-JP" dirty="0" err="1" smtClean="0">
                <a:latin typeface="メイリオ" pitchFamily="50" charset="-128"/>
                <a:ea typeface="メイリオ" pitchFamily="50" charset="-128"/>
                <a:cs typeface="メイリオ" pitchFamily="50" charset="-128"/>
              </a:rPr>
              <a:t>Hipparcos</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をクリックします。</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The </a:t>
            </a:r>
            <a:r>
              <a:rPr kumimoji="1" lang="en-US" altLang="ja-JP" dirty="0" err="1" smtClean="0">
                <a:latin typeface="メイリオ" pitchFamily="50" charset="-128"/>
                <a:ea typeface="メイリオ" pitchFamily="50" charset="-128"/>
                <a:cs typeface="メイリオ" pitchFamily="50" charset="-128"/>
              </a:rPr>
              <a:t>Hipparcos</a:t>
            </a:r>
            <a:r>
              <a:rPr kumimoji="1" lang="en-US" altLang="ja-JP" dirty="0" smtClean="0">
                <a:latin typeface="メイリオ" pitchFamily="50" charset="-128"/>
                <a:ea typeface="メイリオ" pitchFamily="50" charset="-128"/>
                <a:cs typeface="メイリオ" pitchFamily="50" charset="-128"/>
              </a:rPr>
              <a:t> Main Catalogue </a:t>
            </a:r>
            <a:r>
              <a:rPr kumimoji="1" lang="ja-JP" altLang="en-US" dirty="0" smtClean="0">
                <a:latin typeface="メイリオ" pitchFamily="50" charset="-128"/>
                <a:ea typeface="メイリオ" pitchFamily="50" charset="-128"/>
                <a:cs typeface="メイリオ" pitchFamily="50" charset="-128"/>
              </a:rPr>
              <a:t>の </a:t>
            </a:r>
            <a:r>
              <a:rPr kumimoji="1" lang="en-US" altLang="ja-JP" dirty="0" smtClean="0">
                <a:latin typeface="メイリオ" pitchFamily="50" charset="-128"/>
                <a:ea typeface="メイリオ" pitchFamily="50" charset="-128"/>
                <a:cs typeface="メイリオ" pitchFamily="50" charset="-128"/>
              </a:rPr>
              <a:t>Search Page</a:t>
            </a:r>
            <a:r>
              <a:rPr lang="ja-JP" altLang="en-US" dirty="0" smtClean="0">
                <a:latin typeface="メイリオ" pitchFamily="50" charset="-128"/>
                <a:ea typeface="メイリオ" pitchFamily="50" charset="-128"/>
                <a:cs typeface="メイリオ" pitchFamily="50" charset="-128"/>
              </a:rPr>
              <a:t> ボタンをクリックします。</a:t>
            </a:r>
            <a:endParaRPr kumimoji="1" lang="en-US" altLang="ja-JP" dirty="0" smtClean="0">
              <a:latin typeface="メイリオ" pitchFamily="50" charset="-128"/>
              <a:ea typeface="メイリオ" pitchFamily="50" charset="-128"/>
              <a:cs typeface="メイリオ" pitchFamily="50" charset="-128"/>
            </a:endParaRPr>
          </a:p>
        </p:txBody>
      </p:sp>
      <p:pic>
        <p:nvPicPr>
          <p:cNvPr id="5" name="Picture 3"/>
          <p:cNvPicPr>
            <a:picLocks noChangeAspect="1" noChangeArrowheads="1"/>
          </p:cNvPicPr>
          <p:nvPr/>
        </p:nvPicPr>
        <p:blipFill>
          <a:blip r:embed="rId3" cstate="print"/>
          <a:srcRect/>
          <a:stretch>
            <a:fillRect/>
          </a:stretch>
        </p:blipFill>
        <p:spPr bwMode="auto">
          <a:xfrm>
            <a:off x="201490" y="4724509"/>
            <a:ext cx="2354286" cy="1958095"/>
          </a:xfrm>
          <a:prstGeom prst="rect">
            <a:avLst/>
          </a:prstGeom>
          <a:noFill/>
          <a:ln w="9525">
            <a:noFill/>
            <a:miter lim="800000"/>
            <a:headEnd/>
            <a:tailEnd/>
          </a:ln>
        </p:spPr>
      </p:pic>
      <p:sp>
        <p:nvSpPr>
          <p:cNvPr id="6" name="円/楕円 5"/>
          <p:cNvSpPr/>
          <p:nvPr/>
        </p:nvSpPr>
        <p:spPr>
          <a:xfrm>
            <a:off x="848068" y="5500702"/>
            <a:ext cx="78581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8" name="グループ化 7"/>
          <p:cNvGrpSpPr/>
          <p:nvPr/>
        </p:nvGrpSpPr>
        <p:grpSpPr>
          <a:xfrm>
            <a:off x="2771800" y="3917201"/>
            <a:ext cx="6252658" cy="2824167"/>
            <a:chOff x="2891342" y="4033833"/>
            <a:chExt cx="6252658" cy="2824167"/>
          </a:xfrm>
        </p:grpSpPr>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891342" y="4033833"/>
              <a:ext cx="6252658" cy="2824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3203848" y="6515858"/>
              <a:ext cx="498926" cy="17858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5066" y="4578524"/>
            <a:ext cx="6648470" cy="2255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457200" y="124618"/>
            <a:ext cx="8229600" cy="732614"/>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(2/4)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42844" y="928670"/>
            <a:ext cx="8229600" cy="1285884"/>
          </a:xfrm>
        </p:spPr>
        <p:txBody>
          <a:bodyPr/>
          <a:lstStyle/>
          <a:p>
            <a:pPr marL="277200" indent="-457200">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テーブル </a:t>
            </a:r>
            <a:r>
              <a:rPr kumimoji="1" lang="en-US" altLang="ja-JP" dirty="0" smtClean="0">
                <a:latin typeface="メイリオ" pitchFamily="50" charset="-128"/>
                <a:ea typeface="メイリオ" pitchFamily="50" charset="-128"/>
                <a:cs typeface="メイリオ" pitchFamily="50" charset="-128"/>
              </a:rPr>
              <a:t>“</a:t>
            </a:r>
            <a:r>
              <a:rPr kumimoji="1" lang="en-US" altLang="ja-JP" dirty="0" err="1" smtClean="0">
                <a:latin typeface="メイリオ" pitchFamily="50" charset="-128"/>
                <a:ea typeface="メイリオ" pitchFamily="50" charset="-128"/>
                <a:cs typeface="メイリオ" pitchFamily="50" charset="-128"/>
              </a:rPr>
              <a:t>hip_main</a:t>
            </a:r>
            <a:r>
              <a:rPr kumimoji="1"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を選択します。</a:t>
            </a:r>
            <a:endParaRPr kumimoji="1" lang="en-US" altLang="ja-JP" dirty="0" smtClean="0">
              <a:latin typeface="メイリオ" pitchFamily="50" charset="-128"/>
              <a:ea typeface="メイリオ" pitchFamily="50" charset="-128"/>
              <a:cs typeface="メイリオ" pitchFamily="50" charset="-128"/>
            </a:endParaRPr>
          </a:p>
          <a:p>
            <a:pPr marL="277200" indent="-457200">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検索条件 </a:t>
            </a:r>
            <a:r>
              <a:rPr kumimoji="1" lang="en-US" altLang="ja-JP" dirty="0" smtClean="0">
                <a:latin typeface="メイリオ" pitchFamily="50" charset="-128"/>
                <a:ea typeface="メイリオ" pitchFamily="50" charset="-128"/>
                <a:cs typeface="メイリオ" pitchFamily="50" charset="-128"/>
              </a:rPr>
              <a:t>“PLX &gt; 50” </a:t>
            </a:r>
            <a:r>
              <a:rPr kumimoji="1" lang="ja-JP" altLang="en-US" dirty="0" smtClean="0">
                <a:latin typeface="メイリオ" pitchFamily="50" charset="-128"/>
                <a:ea typeface="メイリオ" pitchFamily="50" charset="-128"/>
                <a:cs typeface="メイリオ" pitchFamily="50" charset="-128"/>
              </a:rPr>
              <a:t>を指定します。</a:t>
            </a:r>
            <a:endParaRPr kumimoji="1" lang="ja-JP" altLang="en-US" dirty="0">
              <a:latin typeface="メイリオ" pitchFamily="50" charset="-128"/>
              <a:ea typeface="メイリオ" pitchFamily="50" charset="-128"/>
              <a:cs typeface="メイリオ" pitchFamily="50" charset="-128"/>
            </a:endParaRPr>
          </a:p>
        </p:txBody>
      </p:sp>
      <p:pic>
        <p:nvPicPr>
          <p:cNvPr id="5" name="Picture 4"/>
          <p:cNvPicPr>
            <a:picLocks noChangeAspect="1" noChangeArrowheads="1"/>
          </p:cNvPicPr>
          <p:nvPr/>
        </p:nvPicPr>
        <p:blipFill>
          <a:blip r:embed="rId4" cstate="print"/>
          <a:srcRect/>
          <a:stretch>
            <a:fillRect/>
          </a:stretch>
        </p:blipFill>
        <p:spPr bwMode="auto">
          <a:xfrm>
            <a:off x="3929058" y="2149428"/>
            <a:ext cx="6575239" cy="4708572"/>
          </a:xfrm>
          <a:prstGeom prst="rect">
            <a:avLst/>
          </a:prstGeom>
          <a:noFill/>
          <a:ln w="9525">
            <a:noFill/>
            <a:miter lim="800000"/>
            <a:headEnd/>
            <a:tailEnd/>
          </a:ln>
        </p:spPr>
      </p:pic>
      <p:sp>
        <p:nvSpPr>
          <p:cNvPr id="6" name="コンテンツ プレースホルダ 2"/>
          <p:cNvSpPr txBox="1">
            <a:spLocks/>
          </p:cNvSpPr>
          <p:nvPr/>
        </p:nvSpPr>
        <p:spPr>
          <a:xfrm>
            <a:off x="106130" y="2074292"/>
            <a:ext cx="3643338" cy="2000264"/>
          </a:xfrm>
          <a:prstGeom prst="rect">
            <a:avLst/>
          </a:prstGeom>
        </p:spPr>
        <p:txBody>
          <a:bodyPr vert="horz" anchor="t">
            <a:normAutofit fontScale="92500"/>
          </a:bodyPr>
          <a:lstStyle/>
          <a:p>
            <a:pPr marL="905256" lvl="1" indent="-384048">
              <a:spcBef>
                <a:spcPct val="20000"/>
              </a:spcBef>
              <a:buClr>
                <a:srgbClr val="FFC000"/>
              </a:buClr>
              <a:buSzPct val="80000"/>
              <a:buFont typeface="Century Gothic" pitchFamily="34" charset="0"/>
              <a:buChar char="−"/>
            </a:pPr>
            <a:r>
              <a:rPr kumimoji="1" lang="en-US" altLang="ja-JP" sz="3000" b="0" i="0" u="none" strike="noStrike" kern="1200" cap="none" spc="0" normalizeH="0" baseline="0" noProof="0" dirty="0" smtClean="0">
                <a:ln>
                  <a:noFill/>
                </a:ln>
                <a:solidFill>
                  <a:schemeClr val="tx1"/>
                </a:solidFill>
                <a:effectLst/>
                <a:uLnTx/>
                <a:uFillTx/>
                <a:latin typeface="+mn-lt"/>
                <a:ea typeface="+mn-ea"/>
                <a:cs typeface="+mn-cs"/>
              </a:rPr>
              <a:t>PLX </a:t>
            </a: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は星の年周視差です。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a:p>
            <a:pPr marL="905256" lvl="1" indent="-384048">
              <a:spcBef>
                <a:spcPct val="20000"/>
              </a:spcBef>
              <a:buClr>
                <a:srgbClr val="FFC000"/>
              </a:buClr>
              <a:buSzPct val="80000"/>
              <a:buFont typeface="Century Gothic" pitchFamily="34" charset="0"/>
              <a:buChar char="−"/>
            </a:pPr>
            <a:r>
              <a:rPr kumimoji="1" lang="ja-JP" altLang="en-US" sz="3000" b="0" i="0" u="none" strike="noStrike" kern="1200" cap="none" spc="0" normalizeH="0" baseline="0" noProof="0" dirty="0" smtClean="0">
                <a:ln>
                  <a:noFill/>
                </a:ln>
                <a:solidFill>
                  <a:schemeClr val="tx1"/>
                </a:solidFill>
                <a:effectLst/>
                <a:uLnTx/>
                <a:uFillTx/>
                <a:latin typeface="+mn-lt"/>
                <a:ea typeface="+mn-ea"/>
                <a:cs typeface="+mn-cs"/>
              </a:rPr>
              <a:t>近傍の星を選択する条件です。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7" name="円/楕円 6"/>
          <p:cNvSpPr/>
          <p:nvPr/>
        </p:nvSpPr>
        <p:spPr>
          <a:xfrm>
            <a:off x="174266" y="6066684"/>
            <a:ext cx="36109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3544" y="5704792"/>
            <a:ext cx="71434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429124" y="5929330"/>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5848052" y="5939162"/>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8001024" y="5939162"/>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2" name="円/楕円 11"/>
          <p:cNvSpPr/>
          <p:nvPr/>
        </p:nvSpPr>
        <p:spPr>
          <a:xfrm>
            <a:off x="3929058" y="2194890"/>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コンテンツ プレースホルダ 2"/>
          <p:cNvSpPr txBox="1">
            <a:spLocks/>
          </p:cNvSpPr>
          <p:nvPr/>
        </p:nvSpPr>
        <p:spPr>
          <a:xfrm>
            <a:off x="204450" y="4052278"/>
            <a:ext cx="3643338" cy="642942"/>
          </a:xfrm>
          <a:prstGeom prst="rect">
            <a:avLst/>
          </a:prstGeom>
        </p:spPr>
        <p:txBody>
          <a:bodyPr vert="horz" anchor="t">
            <a:normAutofit/>
          </a:bodyPr>
          <a:lstStyle/>
          <a:p>
            <a:pPr marL="521208" indent="-457200">
              <a:spcBef>
                <a:spcPct val="20000"/>
              </a:spcBef>
              <a:buClr>
                <a:srgbClr val="FFC000"/>
              </a:buClr>
              <a:buSzPct val="80000"/>
              <a:buFont typeface="Wingdings" pitchFamily="2" charset="2"/>
              <a:buChar char="§"/>
            </a:pPr>
            <a:r>
              <a:rPr lang="ja-JP" altLang="en-US" sz="3000" dirty="0" smtClean="0"/>
              <a:t>検索実行します。</a:t>
            </a: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
        <p:nvSpPr>
          <p:cNvPr id="15" name="円/楕円 14"/>
          <p:cNvSpPr/>
          <p:nvPr/>
        </p:nvSpPr>
        <p:spPr>
          <a:xfrm>
            <a:off x="5580112" y="2372523"/>
            <a:ext cx="92869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noChangeArrowheads="1"/>
          </p:cNvPicPr>
          <p:nvPr/>
        </p:nvPicPr>
        <p:blipFill>
          <a:blip r:embed="rId3" cstate="print"/>
          <a:srcRect/>
          <a:stretch>
            <a:fillRect/>
          </a:stretch>
        </p:blipFill>
        <p:spPr bwMode="auto">
          <a:xfrm>
            <a:off x="0" y="3511968"/>
            <a:ext cx="5498413" cy="3346032"/>
          </a:xfrm>
          <a:prstGeom prst="rect">
            <a:avLst/>
          </a:prstGeom>
          <a:noFill/>
          <a:ln w="9525">
            <a:noFill/>
            <a:miter lim="800000"/>
            <a:headEnd/>
            <a:tailEnd/>
          </a:ln>
        </p:spPr>
      </p:pic>
      <p:sp>
        <p:nvSpPr>
          <p:cNvPr id="2" name="タイトル 1"/>
          <p:cNvSpPr>
            <a:spLocks noGrp="1"/>
          </p:cNvSpPr>
          <p:nvPr>
            <p:ph type="title"/>
          </p:nvPr>
        </p:nvSpPr>
        <p:spPr>
          <a:xfrm>
            <a:off x="457200" y="-24"/>
            <a:ext cx="8229600" cy="785818"/>
          </a:xfrm>
        </p:spPr>
        <p:txBody>
          <a:bodyPr/>
          <a:lstStyle/>
          <a:p>
            <a:r>
              <a:rPr lang="ja-JP" altLang="en-US" dirty="0" smtClean="0"/>
              <a:t>星の </a:t>
            </a:r>
            <a:r>
              <a:rPr lang="en-US" altLang="ja-JP" dirty="0" smtClean="0"/>
              <a:t>HR </a:t>
            </a:r>
            <a:r>
              <a:rPr lang="ja-JP" altLang="en-US" dirty="0" smtClean="0"/>
              <a:t>図を作成する </a:t>
            </a:r>
            <a:r>
              <a:rPr lang="en-US" altLang="ja-JP" dirty="0" smtClean="0"/>
              <a:t>(3/4)</a:t>
            </a:r>
            <a:endParaRPr kumimoji="1" lang="ja-JP" altLang="en-US" dirty="0"/>
          </a:p>
        </p:txBody>
      </p:sp>
      <p:sp>
        <p:nvSpPr>
          <p:cNvPr id="3" name="コンテンツ プレースホルダ 2"/>
          <p:cNvSpPr>
            <a:spLocks noGrp="1"/>
          </p:cNvSpPr>
          <p:nvPr>
            <p:ph idx="1"/>
          </p:nvPr>
        </p:nvSpPr>
        <p:spPr>
          <a:xfrm>
            <a:off x="214282" y="1000108"/>
            <a:ext cx="8678198" cy="2356884"/>
          </a:xfrm>
        </p:spPr>
        <p:txBody>
          <a:bodyPr>
            <a:normAutofit fontScale="55000" lnSpcReduction="20000"/>
          </a:bodyPr>
          <a:lstStyle/>
          <a:p>
            <a:pPr>
              <a:lnSpc>
                <a:spcPct val="120000"/>
              </a:lnSpc>
              <a:spcBef>
                <a:spcPts val="1200"/>
              </a:spcBef>
              <a:buFont typeface="Wingdings" pitchFamily="2" charset="2"/>
              <a:buChar char="§"/>
            </a:pPr>
            <a:r>
              <a:rPr kumimoji="1" lang="ja-JP" altLang="en-US" sz="3800" dirty="0" smtClean="0">
                <a:latin typeface="メイリオ" pitchFamily="50" charset="-128"/>
                <a:ea typeface="メイリオ" pitchFamily="50" charset="-128"/>
                <a:cs typeface="メイリオ" pitchFamily="50" charset="-128"/>
              </a:rPr>
              <a:t>結果を表示し</a:t>
            </a:r>
            <a:r>
              <a:rPr lang="ja-JP" altLang="en-US" sz="3800" dirty="0" smtClean="0">
                <a:latin typeface="メイリオ" pitchFamily="50" charset="-128"/>
                <a:ea typeface="メイリオ" pitchFamily="50" charset="-128"/>
                <a:cs typeface="メイリオ" pitchFamily="50" charset="-128"/>
              </a:rPr>
              <a:t>、</a:t>
            </a:r>
            <a:r>
              <a:rPr lang="en-US" altLang="ja-JP" sz="3800" dirty="0" smtClean="0">
                <a:latin typeface="メイリオ" pitchFamily="50" charset="-128"/>
                <a:ea typeface="メイリオ" pitchFamily="50" charset="-128"/>
                <a:cs typeface="メイリオ" pitchFamily="50" charset="-128"/>
              </a:rPr>
              <a:t>Graphic </a:t>
            </a:r>
            <a:r>
              <a:rPr lang="ja-JP" altLang="en-US" sz="3800" dirty="0" smtClean="0">
                <a:latin typeface="メイリオ" pitchFamily="50" charset="-128"/>
                <a:ea typeface="メイリオ" pitchFamily="50" charset="-128"/>
                <a:cs typeface="メイリオ" pitchFamily="50" charset="-128"/>
              </a:rPr>
              <a:t>タブの </a:t>
            </a:r>
            <a:r>
              <a:rPr lang="en-US" altLang="ja-JP" sz="3800" dirty="0" smtClean="0">
                <a:latin typeface="メイリオ" pitchFamily="50" charset="-128"/>
                <a:ea typeface="メイリオ" pitchFamily="50" charset="-128"/>
                <a:cs typeface="メイリオ" pitchFamily="50" charset="-128"/>
              </a:rPr>
              <a:t>“JVO Plot” </a:t>
            </a:r>
            <a:r>
              <a:rPr lang="ja-JP" altLang="en-US" sz="3800" dirty="0" smtClean="0">
                <a:latin typeface="メイリオ" pitchFamily="50" charset="-128"/>
                <a:ea typeface="メイリオ" pitchFamily="50" charset="-128"/>
                <a:cs typeface="メイリオ" pitchFamily="50" charset="-128"/>
              </a:rPr>
              <a:t>ボタンをクリックします。</a:t>
            </a:r>
            <a:endParaRPr lang="en-US" altLang="ja-JP" sz="3800" dirty="0" smtClean="0">
              <a:latin typeface="メイリオ" pitchFamily="50" charset="-128"/>
              <a:ea typeface="メイリオ" pitchFamily="50" charset="-128"/>
              <a:cs typeface="メイリオ" pitchFamily="50" charset="-128"/>
            </a:endParaRPr>
          </a:p>
          <a:p>
            <a:pPr>
              <a:lnSpc>
                <a:spcPct val="120000"/>
              </a:lnSpc>
              <a:spcBef>
                <a:spcPts val="1200"/>
              </a:spcBef>
              <a:buFont typeface="Wingdings" pitchFamily="2" charset="2"/>
              <a:buChar char="§"/>
            </a:pPr>
            <a:r>
              <a:rPr lang="en-US" altLang="ja-JP" sz="3800" dirty="0" smtClean="0">
                <a:latin typeface="メイリオ" pitchFamily="50" charset="-128"/>
                <a:ea typeface="メイリオ" pitchFamily="50" charset="-128"/>
                <a:cs typeface="メイリオ" pitchFamily="50" charset="-128"/>
              </a:rPr>
              <a:t>JVO Plot </a:t>
            </a:r>
            <a:r>
              <a:rPr lang="ja-JP" altLang="en-US" sz="3800" dirty="0" smtClean="0">
                <a:latin typeface="メイリオ" pitchFamily="50" charset="-128"/>
                <a:ea typeface="メイリオ" pitchFamily="50" charset="-128"/>
                <a:cs typeface="メイリオ" pitchFamily="50" charset="-128"/>
              </a:rPr>
              <a:t>ページの </a:t>
            </a:r>
            <a:r>
              <a:rPr lang="en-US" altLang="ja-JP" sz="3800" dirty="0" smtClean="0">
                <a:latin typeface="メイリオ" pitchFamily="50" charset="-128"/>
                <a:ea typeface="メイリオ" pitchFamily="50" charset="-128"/>
                <a:cs typeface="メイリオ" pitchFamily="50" charset="-128"/>
              </a:rPr>
              <a:t>XY </a:t>
            </a:r>
            <a:r>
              <a:rPr lang="en-US" altLang="ja-JP" sz="3800" dirty="0" err="1" smtClean="0">
                <a:latin typeface="メイリオ" pitchFamily="50" charset="-128"/>
                <a:ea typeface="メイリオ" pitchFamily="50" charset="-128"/>
                <a:cs typeface="メイリオ" pitchFamily="50" charset="-128"/>
              </a:rPr>
              <a:t>expr</a:t>
            </a:r>
            <a:r>
              <a:rPr lang="en-US" altLang="ja-JP" sz="3800" dirty="0" smtClean="0">
                <a:latin typeface="メイリオ" pitchFamily="50" charset="-128"/>
                <a:ea typeface="メイリオ" pitchFamily="50" charset="-128"/>
                <a:cs typeface="メイリオ" pitchFamily="50" charset="-128"/>
              </a:rPr>
              <a:t>. </a:t>
            </a:r>
            <a:r>
              <a:rPr lang="ja-JP" altLang="en-US" sz="3800" dirty="0" smtClean="0">
                <a:latin typeface="メイリオ" pitchFamily="50" charset="-128"/>
                <a:ea typeface="メイリオ" pitchFamily="50" charset="-128"/>
                <a:cs typeface="メイリオ" pitchFamily="50" charset="-128"/>
              </a:rPr>
              <a:t>タブで </a:t>
            </a:r>
            <a:r>
              <a:rPr lang="en-US" altLang="ja-JP" sz="3800" dirty="0" smtClean="0">
                <a:latin typeface="メイリオ" pitchFamily="50" charset="-128"/>
                <a:ea typeface="メイリオ" pitchFamily="50" charset="-128"/>
                <a:cs typeface="メイリオ" pitchFamily="50" charset="-128"/>
              </a:rPr>
              <a:t>X</a:t>
            </a:r>
            <a:r>
              <a:rPr lang="ja-JP" altLang="en-US" sz="3800" dirty="0" smtClean="0">
                <a:latin typeface="メイリオ" pitchFamily="50" charset="-128"/>
                <a:ea typeface="メイリオ" pitchFamily="50" charset="-128"/>
                <a:cs typeface="メイリオ" pitchFamily="50" charset="-128"/>
              </a:rPr>
              <a:t>軸に </a:t>
            </a:r>
            <a:r>
              <a:rPr lang="en-US" altLang="ja-JP" sz="3800" dirty="0" smtClean="0">
                <a:latin typeface="メイリオ" pitchFamily="50" charset="-128"/>
                <a:ea typeface="メイリオ" pitchFamily="50" charset="-128"/>
                <a:cs typeface="メイリオ" pitchFamily="50" charset="-128"/>
              </a:rPr>
              <a:t>“C35”, Y</a:t>
            </a:r>
            <a:r>
              <a:rPr lang="ja-JP" altLang="en-US" sz="3800" dirty="0" smtClean="0">
                <a:latin typeface="メイリオ" pitchFamily="50" charset="-128"/>
                <a:ea typeface="メイリオ" pitchFamily="50" charset="-128"/>
                <a:cs typeface="メイリオ" pitchFamily="50" charset="-128"/>
              </a:rPr>
              <a:t>軸に </a:t>
            </a:r>
            <a:r>
              <a:rPr lang="en-US" altLang="ja-JP" sz="3800" dirty="0" smtClean="0">
                <a:latin typeface="メイリオ" pitchFamily="50" charset="-128"/>
                <a:ea typeface="メイリオ" pitchFamily="50" charset="-128"/>
                <a:cs typeface="メイリオ" pitchFamily="50" charset="-128"/>
              </a:rPr>
              <a:t>“C4-5*log(1000/C10)+5” </a:t>
            </a:r>
            <a:r>
              <a:rPr lang="ja-JP" altLang="en-US" sz="3800" dirty="0" smtClean="0">
                <a:latin typeface="メイリオ" pitchFamily="50" charset="-128"/>
                <a:ea typeface="メイリオ" pitchFamily="50" charset="-128"/>
                <a:cs typeface="メイリオ" pitchFamily="50" charset="-128"/>
              </a:rPr>
              <a:t>と指定します。</a:t>
            </a:r>
            <a:endParaRPr lang="en-US" altLang="ja-JP" sz="3800" dirty="0" smtClean="0">
              <a:latin typeface="メイリオ" pitchFamily="50" charset="-128"/>
              <a:ea typeface="メイリオ" pitchFamily="50" charset="-128"/>
              <a:cs typeface="メイリオ" pitchFamily="50" charset="-128"/>
            </a:endParaRPr>
          </a:p>
          <a:p>
            <a:pPr>
              <a:lnSpc>
                <a:spcPct val="120000"/>
              </a:lnSpc>
              <a:spcBef>
                <a:spcPts val="1200"/>
              </a:spcBef>
              <a:buFont typeface="Wingdings" pitchFamily="2" charset="2"/>
              <a:buChar char="§"/>
            </a:pPr>
            <a:r>
              <a:rPr lang="ja-JP" altLang="en-US" sz="3800" dirty="0" smtClean="0">
                <a:latin typeface="メイリオ" pitchFamily="50" charset="-128"/>
                <a:ea typeface="メイリオ" pitchFamily="50" charset="-128"/>
                <a:cs typeface="メイリオ" pitchFamily="50" charset="-128"/>
              </a:rPr>
              <a:t>それぞれ、カラー </a:t>
            </a:r>
            <a:r>
              <a:rPr lang="en-US" altLang="ja-JP" sz="3800" dirty="0" smtClean="0">
                <a:latin typeface="メイリオ" pitchFamily="50" charset="-128"/>
                <a:ea typeface="メイリオ" pitchFamily="50" charset="-128"/>
                <a:cs typeface="メイリオ" pitchFamily="50" charset="-128"/>
              </a:rPr>
              <a:t>(B-V) </a:t>
            </a:r>
            <a:r>
              <a:rPr lang="ja-JP" altLang="en-US" sz="3800" dirty="0" smtClean="0">
                <a:latin typeface="メイリオ" pitchFamily="50" charset="-128"/>
                <a:ea typeface="メイリオ" pitchFamily="50" charset="-128"/>
                <a:cs typeface="メイリオ" pitchFamily="50" charset="-128"/>
              </a:rPr>
              <a:t>と 絶対等級 </a:t>
            </a:r>
            <a:r>
              <a:rPr lang="en-US" altLang="ja-JP" sz="3800" dirty="0" smtClean="0">
                <a:latin typeface="メイリオ" pitchFamily="50" charset="-128"/>
                <a:ea typeface="メイリオ" pitchFamily="50" charset="-128"/>
                <a:cs typeface="メイリオ" pitchFamily="50" charset="-128"/>
              </a:rPr>
              <a:t>(</a:t>
            </a:r>
            <a:r>
              <a:rPr lang="ja-JP" altLang="en-US" sz="3800" dirty="0" smtClean="0">
                <a:latin typeface="メイリオ" pitchFamily="50" charset="-128"/>
                <a:ea typeface="メイリオ" pitchFamily="50" charset="-128"/>
                <a:cs typeface="メイリオ" pitchFamily="50" charset="-128"/>
              </a:rPr>
              <a:t>年周視差と見かけの </a:t>
            </a:r>
            <a:r>
              <a:rPr lang="en-US" altLang="ja-JP" sz="3800" dirty="0" smtClean="0">
                <a:latin typeface="メイリオ" pitchFamily="50" charset="-128"/>
                <a:ea typeface="メイリオ" pitchFamily="50" charset="-128"/>
                <a:cs typeface="メイリオ" pitchFamily="50" charset="-128"/>
              </a:rPr>
              <a:t>V </a:t>
            </a:r>
            <a:r>
              <a:rPr lang="ja-JP" altLang="en-US" sz="3800" dirty="0" smtClean="0">
                <a:latin typeface="メイリオ" pitchFamily="50" charset="-128"/>
                <a:ea typeface="メイリオ" pitchFamily="50" charset="-128"/>
                <a:cs typeface="メイリオ" pitchFamily="50" charset="-128"/>
              </a:rPr>
              <a:t>バンド等級から計算</a:t>
            </a:r>
            <a:r>
              <a:rPr lang="en-US" altLang="ja-JP" sz="3800" dirty="0" smtClean="0">
                <a:latin typeface="メイリオ" pitchFamily="50" charset="-128"/>
                <a:ea typeface="メイリオ" pitchFamily="50" charset="-128"/>
                <a:cs typeface="メイリオ" pitchFamily="50" charset="-128"/>
              </a:rPr>
              <a:t>) </a:t>
            </a:r>
            <a:r>
              <a:rPr lang="ja-JP" altLang="en-US" sz="3800" dirty="0" smtClean="0">
                <a:latin typeface="メイリオ" pitchFamily="50" charset="-128"/>
                <a:ea typeface="メイリオ" pitchFamily="50" charset="-128"/>
                <a:cs typeface="メイリオ" pitchFamily="50" charset="-128"/>
              </a:rPr>
              <a:t>です。</a:t>
            </a:r>
            <a:endParaRPr lang="en-US" altLang="ja-JP" sz="3800" dirty="0" smtClean="0">
              <a:latin typeface="メイリオ" pitchFamily="50" charset="-128"/>
              <a:ea typeface="メイリオ" pitchFamily="50" charset="-128"/>
              <a:cs typeface="メイリオ" pitchFamily="50" charset="-128"/>
            </a:endParaRPr>
          </a:p>
        </p:txBody>
      </p:sp>
      <p:sp>
        <p:nvSpPr>
          <p:cNvPr id="6" name="円/楕円 5"/>
          <p:cNvSpPr/>
          <p:nvPr/>
        </p:nvSpPr>
        <p:spPr>
          <a:xfrm>
            <a:off x="1314727" y="3734002"/>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483251" y="4077073"/>
            <a:ext cx="6694827" cy="27809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円/楕円 6"/>
          <p:cNvSpPr/>
          <p:nvPr/>
        </p:nvSpPr>
        <p:spPr>
          <a:xfrm>
            <a:off x="2843808" y="4077073"/>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3275856" y="4509120"/>
            <a:ext cx="625657"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1" name="円/楕円 10"/>
          <p:cNvSpPr/>
          <p:nvPr/>
        </p:nvSpPr>
        <p:spPr>
          <a:xfrm>
            <a:off x="3275856" y="4970670"/>
            <a:ext cx="122413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53180"/>
            <a:ext cx="8229600" cy="875490"/>
          </a:xfrm>
        </p:spPr>
        <p:txBody>
          <a:bodyPr/>
          <a:lstStyle/>
          <a:p>
            <a:r>
              <a:rPr lang="ja-JP" altLang="en-US" b="0" dirty="0" smtClean="0">
                <a:effectLst/>
                <a:latin typeface="メイリオ" pitchFamily="50" charset="-128"/>
                <a:ea typeface="メイリオ" pitchFamily="50" charset="-128"/>
                <a:cs typeface="メイリオ" pitchFamily="50" charset="-128"/>
              </a:rPr>
              <a:t>星の </a:t>
            </a:r>
            <a:r>
              <a:rPr lang="en-US" altLang="ja-JP" b="0" dirty="0" smtClean="0">
                <a:effectLst/>
                <a:latin typeface="メイリオ" pitchFamily="50" charset="-128"/>
                <a:ea typeface="メイリオ" pitchFamily="50" charset="-128"/>
                <a:cs typeface="メイリオ" pitchFamily="50" charset="-128"/>
              </a:rPr>
              <a:t>HR </a:t>
            </a:r>
            <a:r>
              <a:rPr lang="ja-JP" altLang="en-US" b="0" dirty="0" smtClean="0">
                <a:effectLst/>
                <a:latin typeface="メイリオ" pitchFamily="50" charset="-128"/>
                <a:ea typeface="メイリオ" pitchFamily="50" charset="-128"/>
                <a:cs typeface="メイリオ" pitchFamily="50" charset="-128"/>
              </a:rPr>
              <a:t>図を作成する </a:t>
            </a:r>
            <a:r>
              <a:rPr lang="en-US" altLang="ja-JP" b="0" dirty="0" smtClean="0">
                <a:effectLst/>
                <a:latin typeface="メイリオ" pitchFamily="50" charset="-128"/>
                <a:ea typeface="メイリオ" pitchFamily="50" charset="-128"/>
                <a:cs typeface="メイリオ" pitchFamily="50" charset="-128"/>
              </a:rPr>
              <a:t>(4/4)</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28596" y="1071546"/>
            <a:ext cx="8229600" cy="1205326"/>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Plot </a:t>
            </a:r>
            <a:r>
              <a:rPr kumimoji="1" lang="ja-JP" altLang="en-US" dirty="0" smtClean="0">
                <a:latin typeface="メイリオ" pitchFamily="50" charset="-128"/>
                <a:ea typeface="メイリオ" pitchFamily="50" charset="-128"/>
                <a:cs typeface="メイリオ" pitchFamily="50" charset="-128"/>
              </a:rPr>
              <a:t>タブを開き </a:t>
            </a:r>
            <a:r>
              <a:rPr kumimoji="1" lang="en-US" altLang="ja-JP" dirty="0" smtClean="0">
                <a:latin typeface="メイリオ" pitchFamily="50" charset="-128"/>
                <a:ea typeface="メイリオ" pitchFamily="50" charset="-128"/>
                <a:cs typeface="メイリオ" pitchFamily="50" charset="-128"/>
              </a:rPr>
              <a:t>“Plot” </a:t>
            </a:r>
            <a:r>
              <a:rPr kumimoji="1" lang="ja-JP" altLang="en-US" dirty="0" smtClean="0">
                <a:latin typeface="メイリオ" pitchFamily="50" charset="-128"/>
                <a:ea typeface="メイリオ" pitchFamily="50" charset="-128"/>
                <a:cs typeface="メイリオ" pitchFamily="50" charset="-128"/>
              </a:rPr>
              <a:t>ボタンをクリックすると、図のようなグラフが表示されます。</a:t>
            </a:r>
            <a:endParaRPr kumimoji="1" lang="en-US" altLang="ja-JP" dirty="0" smtClean="0">
              <a:latin typeface="メイリオ" pitchFamily="50" charset="-128"/>
              <a:ea typeface="メイリオ" pitchFamily="50" charset="-128"/>
              <a:cs typeface="メイリオ" pitchFamily="50" charset="-128"/>
            </a:endParaRPr>
          </a:p>
        </p:txBody>
      </p:sp>
      <p:pic>
        <p:nvPicPr>
          <p:cNvPr id="4" name="Picture 3"/>
          <p:cNvPicPr>
            <a:picLocks noChangeAspect="1" noChangeArrowheads="1"/>
          </p:cNvPicPr>
          <p:nvPr/>
        </p:nvPicPr>
        <p:blipFill>
          <a:blip r:embed="rId3" cstate="print"/>
          <a:srcRect/>
          <a:stretch>
            <a:fillRect/>
          </a:stretch>
        </p:blipFill>
        <p:spPr bwMode="auto">
          <a:xfrm>
            <a:off x="1357290" y="2357430"/>
            <a:ext cx="6316191" cy="4281905"/>
          </a:xfrm>
          <a:prstGeom prst="rect">
            <a:avLst/>
          </a:prstGeom>
          <a:noFill/>
          <a:ln w="9525">
            <a:noFill/>
            <a:miter lim="800000"/>
            <a:headEnd/>
            <a:tailEnd/>
          </a:ln>
        </p:spPr>
      </p:pic>
      <p:sp>
        <p:nvSpPr>
          <p:cNvPr id="5" name="円/楕円 4"/>
          <p:cNvSpPr/>
          <p:nvPr/>
        </p:nvSpPr>
        <p:spPr>
          <a:xfrm>
            <a:off x="1285852" y="2428868"/>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1471291" y="380544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3" y="2132856"/>
            <a:ext cx="6340197" cy="2554545"/>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ユーザ用ファイル保存領域</a:t>
            </a:r>
            <a:endParaRPr lang="en-US" altLang="ja-JP" sz="4000" dirty="0" smtClean="0">
              <a:solidFill>
                <a:srgbClr val="FFC000"/>
              </a:solidFill>
              <a:latin typeface="メイリオ" pitchFamily="50" charset="-128"/>
              <a:ea typeface="メイリオ" pitchFamily="50" charset="-128"/>
              <a:cs typeface="メイリオ" pitchFamily="50" charset="-128"/>
            </a:endParaRPr>
          </a:p>
          <a:p>
            <a:pPr algn="ctr">
              <a:spcBef>
                <a:spcPts val="2400"/>
              </a:spcBef>
            </a:pPr>
            <a:r>
              <a:rPr lang="en-US" altLang="ja-JP" sz="4000" dirty="0" err="1" smtClean="0">
                <a:solidFill>
                  <a:srgbClr val="FFC000"/>
                </a:solidFill>
                <a:latin typeface="メイリオ" pitchFamily="50" charset="-128"/>
                <a:ea typeface="メイリオ" pitchFamily="50" charset="-128"/>
                <a:cs typeface="メイリオ" pitchFamily="50" charset="-128"/>
              </a:rPr>
              <a:t>JVOSpace</a:t>
            </a:r>
            <a:endParaRPr lang="en-US" altLang="ja-JP" sz="4000" dirty="0">
              <a:solidFill>
                <a:srgbClr val="FFC000"/>
              </a:solidFill>
              <a:latin typeface="メイリオ" pitchFamily="50" charset="-128"/>
              <a:ea typeface="メイリオ" pitchFamily="50" charset="-128"/>
              <a:cs typeface="メイリオ" pitchFamily="50" charset="-128"/>
            </a:endParaRPr>
          </a:p>
          <a:p>
            <a:pPr algn="ct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の使い方</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87001815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500034" y="158271"/>
            <a:ext cx="8229600" cy="671793"/>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検索結果を後で再び参照する </a:t>
            </a:r>
            <a:r>
              <a:rPr lang="en-US" altLang="ja-JP" sz="3600" b="0" dirty="0" smtClean="0">
                <a:effectLst/>
                <a:latin typeface="メイリオ" pitchFamily="50" charset="-128"/>
                <a:ea typeface="メイリオ" pitchFamily="50" charset="-128"/>
                <a:cs typeface="メイリオ" pitchFamily="50" charset="-128"/>
              </a:rPr>
              <a:t>(1/2)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57232"/>
            <a:ext cx="9144000" cy="2046258"/>
          </a:xfrm>
        </p:spPr>
        <p:txBody>
          <a:bodyPr>
            <a:normAutofit fontScale="92500" lnSpcReduction="10000"/>
          </a:bodyPr>
          <a:lstStyle/>
          <a:p>
            <a:pPr>
              <a:lnSpc>
                <a:spcPct val="110000"/>
              </a:lnSpc>
              <a:buFont typeface="Wingdings" pitchFamily="2" charset="2"/>
              <a:buChar char="§"/>
            </a:pPr>
            <a:r>
              <a:rPr lang="ja-JP" altLang="en-US" dirty="0" smtClean="0">
                <a:latin typeface="メイリオ" pitchFamily="50" charset="-128"/>
                <a:ea typeface="メイリオ" pitchFamily="50" charset="-128"/>
                <a:cs typeface="メイリオ" pitchFamily="50" charset="-128"/>
              </a:rPr>
              <a:t>検索結果はログアウト後も見ることができます。</a:t>
            </a:r>
            <a:endParaRPr lang="en-US" altLang="ja-JP" dirty="0" smtClean="0">
              <a:latin typeface="メイリオ" pitchFamily="50" charset="-128"/>
              <a:ea typeface="メイリオ" pitchFamily="50" charset="-128"/>
              <a:cs typeface="メイリオ" pitchFamily="50" charset="-128"/>
            </a:endParaRPr>
          </a:p>
          <a:p>
            <a:pPr>
              <a:lnSpc>
                <a:spcPct val="110000"/>
              </a:lnSpc>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JVO Space </a:t>
            </a:r>
            <a:r>
              <a:rPr kumimoji="1" lang="ja-JP" altLang="en-US" dirty="0" smtClean="0">
                <a:latin typeface="メイリオ" pitchFamily="50" charset="-128"/>
                <a:ea typeface="メイリオ" pitchFamily="50" charset="-128"/>
                <a:cs typeface="メイリオ" pitchFamily="50" charset="-128"/>
              </a:rPr>
              <a:t>の </a:t>
            </a:r>
            <a:r>
              <a:rPr kumimoji="1" lang="en-US" altLang="ja-JP" dirty="0" smtClean="0">
                <a:latin typeface="メイリオ" pitchFamily="50" charset="-128"/>
                <a:ea typeface="メイリオ" pitchFamily="50" charset="-128"/>
                <a:cs typeface="メイリオ" pitchFamily="50" charset="-128"/>
              </a:rPr>
              <a:t>Work </a:t>
            </a:r>
            <a:r>
              <a:rPr lang="ja-JP" altLang="en-US" dirty="0" smtClean="0">
                <a:latin typeface="メイリオ" pitchFamily="50" charset="-128"/>
                <a:ea typeface="メイリオ" pitchFamily="50" charset="-128"/>
                <a:cs typeface="メイリオ" pitchFamily="50" charset="-128"/>
              </a:rPr>
              <a:t>パーティションに、日付別のディレクトリに保存されています。</a:t>
            </a:r>
            <a:endParaRPr lang="en-US" altLang="ja-JP" dirty="0" smtClean="0">
              <a:latin typeface="メイリオ" pitchFamily="50" charset="-128"/>
              <a:ea typeface="メイリオ" pitchFamily="50" charset="-128"/>
              <a:cs typeface="メイリオ" pitchFamily="50" charset="-128"/>
            </a:endParaRPr>
          </a:p>
          <a:p>
            <a:pPr>
              <a:lnSpc>
                <a:spcPct val="110000"/>
              </a:lnSpc>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ゲストアカウントの場合は保存されません。</a:t>
            </a:r>
            <a:endParaRPr kumimoji="1" lang="ja-JP" altLang="en-US"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srcRect/>
          <a:stretch>
            <a:fillRect/>
          </a:stretch>
        </p:blipFill>
        <p:spPr bwMode="auto">
          <a:xfrm>
            <a:off x="714348" y="2857496"/>
            <a:ext cx="2466667" cy="895238"/>
          </a:xfrm>
          <a:prstGeom prst="rect">
            <a:avLst/>
          </a:prstGeom>
          <a:noFill/>
          <a:ln w="9525">
            <a:noFill/>
            <a:miter lim="800000"/>
            <a:headEnd/>
            <a:tailEnd/>
          </a:ln>
        </p:spPr>
      </p:pic>
      <p:pic>
        <p:nvPicPr>
          <p:cNvPr id="5123" name="Picture 3"/>
          <p:cNvPicPr>
            <a:picLocks noChangeAspect="1" noChangeArrowheads="1"/>
          </p:cNvPicPr>
          <p:nvPr/>
        </p:nvPicPr>
        <p:blipFill>
          <a:blip r:embed="rId4" cstate="print"/>
          <a:srcRect/>
          <a:stretch>
            <a:fillRect/>
          </a:stretch>
        </p:blipFill>
        <p:spPr bwMode="auto">
          <a:xfrm>
            <a:off x="714348" y="3905250"/>
            <a:ext cx="6924675" cy="2952750"/>
          </a:xfrm>
          <a:prstGeom prst="rect">
            <a:avLst/>
          </a:prstGeom>
          <a:noFill/>
          <a:ln w="9525">
            <a:noFill/>
            <a:miter lim="800000"/>
            <a:headEnd/>
            <a:tailEnd/>
          </a:ln>
        </p:spPr>
      </p:pic>
      <p:pic>
        <p:nvPicPr>
          <p:cNvPr id="5124" name="Picture 4"/>
          <p:cNvPicPr>
            <a:picLocks noChangeAspect="1" noChangeArrowheads="1"/>
          </p:cNvPicPr>
          <p:nvPr/>
        </p:nvPicPr>
        <p:blipFill>
          <a:blip r:embed="rId5" cstate="print"/>
          <a:srcRect/>
          <a:stretch>
            <a:fillRect/>
          </a:stretch>
        </p:blipFill>
        <p:spPr bwMode="auto">
          <a:xfrm>
            <a:off x="5000628" y="3071810"/>
            <a:ext cx="3828572" cy="2714286"/>
          </a:xfrm>
          <a:prstGeom prst="rect">
            <a:avLst/>
          </a:prstGeom>
          <a:noFill/>
          <a:ln w="9525">
            <a:noFill/>
            <a:miter lim="800000"/>
            <a:headEnd/>
            <a:tailEnd/>
          </a:ln>
        </p:spPr>
      </p:pic>
      <p:sp>
        <p:nvSpPr>
          <p:cNvPr id="7" name="円/楕円 6"/>
          <p:cNvSpPr/>
          <p:nvPr/>
        </p:nvSpPr>
        <p:spPr>
          <a:xfrm>
            <a:off x="928662" y="3357562"/>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2214546" y="4328819"/>
            <a:ext cx="50006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0" name="直線矢印コネクタ 9"/>
          <p:cNvCxnSpPr/>
          <p:nvPr/>
        </p:nvCxnSpPr>
        <p:spPr>
          <a:xfrm>
            <a:off x="1428728" y="3643314"/>
            <a:ext cx="714380" cy="57150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2" name="直線矢印コネクタ 11"/>
          <p:cNvCxnSpPr/>
          <p:nvPr/>
        </p:nvCxnSpPr>
        <p:spPr>
          <a:xfrm flipV="1">
            <a:off x="2928926" y="3500438"/>
            <a:ext cx="2286016" cy="78581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116632"/>
            <a:ext cx="8229600" cy="1000132"/>
          </a:xfrm>
        </p:spPr>
        <p:txBody>
          <a:bodyPr/>
          <a:lstStyle/>
          <a:p>
            <a:r>
              <a:rPr kumimoji="1" lang="ja-JP" altLang="en-US" b="0" dirty="0" smtClean="0">
                <a:ln w="6350">
                  <a:noFill/>
                </a:ln>
                <a:solidFill>
                  <a:srgbClr val="FFC000"/>
                </a:solidFill>
                <a:effectLst/>
                <a:latin typeface="メイリオ" pitchFamily="50" charset="-128"/>
                <a:ea typeface="メイリオ" pitchFamily="50" charset="-128"/>
                <a:cs typeface="メイリオ" pitchFamily="50" charset="-128"/>
              </a:rPr>
              <a:t>本日の講習内容</a:t>
            </a:r>
            <a:endParaRPr kumimoji="1" lang="ja-JP" altLang="en-US" b="0" dirty="0">
              <a:ln w="6350">
                <a:noFill/>
              </a:ln>
              <a:solidFill>
                <a:srgbClr val="FFC000"/>
              </a:solidFill>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51520" y="1052736"/>
            <a:ext cx="8784976" cy="5472608"/>
          </a:xfrm>
        </p:spPr>
        <p:txBody>
          <a:bodyPr>
            <a:normAutofit lnSpcReduction="1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目的別に手順例だけざっと説明 </a:t>
            </a:r>
            <a:r>
              <a:rPr kumimoji="1" lang="en-US" altLang="ja-JP" dirty="0" smtClean="0">
                <a:latin typeface="メイリオ" pitchFamily="50" charset="-128"/>
                <a:ea typeface="メイリオ" pitchFamily="50" charset="-128"/>
                <a:cs typeface="メイリオ" pitchFamily="50" charset="-128"/>
              </a:rPr>
              <a:t>(90</a:t>
            </a:r>
            <a:r>
              <a:rPr kumimoji="1" lang="ja-JP" altLang="en-US" dirty="0" smtClean="0">
                <a:latin typeface="メイリオ" pitchFamily="50" charset="-128"/>
                <a:ea typeface="メイリオ" pitchFamily="50" charset="-128"/>
                <a:cs typeface="メイリオ" pitchFamily="50" charset="-128"/>
              </a:rPr>
              <a:t>分</a:t>
            </a:r>
            <a:r>
              <a:rPr lang="ja-JP" altLang="en-US" dirty="0" smtClean="0">
                <a:latin typeface="メイリオ" pitchFamily="50" charset="-128"/>
                <a:ea typeface="メイリオ" pitchFamily="50" charset="-128"/>
                <a:cs typeface="メイリオ" pitchFamily="50" charset="-128"/>
              </a:rPr>
              <a:t>で</a:t>
            </a:r>
            <a:r>
              <a:rPr kumimoji="1" lang="en-US" altLang="ja-JP" dirty="0" smtClean="0">
                <a:latin typeface="メイリオ" pitchFamily="50" charset="-128"/>
                <a:ea typeface="メイリオ" pitchFamily="50" charset="-128"/>
                <a:cs typeface="メイリオ" pitchFamily="50" charset="-128"/>
              </a:rPr>
              <a:t>)</a:t>
            </a: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ログインの仕方</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データサービスの検索（キーワード・カテゴリ）</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データ検索＋結果表示＋データのダウロード</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en-US" altLang="ja-JP" dirty="0" err="1" smtClean="0">
                <a:latin typeface="メイリオ" pitchFamily="50" charset="-128"/>
                <a:ea typeface="メイリオ" pitchFamily="50" charset="-128"/>
                <a:cs typeface="メイリオ" pitchFamily="50" charset="-128"/>
              </a:rPr>
              <a:t>JVOSpac</a:t>
            </a:r>
            <a:r>
              <a:rPr lang="en-US" altLang="ja-JP" dirty="0" err="1" smtClean="0">
                <a:latin typeface="メイリオ" pitchFamily="50" charset="-128"/>
                <a:ea typeface="メイリオ" pitchFamily="50" charset="-128"/>
                <a:cs typeface="メイリオ" pitchFamily="50" charset="-128"/>
              </a:rPr>
              <a:t>e</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の利用方法</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すばる望遠鏡</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Suprime</a:t>
            </a:r>
            <a:r>
              <a:rPr lang="en-US" altLang="ja-JP" dirty="0" smtClean="0">
                <a:latin typeface="メイリオ" pitchFamily="50" charset="-128"/>
                <a:ea typeface="メイリオ" pitchFamily="50" charset="-128"/>
                <a:cs typeface="メイリオ" pitchFamily="50" charset="-128"/>
              </a:rPr>
              <a:t>-Cam)</a:t>
            </a:r>
            <a:r>
              <a:rPr lang="ja-JP" altLang="en-US" dirty="0" smtClean="0">
                <a:latin typeface="メイリオ" pitchFamily="50" charset="-128"/>
                <a:ea typeface="メイリオ" pitchFamily="50" charset="-128"/>
                <a:cs typeface="メイリオ" pitchFamily="50" charset="-128"/>
              </a:rPr>
              <a:t>データの取得</a:t>
            </a:r>
            <a:endParaRPr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説明を聞きながら</a:t>
            </a:r>
            <a:r>
              <a:rPr lang="en-US" altLang="ja-JP" dirty="0" smtClean="0">
                <a:latin typeface="メイリオ" pitchFamily="50" charset="-128"/>
                <a:ea typeface="メイリオ" pitchFamily="50" charset="-128"/>
                <a:cs typeface="メイリオ" pitchFamily="50" charset="-128"/>
              </a:rPr>
              <a:t>JVO </a:t>
            </a:r>
            <a:r>
              <a:rPr lang="ja-JP" altLang="en-US" dirty="0" smtClean="0">
                <a:latin typeface="メイリオ" pitchFamily="50" charset="-128"/>
                <a:ea typeface="メイリオ" pitchFamily="50" charset="-128"/>
                <a:cs typeface="メイリオ" pitchFamily="50" charset="-128"/>
              </a:rPr>
              <a:t>ポータルにアクセスしていただいて結構です。</a:t>
            </a:r>
            <a:endParaRPr lang="en-US" altLang="ja-JP" dirty="0" smtClean="0">
              <a:latin typeface="メイリオ" pitchFamily="50" charset="-128"/>
              <a:ea typeface="メイリオ" pitchFamily="50" charset="-128"/>
              <a:cs typeface="メイリオ" pitchFamily="50" charset="-128"/>
            </a:endParaRPr>
          </a:p>
          <a:p>
            <a:pPr>
              <a:spcBef>
                <a:spcPts val="24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詳細な使い方は</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ja-JP" altLang="en-US" dirty="0" smtClean="0">
                <a:latin typeface="メイリオ" pitchFamily="50" charset="-128"/>
                <a:ea typeface="メイリオ" pitchFamily="50" charset="-128"/>
                <a:cs typeface="メイリオ" pitchFamily="50" charset="-128"/>
              </a:rPr>
              <a:t>実習時に質問、または</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配布した講習会資料集を</a:t>
            </a:r>
            <a:r>
              <a:rPr lang="ja-JP" altLang="en-US" dirty="0" smtClean="0">
                <a:latin typeface="メイリオ" pitchFamily="50" charset="-128"/>
                <a:ea typeface="メイリオ" pitchFamily="50" charset="-128"/>
                <a:cs typeface="メイリオ" pitchFamily="50" charset="-128"/>
              </a:rPr>
              <a:t>参照してください。</a:t>
            </a:r>
            <a:endParaRPr kumimoji="1" lang="en-US" altLang="ja-JP" dirty="0" smtClean="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8875"/>
            <a:ext cx="9144000" cy="714356"/>
          </a:xfrm>
        </p:spPr>
        <p:txBody>
          <a:bodyPr>
            <a:normAutofit/>
          </a:bodyPr>
          <a:lstStyle/>
          <a:p>
            <a:r>
              <a:rPr lang="ja-JP" altLang="en-US" sz="3600" b="0" dirty="0" smtClean="0">
                <a:effectLst/>
                <a:latin typeface="メイリオ" pitchFamily="50" charset="-128"/>
                <a:ea typeface="メイリオ" pitchFamily="50" charset="-128"/>
                <a:cs typeface="メイリオ" pitchFamily="50" charset="-128"/>
              </a:rPr>
              <a:t>検索結果を後で再び参照する </a:t>
            </a:r>
            <a:r>
              <a:rPr lang="en-US" altLang="ja-JP" sz="3600" b="0" dirty="0" smtClean="0">
                <a:effectLst/>
                <a:latin typeface="メイリオ" pitchFamily="50" charset="-128"/>
                <a:ea typeface="メイリオ" pitchFamily="50" charset="-128"/>
                <a:cs typeface="メイリオ" pitchFamily="50" charset="-128"/>
              </a:rPr>
              <a:t>(2/2)</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857232"/>
            <a:ext cx="9144000" cy="2286016"/>
          </a:xfrm>
        </p:spPr>
        <p:txBody>
          <a:bodyPr>
            <a:normAutofit fontScale="92500" lnSpcReduction="10000"/>
          </a:bodyPr>
          <a:lstStyle/>
          <a:p>
            <a:pPr>
              <a:lnSpc>
                <a:spcPct val="110000"/>
              </a:lnSpc>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検索実行した日付のディレクトリへ移動します。</a:t>
            </a:r>
            <a:endParaRPr kumimoji="1" lang="en-US" altLang="ja-JP" dirty="0" smtClean="0">
              <a:latin typeface="メイリオ" pitchFamily="50" charset="-128"/>
              <a:ea typeface="メイリオ" pitchFamily="50" charset="-128"/>
              <a:cs typeface="メイリオ" pitchFamily="50" charset="-128"/>
            </a:endParaRPr>
          </a:p>
          <a:p>
            <a:pPr lvl="1">
              <a:lnSpc>
                <a:spcPct val="110000"/>
              </a:lnSpc>
              <a:buClr>
                <a:srgbClr val="FFC000"/>
              </a:buCl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例えば、</a:t>
            </a:r>
            <a:r>
              <a:rPr kumimoji="1" lang="en-US" altLang="ja-JP" dirty="0" smtClean="0">
                <a:latin typeface="メイリオ" pitchFamily="50" charset="-128"/>
                <a:ea typeface="メイリオ" pitchFamily="50" charset="-128"/>
                <a:cs typeface="メイリオ" pitchFamily="50" charset="-128"/>
              </a:rPr>
              <a:t>2010 </a:t>
            </a:r>
            <a:r>
              <a:rPr kumimoji="1" lang="en-US" altLang="ja-JP" dirty="0" smtClean="0">
                <a:latin typeface="メイリオ" pitchFamily="50" charset="-128"/>
                <a:ea typeface="メイリオ" pitchFamily="50" charset="-128"/>
                <a:cs typeface="メイリオ" pitchFamily="50" charset="-128"/>
                <a:sym typeface="Wingdings" pitchFamily="2" charset="2"/>
              </a:rPr>
              <a:t> 01  23</a:t>
            </a:r>
            <a:r>
              <a:rPr kumimoji="1" lang="ja-JP" altLang="en-US" dirty="0" err="1" smtClean="0">
                <a:latin typeface="メイリオ" pitchFamily="50" charset="-128"/>
                <a:ea typeface="メイリオ" pitchFamily="50" charset="-128"/>
                <a:cs typeface="メイリオ" pitchFamily="50" charset="-128"/>
                <a:sym typeface="Wingdings" pitchFamily="2" charset="2"/>
              </a:rPr>
              <a:t>。</a:t>
            </a:r>
            <a:endParaRPr kumimoji="1" lang="en-US" altLang="ja-JP" dirty="0" smtClean="0">
              <a:latin typeface="メイリオ" pitchFamily="50" charset="-128"/>
              <a:ea typeface="メイリオ" pitchFamily="50" charset="-128"/>
              <a:cs typeface="メイリオ" pitchFamily="50" charset="-128"/>
              <a:sym typeface="Wingdings" pitchFamily="2" charset="2"/>
            </a:endParaRPr>
          </a:p>
          <a:p>
            <a:pPr>
              <a:lnSpc>
                <a:spcPct val="110000"/>
              </a:lnSpc>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single-search_2010012313410135 </a:t>
            </a:r>
            <a:endParaRPr lang="en-US" altLang="ja-JP" dirty="0">
              <a:latin typeface="メイリオ" pitchFamily="50" charset="-128"/>
              <a:ea typeface="メイリオ" pitchFamily="50" charset="-128"/>
              <a:cs typeface="メイリオ" pitchFamily="50" charset="-128"/>
            </a:endParaRPr>
          </a:p>
          <a:p>
            <a:pPr lvl="1">
              <a:lnSpc>
                <a:spcPct val="110000"/>
              </a:lnSpc>
              <a:buClr>
                <a:srgbClr val="FFC000"/>
              </a:buCl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2010</a:t>
            </a:r>
            <a:r>
              <a:rPr kumimoji="1" lang="ja-JP" altLang="en-US" dirty="0" smtClean="0">
                <a:latin typeface="メイリオ" pitchFamily="50" charset="-128"/>
                <a:ea typeface="メイリオ" pitchFamily="50" charset="-128"/>
                <a:cs typeface="メイリオ" pitchFamily="50" charset="-128"/>
              </a:rPr>
              <a:t>年</a:t>
            </a:r>
            <a:r>
              <a:rPr kumimoji="1" lang="en-US" altLang="ja-JP" dirty="0" smtClean="0">
                <a:latin typeface="メイリオ" pitchFamily="50" charset="-128"/>
                <a:ea typeface="メイリオ" pitchFamily="50" charset="-128"/>
                <a:cs typeface="メイリオ" pitchFamily="50" charset="-128"/>
              </a:rPr>
              <a:t>1</a:t>
            </a:r>
            <a:r>
              <a:rPr kumimoji="1" lang="ja-JP" altLang="en-US" dirty="0" smtClean="0">
                <a:latin typeface="メイリオ" pitchFamily="50" charset="-128"/>
                <a:ea typeface="メイリオ" pitchFamily="50" charset="-128"/>
                <a:cs typeface="メイリオ" pitchFamily="50" charset="-128"/>
              </a:rPr>
              <a:t>月</a:t>
            </a:r>
            <a:r>
              <a:rPr lang="en-US" altLang="ja-JP" dirty="0" smtClean="0">
                <a:latin typeface="メイリオ" pitchFamily="50" charset="-128"/>
                <a:ea typeface="メイリオ" pitchFamily="50" charset="-128"/>
                <a:cs typeface="メイリオ" pitchFamily="50" charset="-128"/>
              </a:rPr>
              <a:t>23</a:t>
            </a:r>
            <a:r>
              <a:rPr lang="ja-JP" altLang="en-US" dirty="0" smtClean="0">
                <a:latin typeface="メイリオ" pitchFamily="50" charset="-128"/>
                <a:ea typeface="メイリオ" pitchFamily="50" charset="-128"/>
                <a:cs typeface="メイリオ" pitchFamily="50" charset="-128"/>
              </a:rPr>
              <a:t>日</a:t>
            </a:r>
            <a:r>
              <a:rPr lang="en-US" altLang="ja-JP" dirty="0" smtClean="0">
                <a:latin typeface="メイリオ" pitchFamily="50" charset="-128"/>
                <a:ea typeface="メイリオ" pitchFamily="50" charset="-128"/>
                <a:cs typeface="メイリオ" pitchFamily="50" charset="-128"/>
              </a:rPr>
              <a:t>13:41</a:t>
            </a:r>
            <a:r>
              <a:rPr lang="ja-JP" altLang="en-US" dirty="0" smtClean="0">
                <a:latin typeface="メイリオ" pitchFamily="50" charset="-128"/>
                <a:ea typeface="メイリオ" pitchFamily="50" charset="-128"/>
                <a:cs typeface="メイリオ" pitchFamily="50" charset="-128"/>
              </a:rPr>
              <a:t>に実行した </a:t>
            </a:r>
            <a:r>
              <a:rPr lang="en-US" altLang="ja-JP" dirty="0" smtClean="0">
                <a:latin typeface="メイリオ" pitchFamily="50" charset="-128"/>
                <a:ea typeface="メイリオ" pitchFamily="50" charset="-128"/>
                <a:cs typeface="メイリオ" pitchFamily="50" charset="-128"/>
              </a:rPr>
              <a:t>Single Service </a:t>
            </a:r>
            <a:r>
              <a:rPr lang="ja-JP" altLang="en-US" dirty="0" smtClean="0">
                <a:latin typeface="メイリオ" pitchFamily="50" charset="-128"/>
                <a:ea typeface="メイリオ" pitchFamily="50" charset="-128"/>
                <a:cs typeface="メイリオ" pitchFamily="50" charset="-128"/>
              </a:rPr>
              <a:t>検索の結果</a:t>
            </a:r>
            <a:endParaRPr kumimoji="1" lang="ja-JP" altLang="en-US" dirty="0">
              <a:latin typeface="メイリオ" pitchFamily="50" charset="-128"/>
              <a:ea typeface="メイリオ" pitchFamily="50" charset="-128"/>
              <a:cs typeface="メイリオ" pitchFamily="50" charset="-128"/>
            </a:endParaRPr>
          </a:p>
        </p:txBody>
      </p:sp>
      <p:pic>
        <p:nvPicPr>
          <p:cNvPr id="6146" name="Picture 2"/>
          <p:cNvPicPr>
            <a:picLocks noChangeAspect="1" noChangeArrowheads="1"/>
          </p:cNvPicPr>
          <p:nvPr/>
        </p:nvPicPr>
        <p:blipFill>
          <a:blip r:embed="rId3" cstate="print"/>
          <a:srcRect/>
          <a:stretch>
            <a:fillRect/>
          </a:stretch>
        </p:blipFill>
        <p:spPr bwMode="auto">
          <a:xfrm>
            <a:off x="0" y="4102444"/>
            <a:ext cx="4406350" cy="2755556"/>
          </a:xfrm>
          <a:prstGeom prst="rect">
            <a:avLst/>
          </a:prstGeom>
          <a:noFill/>
          <a:ln w="9525">
            <a:noFill/>
            <a:miter lim="800000"/>
            <a:headEnd/>
            <a:tailEnd/>
          </a:ln>
        </p:spPr>
      </p:pic>
      <p:pic>
        <p:nvPicPr>
          <p:cNvPr id="6147" name="Picture 3"/>
          <p:cNvPicPr>
            <a:picLocks noChangeAspect="1" noChangeArrowheads="1"/>
          </p:cNvPicPr>
          <p:nvPr/>
        </p:nvPicPr>
        <p:blipFill>
          <a:blip r:embed="rId4" cstate="print"/>
          <a:srcRect/>
          <a:stretch>
            <a:fillRect/>
          </a:stretch>
        </p:blipFill>
        <p:spPr bwMode="auto">
          <a:xfrm>
            <a:off x="4143372" y="3054825"/>
            <a:ext cx="5180953" cy="3803175"/>
          </a:xfrm>
          <a:prstGeom prst="rect">
            <a:avLst/>
          </a:prstGeom>
          <a:noFill/>
          <a:ln w="9525">
            <a:noFill/>
            <a:miter lim="800000"/>
            <a:headEnd/>
            <a:tailEnd/>
          </a:ln>
        </p:spPr>
      </p:pic>
      <p:sp>
        <p:nvSpPr>
          <p:cNvPr id="6" name="コンテンツ プレースホルダ 2"/>
          <p:cNvSpPr txBox="1">
            <a:spLocks/>
          </p:cNvSpPr>
          <p:nvPr/>
        </p:nvSpPr>
        <p:spPr>
          <a:xfrm>
            <a:off x="152400" y="2857528"/>
            <a:ext cx="4133848" cy="4572000"/>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ü"/>
              <a:tabLst/>
              <a:defRPr/>
            </a:pPr>
            <a:endParaRPr kumimoji="1" lang="ja-JP" altLang="en-US" sz="3000" i="0" u="none" strike="noStrike" kern="1200" cap="none" spc="0" normalizeH="0" baseline="0" noProof="0" dirty="0">
              <a:ln>
                <a:noFill/>
              </a:ln>
              <a:solidFill>
                <a:schemeClr val="tx1"/>
              </a:solidFill>
              <a:uLnTx/>
              <a:uFillTx/>
              <a:latin typeface="メイリオ" pitchFamily="50" charset="-128"/>
              <a:ea typeface="メイリオ" pitchFamily="50" charset="-128"/>
              <a:cs typeface="メイリオ" pitchFamily="50" charset="-128"/>
            </a:endParaRPr>
          </a:p>
        </p:txBody>
      </p:sp>
      <p:sp>
        <p:nvSpPr>
          <p:cNvPr id="7" name="コンテンツ プレースホルダ 2"/>
          <p:cNvSpPr txBox="1">
            <a:spLocks/>
          </p:cNvSpPr>
          <p:nvPr/>
        </p:nvSpPr>
        <p:spPr>
          <a:xfrm>
            <a:off x="-2280" y="3130424"/>
            <a:ext cx="4286248" cy="1143008"/>
          </a:xfrm>
          <a:prstGeom prst="rect">
            <a:avLst/>
          </a:prstGeom>
        </p:spPr>
        <p:txBody>
          <a:bodyPr vert="horz" anchor="t">
            <a:normAutofit/>
          </a:bodyPr>
          <a:lstStyle/>
          <a:p>
            <a:pPr marL="521208" marR="0" lvl="0" indent="-457200"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
              <a:tabLst/>
              <a:defRPr/>
            </a:pPr>
            <a:r>
              <a:rPr lang="en-US" altLang="ja-JP" sz="2800" dirty="0" smtClean="0">
                <a:latin typeface="メイリオ" pitchFamily="50" charset="-128"/>
                <a:ea typeface="メイリオ" pitchFamily="50" charset="-128"/>
                <a:cs typeface="メイリオ" pitchFamily="50" charset="-128"/>
              </a:rPr>
              <a:t>r</a:t>
            </a:r>
            <a:r>
              <a:rPr kumimoji="1" lang="en-US" altLang="ja-JP" sz="2800" i="0" u="none" strike="noStrike" kern="1200" cap="none" spc="0" normalizeH="0" baseline="0" noProof="0" dirty="0" smtClean="0">
                <a:ln>
                  <a:noFill/>
                </a:ln>
                <a:solidFill>
                  <a:schemeClr val="tx1"/>
                </a:solidFill>
                <a:uLnTx/>
                <a:uFillTx/>
                <a:latin typeface="メイリオ" pitchFamily="50" charset="-128"/>
                <a:ea typeface="メイリオ" pitchFamily="50" charset="-128"/>
                <a:cs typeface="メイリオ" pitchFamily="50" charset="-128"/>
              </a:rPr>
              <a:t>esult_*.xml </a:t>
            </a:r>
            <a:r>
              <a:rPr kumimoji="1" lang="ja-JP" altLang="en-US" sz="2800" i="0" u="none" strike="noStrike" kern="1200" cap="none" spc="0" normalizeH="0" baseline="0" noProof="0" dirty="0" smtClean="0">
                <a:ln>
                  <a:noFill/>
                </a:ln>
                <a:solidFill>
                  <a:schemeClr val="tx1"/>
                </a:solidFill>
                <a:uLnTx/>
                <a:uFillTx/>
                <a:latin typeface="メイリオ" pitchFamily="50" charset="-128"/>
                <a:ea typeface="メイリオ" pitchFamily="50" charset="-128"/>
                <a:cs typeface="メイリオ" pitchFamily="50" charset="-128"/>
              </a:rPr>
              <a:t>が検索結果です。</a:t>
            </a:r>
            <a:endParaRPr kumimoji="1" lang="ja-JP" altLang="en-US" sz="2800" i="0" u="none" strike="noStrike" kern="1200" cap="none" spc="0" normalizeH="0" baseline="0" noProof="0" dirty="0">
              <a:ln>
                <a:noFill/>
              </a:ln>
              <a:solidFill>
                <a:schemeClr val="tx1"/>
              </a:solidFill>
              <a:uLnTx/>
              <a:uFillTx/>
              <a:latin typeface="メイリオ" pitchFamily="50" charset="-128"/>
              <a:ea typeface="メイリオ" pitchFamily="50" charset="-128"/>
              <a:cs typeface="メイリオ" pitchFamily="50" charset="-128"/>
            </a:endParaRPr>
          </a:p>
        </p:txBody>
      </p:sp>
      <p:sp>
        <p:nvSpPr>
          <p:cNvPr id="8" name="円/楕円 7"/>
          <p:cNvSpPr/>
          <p:nvPr/>
        </p:nvSpPr>
        <p:spPr>
          <a:xfrm>
            <a:off x="324220" y="6043331"/>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cxnSp>
        <p:nvCxnSpPr>
          <p:cNvPr id="9" name="直線矢印コネクタ 8"/>
          <p:cNvCxnSpPr>
            <a:endCxn id="6147" idx="1"/>
          </p:cNvCxnSpPr>
          <p:nvPr/>
        </p:nvCxnSpPr>
        <p:spPr>
          <a:xfrm flipV="1">
            <a:off x="1285852" y="4956413"/>
            <a:ext cx="2857520" cy="1044355"/>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4" y="2804100"/>
            <a:ext cx="6340197"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すばる望遠鏡データの検索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06192983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58992"/>
            <a:ext cx="9144000" cy="857232"/>
          </a:xfrm>
        </p:spPr>
        <p:txBody>
          <a:bodyPr>
            <a:normAutofit fontScale="90000"/>
          </a:bodyPr>
          <a:lstStyle/>
          <a:p>
            <a:r>
              <a:rPr lang="ja-JP" altLang="en-US" sz="3600" b="0" dirty="0" smtClean="0">
                <a:effectLst/>
                <a:latin typeface="メイリオ" pitchFamily="50" charset="-128"/>
                <a:ea typeface="メイリオ" pitchFamily="50" charset="-128"/>
                <a:cs typeface="メイリオ" pitchFamily="50" charset="-128"/>
              </a:rPr>
              <a:t>すばる望遠鏡のデータを取得 </a:t>
            </a:r>
            <a:r>
              <a:rPr lang="en-US" altLang="ja-JP" sz="3600" b="0" dirty="0" smtClean="0">
                <a:effectLst/>
                <a:latin typeface="メイリオ" pitchFamily="50" charset="-128"/>
                <a:ea typeface="メイリオ" pitchFamily="50" charset="-128"/>
                <a:cs typeface="メイリオ" pitchFamily="50" charset="-128"/>
              </a:rPr>
              <a:t>(</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88460" y="857232"/>
            <a:ext cx="8604020" cy="2571768"/>
          </a:xfrm>
        </p:spPr>
        <p:txBody>
          <a:bodyPr>
            <a:normAutofit/>
          </a:bodyPr>
          <a:lstStyle/>
          <a:p>
            <a:pPr marL="360000" indent="-360000">
              <a:lnSpc>
                <a:spcPct val="120000"/>
              </a:lnSpc>
              <a:spcBef>
                <a:spcPts val="1200"/>
              </a:spcBef>
              <a:buFont typeface="Wingdings" pitchFamily="2" charset="2"/>
              <a:buChar char="§"/>
            </a:pPr>
            <a:r>
              <a:rPr kumimoji="1" lang="en-US" altLang="ja-JP" sz="3100" dirty="0" err="1" smtClean="0">
                <a:latin typeface="メイリオ" pitchFamily="50" charset="-128"/>
                <a:ea typeface="メイリオ" pitchFamily="50" charset="-128"/>
                <a:cs typeface="メイリオ" pitchFamily="50" charset="-128"/>
              </a:rPr>
              <a:t>Suprime</a:t>
            </a:r>
            <a:r>
              <a:rPr kumimoji="1" lang="en-US" altLang="ja-JP" sz="3100" dirty="0" smtClean="0">
                <a:latin typeface="メイリオ" pitchFamily="50" charset="-128"/>
                <a:ea typeface="メイリオ" pitchFamily="50" charset="-128"/>
                <a:cs typeface="メイリオ" pitchFamily="50" charset="-128"/>
              </a:rPr>
              <a:t>-Cam, MOIRCS, HDS </a:t>
            </a:r>
            <a:r>
              <a:rPr kumimoji="1" lang="ja-JP" altLang="en-US" sz="3100" dirty="0" smtClean="0">
                <a:latin typeface="メイリオ" pitchFamily="50" charset="-128"/>
                <a:ea typeface="メイリオ" pitchFamily="50" charset="-128"/>
                <a:cs typeface="メイリオ" pitchFamily="50" charset="-128"/>
              </a:rPr>
              <a:t>については</a:t>
            </a:r>
            <a:r>
              <a:rPr kumimoji="1" lang="en-US" altLang="ja-JP" sz="3100" dirty="0" smtClean="0">
                <a:latin typeface="メイリオ" pitchFamily="50" charset="-128"/>
                <a:ea typeface="メイリオ" pitchFamily="50" charset="-128"/>
                <a:cs typeface="メイリオ" pitchFamily="50" charset="-128"/>
              </a:rPr>
              <a:t> </a:t>
            </a:r>
            <a:r>
              <a:rPr kumimoji="1" lang="ja-JP" altLang="en-US" sz="3100" dirty="0" smtClean="0">
                <a:latin typeface="メイリオ" pitchFamily="50" charset="-128"/>
                <a:ea typeface="メイリオ" pitchFamily="50" charset="-128"/>
                <a:cs typeface="メイリオ" pitchFamily="50" charset="-128"/>
              </a:rPr>
              <a:t>専用のページが用意されています。</a:t>
            </a:r>
            <a:endParaRPr kumimoji="1" lang="en-US" altLang="ja-JP" sz="3100" dirty="0" smtClean="0">
              <a:latin typeface="メイリオ" pitchFamily="50" charset="-128"/>
              <a:ea typeface="メイリオ" pitchFamily="50" charset="-128"/>
              <a:cs typeface="メイリオ" pitchFamily="50" charset="-128"/>
            </a:endParaRPr>
          </a:p>
          <a:p>
            <a:pPr marL="1080000" lvl="2" indent="-360000">
              <a:lnSpc>
                <a:spcPts val="2000"/>
              </a:lnSpc>
              <a:spcBef>
                <a:spcPts val="600"/>
              </a:spcBef>
              <a:buClr>
                <a:srgbClr val="FFC000"/>
              </a:buClr>
              <a:buFont typeface="Wingdings" pitchFamily="2" charset="2"/>
              <a:buChar char="§"/>
            </a:pPr>
            <a:r>
              <a:rPr lang="ja-JP" altLang="en-US" sz="2200" dirty="0" smtClean="0">
                <a:latin typeface="メイリオ" pitchFamily="50" charset="-128"/>
                <a:ea typeface="メイリオ" pitchFamily="50" charset="-128"/>
                <a:cs typeface="メイリオ" pitchFamily="50" charset="-128"/>
              </a:rPr>
              <a:t>観測ターゲット名 </a:t>
            </a:r>
            <a:r>
              <a:rPr lang="en-US" altLang="ja-JP" sz="2200" dirty="0" smtClean="0">
                <a:latin typeface="メイリオ" pitchFamily="50" charset="-128"/>
                <a:ea typeface="メイリオ" pitchFamily="50" charset="-128"/>
                <a:cs typeface="メイリオ" pitchFamily="50" charset="-128"/>
              </a:rPr>
              <a:t>(OBJECT </a:t>
            </a:r>
            <a:r>
              <a:rPr lang="ja-JP" altLang="en-US" sz="2200" dirty="0" smtClean="0">
                <a:latin typeface="メイリオ" pitchFamily="50" charset="-128"/>
                <a:ea typeface="メイリオ" pitchFamily="50" charset="-128"/>
                <a:cs typeface="メイリオ" pitchFamily="50" charset="-128"/>
              </a:rPr>
              <a:t>名</a:t>
            </a:r>
            <a:r>
              <a:rPr lang="en-US" altLang="ja-JP" sz="2200" dirty="0" smtClean="0">
                <a:latin typeface="メイリオ" pitchFamily="50" charset="-128"/>
                <a:ea typeface="メイリオ" pitchFamily="50" charset="-128"/>
                <a:cs typeface="メイリオ" pitchFamily="50" charset="-128"/>
              </a:rPr>
              <a:t>)</a:t>
            </a:r>
            <a:r>
              <a:rPr lang="ja-JP" altLang="en-US" sz="2200" dirty="0" smtClean="0">
                <a:latin typeface="メイリオ" pitchFamily="50" charset="-128"/>
                <a:ea typeface="メイリオ" pitchFamily="50" charset="-128"/>
                <a:cs typeface="メイリオ" pitchFamily="50" charset="-128"/>
              </a:rPr>
              <a:t>で選択する方法、</a:t>
            </a:r>
            <a:endParaRPr lang="en-US" altLang="ja-JP" sz="2200" dirty="0" smtClean="0">
              <a:latin typeface="メイリオ" pitchFamily="50" charset="-128"/>
              <a:ea typeface="メイリオ" pitchFamily="50" charset="-128"/>
              <a:cs typeface="メイリオ" pitchFamily="50" charset="-128"/>
            </a:endParaRPr>
          </a:p>
          <a:p>
            <a:pPr marL="1080000" lvl="2" indent="-360000">
              <a:lnSpc>
                <a:spcPts val="2640"/>
              </a:lnSpc>
              <a:spcBef>
                <a:spcPts val="600"/>
              </a:spcBef>
              <a:buClr>
                <a:srgbClr val="FFC000"/>
              </a:buClr>
              <a:buFont typeface="Wingdings" pitchFamily="2" charset="2"/>
              <a:buChar char="§"/>
            </a:pPr>
            <a:r>
              <a:rPr lang="ja-JP" altLang="en-US" sz="2200" dirty="0" smtClean="0">
                <a:latin typeface="メイリオ" pitchFamily="50" charset="-128"/>
                <a:ea typeface="メイリオ" pitchFamily="50" charset="-128"/>
                <a:cs typeface="メイリオ" pitchFamily="50" charset="-128"/>
              </a:rPr>
              <a:t>天球マップから選ぶ方法</a:t>
            </a:r>
            <a:r>
              <a:rPr lang="ja-JP" altLang="en-US" sz="2200" dirty="0">
                <a:latin typeface="メイリオ" pitchFamily="50" charset="-128"/>
                <a:ea typeface="メイリオ" pitchFamily="50" charset="-128"/>
                <a:cs typeface="メイリオ" pitchFamily="50" charset="-128"/>
              </a:rPr>
              <a:t>など</a:t>
            </a:r>
            <a:r>
              <a:rPr lang="ja-JP" altLang="en-US" sz="2200" dirty="0" smtClean="0">
                <a:latin typeface="メイリオ" pitchFamily="50" charset="-128"/>
                <a:ea typeface="メイリオ" pitchFamily="50" charset="-128"/>
                <a:cs typeface="メイリオ" pitchFamily="50" charset="-128"/>
              </a:rPr>
              <a:t>があります。</a:t>
            </a:r>
            <a:endParaRPr lang="en-US" altLang="ja-JP" sz="2200" dirty="0" smtClean="0">
              <a:latin typeface="メイリオ" pitchFamily="50" charset="-128"/>
              <a:ea typeface="メイリオ" pitchFamily="50" charset="-128"/>
              <a:cs typeface="メイリオ" pitchFamily="50" charset="-128"/>
            </a:endParaRPr>
          </a:p>
        </p:txBody>
      </p:sp>
      <p:pic>
        <p:nvPicPr>
          <p:cNvPr id="307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1179" y="2938397"/>
            <a:ext cx="193926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275516" y="3312011"/>
            <a:ext cx="787869"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307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52290" y="2899941"/>
            <a:ext cx="4700164" cy="38440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円/楕円 8"/>
          <p:cNvSpPr/>
          <p:nvPr/>
        </p:nvSpPr>
        <p:spPr>
          <a:xfrm>
            <a:off x="2185903" y="3560812"/>
            <a:ext cx="180000" cy="1800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08120" y="5866323"/>
            <a:ext cx="432048"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4170202" y="2902096"/>
            <a:ext cx="4968552" cy="800219"/>
          </a:xfrm>
          <a:prstGeom prst="rect">
            <a:avLst/>
          </a:prstGeom>
          <a:solidFill>
            <a:schemeClr val="accent6">
              <a:alpha val="79000"/>
            </a:schemeClr>
          </a:solidFill>
        </p:spPr>
        <p:txBody>
          <a:bodyPr wrap="square" rtlCol="0">
            <a:spAutoFit/>
          </a:bodyPr>
          <a:lstStyle/>
          <a:p>
            <a:pPr marL="285750" indent="-285750">
              <a:buClr>
                <a:srgbClr val="FFC000"/>
              </a:buClr>
              <a:buFont typeface="Wingdings" pitchFamily="2" charset="2"/>
              <a:buChar char="§"/>
            </a:pPr>
            <a:r>
              <a:rPr lang="ja-JP" altLang="en-US" dirty="0" smtClean="0">
                <a:latin typeface="メイリオ" pitchFamily="50" charset="-128"/>
                <a:ea typeface="メイリオ" pitchFamily="50" charset="-128"/>
                <a:cs typeface="メイリオ" pitchFamily="50" charset="-128"/>
              </a:rPr>
              <a:t>リンク文字となっている数値は観測数です。</a:t>
            </a:r>
            <a:endParaRPr lang="en-US" altLang="ja-JP" dirty="0" smtClean="0">
              <a:latin typeface="メイリオ" pitchFamily="50" charset="-128"/>
              <a:ea typeface="メイリオ" pitchFamily="50" charset="-128"/>
              <a:cs typeface="メイリオ" pitchFamily="50" charset="-128"/>
            </a:endParaRPr>
          </a:p>
          <a:p>
            <a:pPr marL="285750" indent="-285750">
              <a:spcBef>
                <a:spcPts val="1200"/>
              </a:spcBef>
              <a:buClr>
                <a:srgbClr val="FFC000"/>
              </a:buCl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括弧内の数値はモザイクデータ数です。</a:t>
            </a:r>
            <a:endParaRPr kumimoji="1" lang="ja-JP" altLang="en-US" dirty="0">
              <a:latin typeface="メイリオ" pitchFamily="50" charset="-128"/>
              <a:ea typeface="メイリオ" pitchFamily="50" charset="-128"/>
              <a:cs typeface="メイリオ" pitchFamily="50" charset="-128"/>
            </a:endParaRPr>
          </a:p>
        </p:txBody>
      </p:sp>
      <p:pic>
        <p:nvPicPr>
          <p:cNvPr id="3076"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74422" y="4010588"/>
            <a:ext cx="3964332" cy="2847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線矢印コネクタ 15"/>
          <p:cNvCxnSpPr/>
          <p:nvPr/>
        </p:nvCxnSpPr>
        <p:spPr>
          <a:xfrm flipV="1">
            <a:off x="3040168" y="5733256"/>
            <a:ext cx="2251912" cy="23217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292080" y="4607668"/>
            <a:ext cx="66037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テキスト ボックス 5"/>
          <p:cNvSpPr txBox="1"/>
          <p:nvPr/>
        </p:nvSpPr>
        <p:spPr>
          <a:xfrm>
            <a:off x="6519721" y="4049916"/>
            <a:ext cx="2592288" cy="400110"/>
          </a:xfrm>
          <a:prstGeom prst="rect">
            <a:avLst/>
          </a:prstGeom>
          <a:solidFill>
            <a:schemeClr val="tx1">
              <a:alpha val="79000"/>
            </a:schemeClr>
          </a:solidFill>
        </p:spPr>
        <p:txBody>
          <a:bodyPr wrap="square" rtlCol="0">
            <a:spAutoFit/>
          </a:bodyPr>
          <a:lstStyle/>
          <a:p>
            <a:r>
              <a:rPr kumimoji="1" lang="en-US" altLang="ja-JP" sz="2000" dirty="0" smtClean="0">
                <a:solidFill>
                  <a:schemeClr val="bg1"/>
                </a:solidFill>
                <a:latin typeface="メイリオ" pitchFamily="50" charset="-128"/>
                <a:ea typeface="メイリオ" pitchFamily="50" charset="-128"/>
                <a:cs typeface="メイリオ" pitchFamily="50" charset="-128"/>
              </a:rPr>
              <a:t>Object Info </a:t>
            </a:r>
            <a:r>
              <a:rPr kumimoji="1" lang="ja-JP" altLang="en-US" sz="2000" dirty="0" smtClean="0">
                <a:solidFill>
                  <a:schemeClr val="bg1"/>
                </a:solidFill>
                <a:latin typeface="メイリオ" pitchFamily="50" charset="-128"/>
                <a:ea typeface="メイリオ" pitchFamily="50" charset="-128"/>
                <a:cs typeface="メイリオ" pitchFamily="50" charset="-128"/>
              </a:rPr>
              <a:t>ページ</a:t>
            </a:r>
            <a:endParaRPr kumimoji="1" lang="ja-JP" altLang="en-US" sz="2000" dirty="0">
              <a:solidFill>
                <a:schemeClr val="bg1"/>
              </a:solidFill>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24618"/>
            <a:ext cx="9144000" cy="589738"/>
          </a:xfrm>
        </p:spPr>
        <p:txBody>
          <a:bodyPr>
            <a:noAutofit/>
          </a:bodyPr>
          <a:lstStyle/>
          <a:p>
            <a:r>
              <a:rPr lang="ja-JP" altLang="en-US" sz="3200" b="0" dirty="0" smtClean="0">
                <a:effectLst/>
                <a:latin typeface="メイリオ" pitchFamily="50" charset="-128"/>
                <a:ea typeface="メイリオ" pitchFamily="50" charset="-128"/>
                <a:cs typeface="メイリオ" pitchFamily="50" charset="-128"/>
              </a:rPr>
              <a:t>すばる望遠鏡のデータを取得 </a:t>
            </a:r>
            <a:r>
              <a:rPr lang="en-US" altLang="ja-JP" sz="3200" b="0" dirty="0" smtClean="0">
                <a:effectLst/>
                <a:latin typeface="メイリオ" pitchFamily="50" charset="-128"/>
                <a:ea typeface="メイリオ" pitchFamily="50" charset="-128"/>
                <a:cs typeface="メイリオ" pitchFamily="50" charset="-128"/>
              </a:rPr>
              <a:t>(</a:t>
            </a:r>
            <a:r>
              <a:rPr lang="en-US" altLang="ja-JP" sz="3200" b="0" dirty="0" err="1" smtClean="0">
                <a:effectLst/>
                <a:latin typeface="メイリオ" pitchFamily="50" charset="-128"/>
                <a:ea typeface="メイリオ" pitchFamily="50" charset="-128"/>
                <a:cs typeface="メイリオ" pitchFamily="50" charset="-128"/>
              </a:rPr>
              <a:t>Suprime</a:t>
            </a:r>
            <a:r>
              <a:rPr lang="en-US" altLang="ja-JP" sz="3200" b="0" dirty="0">
                <a:effectLst/>
                <a:latin typeface="メイリオ" pitchFamily="50" charset="-128"/>
                <a:ea typeface="メイリオ" pitchFamily="50" charset="-128"/>
                <a:cs typeface="メイリオ" pitchFamily="50" charset="-128"/>
              </a:rPr>
              <a:t>-</a:t>
            </a:r>
            <a:r>
              <a:rPr lang="en-US" altLang="ja-JP" sz="3200" b="0" dirty="0" smtClean="0">
                <a:effectLst/>
                <a:latin typeface="メイリオ" pitchFamily="50" charset="-128"/>
                <a:ea typeface="メイリオ" pitchFamily="50" charset="-128"/>
                <a:cs typeface="メイリオ" pitchFamily="50" charset="-128"/>
              </a:rPr>
              <a:t>Cam)</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8000" y="836712"/>
            <a:ext cx="5559098" cy="2624754"/>
          </a:xfrm>
        </p:spPr>
        <p:txBody>
          <a:bodyPr>
            <a:normAutofit fontScale="92500"/>
          </a:bodyPr>
          <a:lstStyle/>
          <a:p>
            <a:pPr marL="360000" indent="-360000">
              <a:lnSpc>
                <a:spcPts val="2520"/>
              </a:lnSpc>
              <a:spcBef>
                <a:spcPts val="1200"/>
              </a:spcBef>
              <a:buFont typeface="Wingdings" pitchFamily="2" charset="2"/>
              <a:buChar char="§"/>
            </a:pPr>
            <a:r>
              <a:rPr lang="en-US" altLang="ja-JP" sz="2000" dirty="0" smtClean="0">
                <a:latin typeface="メイリオ" pitchFamily="50" charset="-128"/>
                <a:ea typeface="メイリオ" pitchFamily="50" charset="-128"/>
                <a:cs typeface="メイリオ" pitchFamily="50" charset="-128"/>
              </a:rPr>
              <a:t>Object Info </a:t>
            </a:r>
            <a:r>
              <a:rPr lang="ja-JP" altLang="en-US" sz="2000" dirty="0" smtClean="0">
                <a:latin typeface="メイリオ" pitchFamily="50" charset="-128"/>
                <a:ea typeface="メイリオ" pitchFamily="50" charset="-128"/>
                <a:cs typeface="メイリオ" pitchFamily="50" charset="-128"/>
              </a:rPr>
              <a:t>ページで </a:t>
            </a:r>
            <a:r>
              <a:rPr lang="en-US" altLang="ja-JP" sz="2000" dirty="0" smtClean="0">
                <a:latin typeface="メイリオ" pitchFamily="50" charset="-128"/>
                <a:ea typeface="メイリオ" pitchFamily="50" charset="-128"/>
                <a:cs typeface="メイリオ" pitchFamily="50" charset="-128"/>
              </a:rPr>
              <a:t>Reduction ID </a:t>
            </a:r>
            <a:r>
              <a:rPr lang="ja-JP" altLang="en-US" sz="2000" dirty="0" smtClean="0">
                <a:latin typeface="メイリオ" pitchFamily="50" charset="-128"/>
                <a:ea typeface="メイリオ" pitchFamily="50" charset="-128"/>
                <a:cs typeface="メイリオ" pitchFamily="50" charset="-128"/>
              </a:rPr>
              <a:t>リンクをクリックするとモザイク画像データのページへ遷移します。</a:t>
            </a:r>
            <a:endParaRPr lang="en-US" altLang="ja-JP" sz="2000" dirty="0" smtClean="0">
              <a:latin typeface="メイリオ" pitchFamily="50" charset="-128"/>
              <a:ea typeface="メイリオ" pitchFamily="50" charset="-128"/>
              <a:cs typeface="メイリオ" pitchFamily="50" charset="-128"/>
            </a:endParaRPr>
          </a:p>
          <a:p>
            <a:pPr marL="360000" indent="-360000">
              <a:spcBef>
                <a:spcPts val="1200"/>
              </a:spcBef>
              <a:buFont typeface="Wingdings" pitchFamily="2" charset="2"/>
              <a:buChar char="§"/>
            </a:pPr>
            <a:r>
              <a:rPr kumimoji="1" lang="ja-JP" altLang="en-US" sz="2000" dirty="0" smtClean="0">
                <a:latin typeface="メイリオ" pitchFamily="50" charset="-128"/>
                <a:ea typeface="メイリオ" pitchFamily="50" charset="-128"/>
                <a:cs typeface="メイリオ" pitchFamily="50" charset="-128"/>
              </a:rPr>
              <a:t>モザイク画像は</a:t>
            </a:r>
            <a:r>
              <a:rPr lang="ja-JP" altLang="en-US" sz="2000" dirty="0" smtClean="0">
                <a:latin typeface="メイリオ" pitchFamily="50" charset="-128"/>
                <a:ea typeface="メイリオ" pitchFamily="50" charset="-128"/>
                <a:cs typeface="メイリオ" pitchFamily="50" charset="-128"/>
              </a:rPr>
              <a:t>半径 </a:t>
            </a:r>
            <a:r>
              <a:rPr lang="en-US" altLang="ja-JP" sz="2000" dirty="0" smtClean="0">
                <a:latin typeface="メイリオ" pitchFamily="50" charset="-128"/>
                <a:ea typeface="メイリオ" pitchFamily="50" charset="-128"/>
                <a:cs typeface="メイリオ" pitchFamily="50" charset="-128"/>
              </a:rPr>
              <a:t>0.2~0.3 </a:t>
            </a:r>
            <a:r>
              <a:rPr lang="ja-JP" altLang="en-US" sz="2000" dirty="0" smtClean="0">
                <a:latin typeface="メイリオ" pitchFamily="50" charset="-128"/>
                <a:ea typeface="メイリオ" pitchFamily="50" charset="-128"/>
                <a:cs typeface="メイリオ" pitchFamily="50" charset="-128"/>
              </a:rPr>
              <a:t>度程度の範囲のデータから作成しています。</a:t>
            </a:r>
            <a:endParaRPr kumimoji="1" lang="en-US" altLang="ja-JP" sz="2000" dirty="0" smtClean="0">
              <a:latin typeface="メイリオ" pitchFamily="50" charset="-128"/>
              <a:ea typeface="メイリオ" pitchFamily="50" charset="-128"/>
              <a:cs typeface="メイリオ" pitchFamily="50" charset="-128"/>
            </a:endParaRPr>
          </a:p>
          <a:p>
            <a:pPr marL="360000" indent="-360000">
              <a:spcBef>
                <a:spcPts val="1200"/>
              </a:spcBef>
              <a:buFont typeface="Wingdings" pitchFamily="2" charset="2"/>
              <a:buChar char="§"/>
            </a:pPr>
            <a:r>
              <a:rPr kumimoji="1" lang="en-US" altLang="ja-JP" sz="2000" dirty="0" smtClean="0">
                <a:latin typeface="メイリオ" pitchFamily="50" charset="-128"/>
                <a:ea typeface="メイリオ" pitchFamily="50" charset="-128"/>
                <a:cs typeface="メイリオ" pitchFamily="50" charset="-128"/>
              </a:rPr>
              <a:t>Download </a:t>
            </a:r>
            <a:r>
              <a:rPr kumimoji="1" lang="ja-JP" altLang="en-US" sz="2000" dirty="0" smtClean="0">
                <a:latin typeface="メイリオ" pitchFamily="50" charset="-128"/>
                <a:ea typeface="メイリオ" pitchFamily="50" charset="-128"/>
                <a:cs typeface="メイリオ" pitchFamily="50" charset="-128"/>
              </a:rPr>
              <a:t>タブ中の </a:t>
            </a:r>
            <a:r>
              <a:rPr kumimoji="1" lang="en-US" altLang="ja-JP" sz="2000" dirty="0" smtClean="0">
                <a:latin typeface="メイリオ" pitchFamily="50" charset="-128"/>
                <a:ea typeface="メイリオ" pitchFamily="50" charset="-128"/>
                <a:cs typeface="メイリオ" pitchFamily="50" charset="-128"/>
              </a:rPr>
              <a:t>“Download” </a:t>
            </a:r>
            <a:r>
              <a:rPr kumimoji="1" lang="ja-JP" altLang="en-US" sz="2000" dirty="0" smtClean="0">
                <a:latin typeface="メイリオ" pitchFamily="50" charset="-128"/>
                <a:ea typeface="メイリオ" pitchFamily="50" charset="-128"/>
                <a:cs typeface="メイリオ" pitchFamily="50" charset="-128"/>
              </a:rPr>
              <a:t>ボタンをクリックして</a:t>
            </a:r>
            <a:r>
              <a:rPr lang="ja-JP" altLang="en-US" sz="2000" dirty="0" smtClean="0">
                <a:latin typeface="メイリオ" pitchFamily="50" charset="-128"/>
                <a:ea typeface="メイリオ" pitchFamily="50" charset="-128"/>
                <a:cs typeface="メイリオ" pitchFamily="50" charset="-128"/>
              </a:rPr>
              <a:t>データをダウンロードできます</a:t>
            </a:r>
            <a:r>
              <a:rPr kumimoji="1" lang="ja-JP" altLang="en-US" sz="2000" dirty="0" smtClean="0">
                <a:latin typeface="メイリオ" pitchFamily="50" charset="-128"/>
                <a:ea typeface="メイリオ" pitchFamily="50" charset="-128"/>
                <a:cs typeface="メイリオ" pitchFamily="50" charset="-128"/>
              </a:rPr>
              <a:t>。</a:t>
            </a:r>
            <a:endParaRPr kumimoji="1" lang="ja-JP" altLang="en-US" sz="2000" dirty="0">
              <a:latin typeface="メイリオ" pitchFamily="50" charset="-128"/>
              <a:ea typeface="メイリオ" pitchFamily="50" charset="-128"/>
              <a:cs typeface="メイリオ" pitchFamily="50" charset="-128"/>
            </a:endParaRPr>
          </a:p>
        </p:txBody>
      </p:sp>
      <p:pic>
        <p:nvPicPr>
          <p:cNvPr id="5122"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00" y="3659451"/>
            <a:ext cx="5699891" cy="31409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755576" y="3975568"/>
            <a:ext cx="864096" cy="28803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3" name="直線矢印コネクタ 12"/>
          <p:cNvCxnSpPr/>
          <p:nvPr/>
        </p:nvCxnSpPr>
        <p:spPr>
          <a:xfrm flipV="1">
            <a:off x="1619672" y="3356992"/>
            <a:ext cx="4248472" cy="762592"/>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pic>
        <p:nvPicPr>
          <p:cNvPr id="5123"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68144" y="732238"/>
            <a:ext cx="3096344" cy="60772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79006"/>
            <a:ext cx="9144000" cy="589738"/>
          </a:xfrm>
        </p:spPr>
        <p:txBody>
          <a:bodyPr>
            <a:noAutofit/>
          </a:bodyPr>
          <a:lstStyle/>
          <a:p>
            <a:r>
              <a:rPr lang="ja-JP" altLang="en-US" sz="3600" b="0" dirty="0">
                <a:effectLst/>
                <a:latin typeface="メイリオ" pitchFamily="50" charset="-128"/>
                <a:ea typeface="メイリオ" pitchFamily="50" charset="-128"/>
                <a:cs typeface="メイリオ" pitchFamily="50" charset="-128"/>
              </a:rPr>
              <a:t>すばる望遠鏡のデータを</a:t>
            </a:r>
            <a:r>
              <a:rPr lang="ja-JP" altLang="en-US" sz="3600" b="0" dirty="0" smtClean="0">
                <a:effectLst/>
                <a:latin typeface="メイリオ" pitchFamily="50" charset="-128"/>
                <a:ea typeface="メイリオ" pitchFamily="50" charset="-128"/>
                <a:cs typeface="メイリオ" pitchFamily="50" charset="-128"/>
              </a:rPr>
              <a:t>取得 </a:t>
            </a:r>
            <a:r>
              <a:rPr lang="en-US" altLang="ja-JP" sz="3600" b="0" dirty="0" smtClean="0">
                <a:effectLst/>
                <a:latin typeface="メイリオ" pitchFamily="50" charset="-128"/>
                <a:ea typeface="メイリオ" pitchFamily="50" charset="-128"/>
                <a:cs typeface="メイリオ" pitchFamily="50" charset="-128"/>
              </a:rPr>
              <a:t>(HDS)</a:t>
            </a:r>
            <a:endParaRPr kumimoji="1" lang="ja-JP" altLang="en-US" sz="3600" dirty="0"/>
          </a:p>
        </p:txBody>
      </p:sp>
      <p:sp>
        <p:nvSpPr>
          <p:cNvPr id="3" name="コンテンツ プレースホルダー 2"/>
          <p:cNvSpPr>
            <a:spLocks noGrp="1"/>
          </p:cNvSpPr>
          <p:nvPr>
            <p:ph idx="1"/>
          </p:nvPr>
        </p:nvSpPr>
        <p:spPr>
          <a:xfrm>
            <a:off x="-216392" y="836711"/>
            <a:ext cx="9468912" cy="2128855"/>
          </a:xfrm>
        </p:spPr>
        <p:txBody>
          <a:bodyPr>
            <a:normAutofit fontScale="85000" lnSpcReduction="10000"/>
          </a:bodyPr>
          <a:lstStyle/>
          <a:p>
            <a:pPr marL="360000" lvl="1" indent="-180000">
              <a:buClr>
                <a:srgbClr val="FFC000"/>
              </a:buClr>
              <a:buFont typeface="Wingdings" pitchFamily="2" charset="2"/>
              <a:buChar char="§"/>
            </a:pPr>
            <a:r>
              <a:rPr kumimoji="1" lang="ja-JP" altLang="en-US" dirty="0" smtClean="0"/>
              <a:t>リンク文字の数値は観測回数を表し、観測情報ページへ遷移します。</a:t>
            </a:r>
            <a:endParaRPr kumimoji="1" lang="en-US" altLang="ja-JP" dirty="0" smtClean="0"/>
          </a:p>
          <a:p>
            <a:pPr marL="360000" lvl="1" indent="-180000">
              <a:buClr>
                <a:srgbClr val="FFC000"/>
              </a:buClr>
              <a:buFont typeface="Wingdings" pitchFamily="2" charset="2"/>
              <a:buChar char="§"/>
            </a:pPr>
            <a:r>
              <a:rPr lang="ja-JP" altLang="en-US" dirty="0" smtClean="0"/>
              <a:t>リンク文字 </a:t>
            </a:r>
            <a:r>
              <a:rPr lang="en-US" altLang="ja-JP" dirty="0" smtClean="0"/>
              <a:t>“P” </a:t>
            </a:r>
            <a:r>
              <a:rPr lang="ja-JP" altLang="en-US" dirty="0" smtClean="0"/>
              <a:t>は処理済みデータがある場合に表示されます。</a:t>
            </a:r>
            <a:endParaRPr lang="en-US" altLang="ja-JP" dirty="0" smtClean="0"/>
          </a:p>
          <a:p>
            <a:pPr marL="360000" lvl="1" indent="-180000">
              <a:buClr>
                <a:srgbClr val="FFC000"/>
              </a:buClr>
              <a:buFont typeface="Wingdings" pitchFamily="2" charset="2"/>
              <a:buChar char="§"/>
            </a:pPr>
            <a:r>
              <a:rPr lang="ja-JP" altLang="en-US" dirty="0" smtClean="0"/>
              <a:t>クリックすると右側に処理済みデータ一覧が表示されます。</a:t>
            </a:r>
            <a:endParaRPr lang="en-US" altLang="ja-JP" dirty="0" smtClean="0"/>
          </a:p>
          <a:p>
            <a:pPr marL="360000" lvl="1" indent="-180000">
              <a:buClr>
                <a:srgbClr val="FFC000"/>
              </a:buClr>
              <a:buFont typeface="Wingdings" pitchFamily="2" charset="2"/>
              <a:buChar char="§"/>
            </a:pPr>
            <a:r>
              <a:rPr kumimoji="1" lang="en-US" altLang="ja-JP" dirty="0" err="1" smtClean="0"/>
              <a:t>ProcID</a:t>
            </a:r>
            <a:r>
              <a:rPr kumimoji="1" lang="en-US" altLang="ja-JP" dirty="0" smtClean="0"/>
              <a:t> </a:t>
            </a:r>
            <a:r>
              <a:rPr kumimoji="1" lang="ja-JP" altLang="en-US" dirty="0" smtClean="0"/>
              <a:t>をクリックすると処理済みデータ詳細情報ページへ</a:t>
            </a:r>
            <a:endParaRPr kumimoji="1" lang="en-US" altLang="ja-JP" dirty="0" smtClean="0"/>
          </a:p>
          <a:p>
            <a:pPr marL="180000" lvl="1" indent="0" algn="r">
              <a:buNone/>
            </a:pPr>
            <a:r>
              <a:rPr kumimoji="1" lang="ja-JP" altLang="en-US" dirty="0" smtClean="0"/>
              <a:t>遷移します。</a:t>
            </a:r>
            <a:endParaRPr kumimoji="1" lang="ja-JP" altLang="en-US" dirty="0"/>
          </a:p>
        </p:txBody>
      </p:sp>
      <p:pic>
        <p:nvPicPr>
          <p:cNvPr id="614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0941" y="2548621"/>
            <a:ext cx="4617083" cy="42774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1324992" y="5559744"/>
            <a:ext cx="216024"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直線矢印コネクタ 6"/>
          <p:cNvCxnSpPr/>
          <p:nvPr/>
        </p:nvCxnSpPr>
        <p:spPr>
          <a:xfrm flipV="1">
            <a:off x="1511660" y="4211256"/>
            <a:ext cx="475027" cy="1377985"/>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pic>
        <p:nvPicPr>
          <p:cNvPr id="614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67744" y="4365261"/>
            <a:ext cx="3672408" cy="2435222"/>
          </a:xfrm>
          <a:prstGeom prst="rect">
            <a:avLst/>
          </a:prstGeom>
          <a:noFill/>
          <a:ln w="9525">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51" name="Picture 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48064" y="3352109"/>
            <a:ext cx="3873676" cy="34739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563888" y="2398040"/>
            <a:ext cx="1939269" cy="1008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角丸四角形 8"/>
          <p:cNvSpPr/>
          <p:nvPr/>
        </p:nvSpPr>
        <p:spPr>
          <a:xfrm>
            <a:off x="1986687" y="4103256"/>
            <a:ext cx="883153" cy="108000"/>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7" name="直線矢印コネクタ 16"/>
          <p:cNvCxnSpPr/>
          <p:nvPr/>
        </p:nvCxnSpPr>
        <p:spPr>
          <a:xfrm>
            <a:off x="2488132" y="4211256"/>
            <a:ext cx="0" cy="235717"/>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p:cNvCxnSpPr/>
          <p:nvPr/>
        </p:nvCxnSpPr>
        <p:spPr>
          <a:xfrm flipV="1">
            <a:off x="3184184" y="4276773"/>
            <a:ext cx="2107896" cy="298584"/>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3" name="円/楕円 22"/>
          <p:cNvSpPr/>
          <p:nvPr/>
        </p:nvSpPr>
        <p:spPr>
          <a:xfrm>
            <a:off x="3721775" y="2965567"/>
            <a:ext cx="396044"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24" name="直線矢印コネクタ 23"/>
          <p:cNvCxnSpPr/>
          <p:nvPr/>
        </p:nvCxnSpPr>
        <p:spPr>
          <a:xfrm flipH="1">
            <a:off x="2775124" y="3088624"/>
            <a:ext cx="991772" cy="451712"/>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26" name="円/楕円 25"/>
          <p:cNvSpPr/>
          <p:nvPr/>
        </p:nvSpPr>
        <p:spPr>
          <a:xfrm>
            <a:off x="5409963" y="6558147"/>
            <a:ext cx="324036"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テキスト ボックス 14"/>
          <p:cNvSpPr txBox="1"/>
          <p:nvPr/>
        </p:nvSpPr>
        <p:spPr>
          <a:xfrm>
            <a:off x="2601192" y="4633391"/>
            <a:ext cx="2451797" cy="307777"/>
          </a:xfrm>
          <a:prstGeom prst="rect">
            <a:avLst/>
          </a:prstGeom>
          <a:solidFill>
            <a:schemeClr val="tx1">
              <a:alpha val="79000"/>
            </a:schemeClr>
          </a:solidFill>
        </p:spPr>
        <p:txBody>
          <a:bodyPr wrap="square" rtlCol="0">
            <a:spAutoFit/>
          </a:bodyPr>
          <a:lstStyle/>
          <a:p>
            <a:pPr algn="ctr"/>
            <a:r>
              <a:rPr lang="ja-JP" altLang="en-US" sz="1400" dirty="0" smtClean="0">
                <a:solidFill>
                  <a:schemeClr val="bg1"/>
                </a:solidFill>
              </a:rPr>
              <a:t>処理済みデータ詳細ページ</a:t>
            </a:r>
            <a:endParaRPr kumimoji="1" lang="ja-JP" altLang="en-US" sz="1400" dirty="0">
              <a:solidFill>
                <a:schemeClr val="bg1"/>
              </a:solidFill>
            </a:endParaRPr>
          </a:p>
        </p:txBody>
      </p:sp>
      <p:sp>
        <p:nvSpPr>
          <p:cNvPr id="20" name="円/楕円 19"/>
          <p:cNvSpPr/>
          <p:nvPr/>
        </p:nvSpPr>
        <p:spPr>
          <a:xfrm>
            <a:off x="2869840" y="4510906"/>
            <a:ext cx="324036" cy="144016"/>
          </a:xfrm>
          <a:prstGeom prst="ellipse">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692727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6" name="Picture 8"/>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12251" y="2708858"/>
            <a:ext cx="6284085" cy="40585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17339" y="188640"/>
            <a:ext cx="9144000" cy="589738"/>
          </a:xfrm>
        </p:spPr>
        <p:txBody>
          <a:bodyPr>
            <a:normAutofit fontScale="90000"/>
          </a:bodyPr>
          <a:lstStyle/>
          <a:p>
            <a:r>
              <a:rPr lang="ja-JP" altLang="en-US" b="0" dirty="0" smtClean="0">
                <a:effectLst/>
                <a:latin typeface="メイリオ" pitchFamily="50" charset="-128"/>
                <a:ea typeface="メイリオ" pitchFamily="50" charset="-128"/>
                <a:cs typeface="メイリオ" pitchFamily="50" charset="-128"/>
              </a:rPr>
              <a:t>すばる望遠鏡データ 座標検索</a:t>
            </a:r>
            <a:endParaRPr lang="ja-JP" altLang="en-US" b="0" dirty="0">
              <a:effectLst/>
              <a:latin typeface="メイリオ" pitchFamily="50" charset="-128"/>
              <a:ea typeface="メイリオ" pitchFamily="50" charset="-128"/>
              <a:cs typeface="メイリオ" pitchFamily="50" charset="-128"/>
            </a:endParaRPr>
          </a:p>
        </p:txBody>
      </p:sp>
      <p:sp>
        <p:nvSpPr>
          <p:cNvPr id="8" name="コンテンツ プレースホルダ 2"/>
          <p:cNvSpPr txBox="1">
            <a:spLocks/>
          </p:cNvSpPr>
          <p:nvPr/>
        </p:nvSpPr>
        <p:spPr>
          <a:xfrm>
            <a:off x="16197" y="980728"/>
            <a:ext cx="8929718" cy="1601586"/>
          </a:xfrm>
          <a:prstGeom prst="rect">
            <a:avLst/>
          </a:prstGeom>
        </p:spPr>
        <p:txBody>
          <a:bodyPr vert="horz" anchor="t">
            <a:noAutofit/>
          </a:bodyPr>
          <a:lstStyle/>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kumimoji="1" lang="en-US" altLang="ja-JP" sz="2400" b="0" i="0" u="none" strike="noStrike" kern="1200" cap="none" spc="0" normalizeH="0" baseline="0" noProof="0" dirty="0" err="1" smtClean="0">
                <a:ln>
                  <a:noFill/>
                </a:ln>
                <a:solidFill>
                  <a:schemeClr val="tx1"/>
                </a:solidFill>
                <a:effectLst/>
                <a:uLnTx/>
                <a:uFillTx/>
                <a:latin typeface="メイリオ" pitchFamily="50" charset="-128"/>
                <a:ea typeface="メイリオ" pitchFamily="50" charset="-128"/>
                <a:cs typeface="メイリオ" pitchFamily="50" charset="-128"/>
              </a:rPr>
              <a:t>JVOSky</a:t>
            </a:r>
            <a:r>
              <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 </a:t>
            </a:r>
            <a:r>
              <a:rPr lang="ja-JP" altLang="en-US" sz="2400" noProof="0" dirty="0">
                <a:latin typeface="メイリオ" pitchFamily="50" charset="-128"/>
                <a:ea typeface="メイリオ" pitchFamily="50" charset="-128"/>
                <a:cs typeface="メイリオ" pitchFamily="50" charset="-128"/>
              </a:rPr>
              <a:t>で</a:t>
            </a:r>
            <a:r>
              <a:rPr kumimoji="1" lang="ja-JP" altLang="en-US"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座標または天体名でデータを探すことができます。</a:t>
            </a:r>
            <a:endPar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lang="ja-JP" altLang="en-US" sz="2400" dirty="0" smtClean="0">
                <a:latin typeface="メイリオ" pitchFamily="50" charset="-128"/>
                <a:ea typeface="メイリオ" pitchFamily="50" charset="-128"/>
                <a:cs typeface="メイリオ" pitchFamily="50" charset="-128"/>
              </a:rPr>
              <a:t>通常の </a:t>
            </a:r>
            <a:r>
              <a:rPr lang="en-US" altLang="ja-JP" sz="2400" dirty="0" smtClean="0">
                <a:latin typeface="メイリオ" pitchFamily="50" charset="-128"/>
                <a:ea typeface="メイリオ" pitchFamily="50" charset="-128"/>
                <a:cs typeface="メイリオ" pitchFamily="50" charset="-128"/>
              </a:rPr>
              <a:t>VO </a:t>
            </a:r>
            <a:r>
              <a:rPr lang="ja-JP" altLang="en-US" sz="2400" dirty="0" smtClean="0">
                <a:latin typeface="メイリオ" pitchFamily="50" charset="-128"/>
                <a:ea typeface="メイリオ" pitchFamily="50" charset="-128"/>
                <a:cs typeface="メイリオ" pitchFamily="50" charset="-128"/>
              </a:rPr>
              <a:t>サービスと同じように検索することもできます。</a:t>
            </a:r>
            <a:endParaRPr lang="en-US" altLang="ja-JP" sz="2400" dirty="0" smtClean="0">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2400"/>
              </a:lnSpc>
              <a:spcBef>
                <a:spcPts val="1200"/>
              </a:spcBef>
              <a:spcAft>
                <a:spcPts val="0"/>
              </a:spcAft>
              <a:buClr>
                <a:srgbClr val="FFC000"/>
              </a:buClr>
              <a:buSzPct val="80000"/>
              <a:buFont typeface="Wingdings" pitchFamily="2" charset="2"/>
              <a:buChar char="§"/>
              <a:tabLst/>
              <a:defRPr/>
            </a:pPr>
            <a:r>
              <a:rPr lang="ja-JP" altLang="en-US" sz="2400" dirty="0" smtClean="0">
                <a:latin typeface="メイリオ" pitchFamily="50" charset="-128"/>
                <a:ea typeface="メイリオ" pitchFamily="50" charset="-128"/>
                <a:cs typeface="メイリオ" pitchFamily="50" charset="-128"/>
              </a:rPr>
              <a:t>情報ウィンドウからデータのダウンロードページへリンクされています。</a:t>
            </a:r>
            <a:endParaRPr kumimoji="1" lang="en-US" altLang="ja-JP" sz="24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p:txBody>
      </p:sp>
      <p:pic>
        <p:nvPicPr>
          <p:cNvPr id="717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18" y="3130496"/>
            <a:ext cx="1989181" cy="1391168"/>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504" y="4797152"/>
            <a:ext cx="1989181" cy="1560142"/>
          </a:xfrm>
          <a:prstGeom prst="rect">
            <a:avLst/>
          </a:prstGeom>
          <a:noFill/>
          <a:ln w="19050">
            <a:solidFill>
              <a:schemeClr val="bg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円/楕円 10"/>
          <p:cNvSpPr/>
          <p:nvPr/>
        </p:nvSpPr>
        <p:spPr>
          <a:xfrm>
            <a:off x="1469966" y="3459144"/>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円/楕円 16"/>
          <p:cNvSpPr/>
          <p:nvPr/>
        </p:nvSpPr>
        <p:spPr>
          <a:xfrm>
            <a:off x="401708" y="398496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261352" y="573308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1056622" y="4090537"/>
            <a:ext cx="1662834"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9" name="直線矢印コネクタ 18"/>
          <p:cNvCxnSpPr/>
          <p:nvPr/>
        </p:nvCxnSpPr>
        <p:spPr>
          <a:xfrm>
            <a:off x="904262" y="5840245"/>
            <a:ext cx="1795530"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円/楕円 20"/>
          <p:cNvSpPr/>
          <p:nvPr/>
        </p:nvSpPr>
        <p:spPr>
          <a:xfrm>
            <a:off x="2323066" y="3130496"/>
            <a:ext cx="37672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21"/>
          <p:cNvSpPr/>
          <p:nvPr/>
        </p:nvSpPr>
        <p:spPr>
          <a:xfrm>
            <a:off x="3920001" y="398496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pic>
        <p:nvPicPr>
          <p:cNvPr id="7175"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020272" y="4509505"/>
            <a:ext cx="2022811" cy="225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直線矢印コネクタ 15"/>
          <p:cNvCxnSpPr/>
          <p:nvPr/>
        </p:nvCxnSpPr>
        <p:spPr>
          <a:xfrm>
            <a:off x="4454293" y="4154319"/>
            <a:ext cx="2709995" cy="58383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21133" y="3068960"/>
            <a:ext cx="9144000" cy="589738"/>
          </a:xfrm>
        </p:spPr>
        <p:txBody>
          <a:bodyPr>
            <a:noAutofit/>
          </a:bodyPr>
          <a:lstStyle/>
          <a:p>
            <a:r>
              <a:rPr lang="ja-JP" altLang="en-US" sz="4400" b="0" dirty="0">
                <a:effectLst/>
                <a:latin typeface="メイリオ" pitchFamily="50" charset="-128"/>
                <a:ea typeface="メイリオ" pitchFamily="50" charset="-128"/>
                <a:cs typeface="メイリオ" pitchFamily="50" charset="-128"/>
              </a:rPr>
              <a:t>ここ</a:t>
            </a:r>
            <a:r>
              <a:rPr lang="ja-JP" altLang="en-US" sz="4400" b="0" dirty="0" smtClean="0">
                <a:effectLst/>
                <a:latin typeface="メイリオ" pitchFamily="50" charset="-128"/>
                <a:ea typeface="メイリオ" pitchFamily="50" charset="-128"/>
                <a:cs typeface="メイリオ" pitchFamily="50" charset="-128"/>
              </a:rPr>
              <a:t>から先は時間があまったら</a:t>
            </a:r>
            <a:endParaRPr kumimoji="1" lang="ja-JP" altLang="en-US" sz="44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7707879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2979923" y="2768734"/>
            <a:ext cx="2749471"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高度な検索</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166785077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47544"/>
            <a:ext cx="9144000" cy="661176"/>
          </a:xfrm>
        </p:spPr>
        <p:txBody>
          <a:bodyPr>
            <a:normAutofit/>
          </a:bodyPr>
          <a:lstStyle/>
          <a:p>
            <a:r>
              <a:rPr kumimoji="1" lang="en-US" altLang="ja-JP" sz="3200" b="0" dirty="0" smtClean="0">
                <a:effectLst/>
                <a:latin typeface="メイリオ" pitchFamily="50" charset="-128"/>
                <a:ea typeface="メイリオ" pitchFamily="50" charset="-128"/>
                <a:cs typeface="メイリオ" pitchFamily="50" charset="-128"/>
              </a:rPr>
              <a:t>QSO </a:t>
            </a:r>
            <a:r>
              <a:rPr kumimoji="1" lang="ja-JP" altLang="en-US" sz="3200" b="0" dirty="0" smtClean="0">
                <a:effectLst/>
                <a:latin typeface="メイリオ" pitchFamily="50" charset="-128"/>
                <a:ea typeface="メイリオ" pitchFamily="50" charset="-128"/>
                <a:cs typeface="メイリオ" pitchFamily="50" charset="-128"/>
              </a:rPr>
              <a:t>の </a:t>
            </a:r>
            <a:r>
              <a:rPr kumimoji="1" lang="en-US" altLang="ja-JP" sz="3200" b="0" dirty="0" err="1" smtClean="0">
                <a:effectLst/>
                <a:latin typeface="メイリオ" pitchFamily="50" charset="-128"/>
                <a:ea typeface="メイリオ" pitchFamily="50" charset="-128"/>
                <a:cs typeface="メイリオ" pitchFamily="50" charset="-128"/>
              </a:rPr>
              <a:t>Suprime</a:t>
            </a:r>
            <a:r>
              <a:rPr kumimoji="1" lang="en-US" altLang="ja-JP" sz="3200" b="0" dirty="0" smtClean="0">
                <a:effectLst/>
                <a:latin typeface="メイリオ" pitchFamily="50" charset="-128"/>
                <a:ea typeface="メイリオ" pitchFamily="50" charset="-128"/>
                <a:cs typeface="メイリオ" pitchFamily="50" charset="-128"/>
              </a:rPr>
              <a:t>-Cam </a:t>
            </a:r>
            <a:r>
              <a:rPr kumimoji="1" lang="ja-JP" altLang="en-US" sz="3200" b="0" dirty="0" smtClean="0">
                <a:effectLst/>
                <a:latin typeface="メイリオ" pitchFamily="50" charset="-128"/>
                <a:ea typeface="メイリオ" pitchFamily="50" charset="-128"/>
                <a:cs typeface="メイリオ" pitchFamily="50" charset="-128"/>
              </a:rPr>
              <a:t>画像を取得する </a:t>
            </a:r>
            <a:r>
              <a:rPr kumimoji="1" lang="en-US" altLang="ja-JP" sz="3200" b="0" dirty="0" smtClean="0">
                <a:effectLst/>
                <a:latin typeface="メイリオ" pitchFamily="50" charset="-128"/>
                <a:ea typeface="メイリオ" pitchFamily="50" charset="-128"/>
                <a:cs typeface="メイリオ" pitchFamily="50" charset="-128"/>
              </a:rPr>
              <a:t>(1/5)</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7344" y="989278"/>
            <a:ext cx="9001156" cy="1071570"/>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QSO </a:t>
            </a:r>
            <a:r>
              <a:rPr kumimoji="1" lang="ja-JP" altLang="en-US" dirty="0" smtClean="0">
                <a:latin typeface="メイリオ" pitchFamily="50" charset="-128"/>
                <a:ea typeface="メイリオ" pitchFamily="50" charset="-128"/>
                <a:cs typeface="メイリオ" pitchFamily="50" charset="-128"/>
              </a:rPr>
              <a:t>カタログに登録されている </a:t>
            </a:r>
            <a:r>
              <a:rPr kumimoji="1" lang="en-US" altLang="ja-JP" dirty="0" smtClean="0">
                <a:latin typeface="メイリオ" pitchFamily="50" charset="-128"/>
                <a:ea typeface="メイリオ" pitchFamily="50" charset="-128"/>
                <a:cs typeface="メイリオ" pitchFamily="50" charset="-128"/>
              </a:rPr>
              <a:t>QSO </a:t>
            </a:r>
            <a:r>
              <a:rPr kumimoji="1" lang="ja-JP" altLang="en-US" dirty="0" smtClean="0">
                <a:latin typeface="メイリオ" pitchFamily="50" charset="-128"/>
                <a:ea typeface="メイリオ" pitchFamily="50" charset="-128"/>
                <a:cs typeface="メイリオ" pitchFamily="50" charset="-128"/>
              </a:rPr>
              <a:t>の</a:t>
            </a:r>
            <a:r>
              <a:rPr lang="ja-JP" altLang="en-US" dirty="0" smtClean="0">
                <a:latin typeface="メイリオ" pitchFamily="50" charset="-128"/>
                <a:ea typeface="メイリオ" pitchFamily="50" charset="-128"/>
                <a:cs typeface="メイリオ" pitchFamily="50" charset="-128"/>
              </a:rPr>
              <a:t> </a:t>
            </a:r>
            <a:r>
              <a:rPr lang="en-US" altLang="ja-JP" dirty="0" err="1" smtClean="0">
                <a:latin typeface="メイリオ" pitchFamily="50" charset="-128"/>
                <a:ea typeface="メイリオ" pitchFamily="50" charset="-128"/>
                <a:cs typeface="メイリオ" pitchFamily="50" charset="-128"/>
              </a:rPr>
              <a:t>Suprime</a:t>
            </a:r>
            <a:r>
              <a:rPr lang="en-US" altLang="ja-JP" dirty="0" smtClean="0">
                <a:latin typeface="メイリオ" pitchFamily="50" charset="-128"/>
                <a:ea typeface="メイリオ" pitchFamily="50" charset="-128"/>
                <a:cs typeface="メイリオ" pitchFamily="50" charset="-128"/>
              </a:rPr>
              <a:t>-Cam </a:t>
            </a:r>
            <a:r>
              <a:rPr lang="ja-JP" altLang="en-US" dirty="0" smtClean="0">
                <a:latin typeface="メイリオ" pitchFamily="50" charset="-128"/>
                <a:ea typeface="メイリオ" pitchFamily="50" charset="-128"/>
                <a:cs typeface="メイリオ" pitchFamily="50" charset="-128"/>
              </a:rPr>
              <a:t>画像を取得してみましょう。</a:t>
            </a:r>
            <a:endParaRPr kumimoji="1" lang="ja-JP" altLang="en-US" dirty="0">
              <a:latin typeface="メイリオ" pitchFamily="50" charset="-128"/>
              <a:ea typeface="メイリオ" pitchFamily="50" charset="-128"/>
              <a:cs typeface="メイリオ" pitchFamily="50" charset="-128"/>
            </a:endParaRPr>
          </a:p>
        </p:txBody>
      </p:sp>
      <p:pic>
        <p:nvPicPr>
          <p:cNvPr id="7171" name="Picture 3"/>
          <p:cNvPicPr>
            <a:picLocks noChangeAspect="1" noChangeArrowheads="1"/>
          </p:cNvPicPr>
          <p:nvPr/>
        </p:nvPicPr>
        <p:blipFill>
          <a:blip r:embed="rId3" cstate="print"/>
          <a:srcRect/>
          <a:stretch>
            <a:fillRect/>
          </a:stretch>
        </p:blipFill>
        <p:spPr bwMode="auto">
          <a:xfrm>
            <a:off x="642910" y="4929198"/>
            <a:ext cx="2476191" cy="1952381"/>
          </a:xfrm>
          <a:prstGeom prst="rect">
            <a:avLst/>
          </a:prstGeom>
          <a:noFill/>
          <a:ln w="9525">
            <a:noFill/>
            <a:miter lim="800000"/>
            <a:headEnd/>
            <a:tailEnd/>
          </a:ln>
        </p:spPr>
      </p:pic>
      <p:sp>
        <p:nvSpPr>
          <p:cNvPr id="6" name="コンテンツ プレースホルダ 2"/>
          <p:cNvSpPr txBox="1">
            <a:spLocks/>
          </p:cNvSpPr>
          <p:nvPr/>
        </p:nvSpPr>
        <p:spPr>
          <a:xfrm>
            <a:off x="96168" y="2175875"/>
            <a:ext cx="3824576" cy="3125333"/>
          </a:xfrm>
          <a:prstGeom prst="rect">
            <a:avLst/>
          </a:prstGeom>
        </p:spPr>
        <p:txBody>
          <a:bodyPr vert="horz" anchor="t">
            <a:normAutofit fontScale="92500"/>
          </a:bodyPr>
          <a:lstStyle/>
          <a:p>
            <a:pPr marL="360000" marR="0" lvl="0" indent="-360000" algn="l" defTabSz="914400" rtl="0" eaLnBrk="1" fontAlgn="auto" latinLnBrk="0" hangingPunct="1">
              <a:lnSpc>
                <a:spcPts val="3360"/>
              </a:lnSpc>
              <a:spcBef>
                <a:spcPts val="1800"/>
              </a:spcBef>
              <a:spcAft>
                <a:spcPts val="0"/>
              </a:spcAft>
              <a:buClr>
                <a:srgbClr val="FFC000"/>
              </a:buClr>
              <a:buSzPct val="80000"/>
              <a:buFont typeface="Wingdings" pitchFamily="2" charset="2"/>
              <a:buChar char="§"/>
              <a:tabLst/>
              <a:defRPr/>
            </a:pPr>
            <a:r>
              <a:rPr kumimoji="1" lang="en-US" altLang="ja-JP" sz="3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JVOQL</a:t>
            </a:r>
            <a:r>
              <a:rPr kumimoji="1" lang="en-US" altLang="ja-JP" sz="3000" b="0" i="0" u="none" strike="noStrike" kern="1200" cap="none" spc="0" normalizeH="0" noProof="0" dirty="0" smtClean="0">
                <a:ln>
                  <a:noFill/>
                </a:ln>
                <a:solidFill>
                  <a:schemeClr val="tx1"/>
                </a:solidFill>
                <a:effectLst/>
                <a:uLnTx/>
                <a:uFillTx/>
                <a:latin typeface="メイリオ" pitchFamily="50" charset="-128"/>
                <a:ea typeface="メイリオ" pitchFamily="50" charset="-128"/>
                <a:cs typeface="メイリオ" pitchFamily="50" charset="-128"/>
              </a:rPr>
              <a:t> </a:t>
            </a:r>
            <a:r>
              <a:rPr kumimoji="1" lang="ja-JP" altLang="en-US" sz="3000" b="0" i="0" u="none" strike="noStrike" kern="1200" cap="none" spc="0" normalizeH="0" noProof="0" dirty="0" smtClean="0">
                <a:ln>
                  <a:noFill/>
                </a:ln>
                <a:solidFill>
                  <a:schemeClr val="tx1"/>
                </a:solidFill>
                <a:effectLst/>
                <a:uLnTx/>
                <a:uFillTx/>
                <a:latin typeface="メイリオ" pitchFamily="50" charset="-128"/>
                <a:ea typeface="メイリオ" pitchFamily="50" charset="-128"/>
                <a:cs typeface="メイリオ" pitchFamily="50" charset="-128"/>
              </a:rPr>
              <a:t>検索画面を表示します。</a:t>
            </a:r>
            <a:endParaRPr kumimoji="1" lang="en-US" altLang="ja-JP" sz="3000" b="0" i="0" u="none" strike="noStrike" kern="1200" cap="none" spc="0" normalizeH="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3360"/>
              </a:lnSpc>
              <a:spcBef>
                <a:spcPts val="1800"/>
              </a:spcBef>
              <a:spcAft>
                <a:spcPts val="0"/>
              </a:spcAft>
              <a:buClr>
                <a:srgbClr val="FFC000"/>
              </a:buClr>
              <a:buSzPct val="80000"/>
              <a:buFont typeface="Wingdings" pitchFamily="2" charset="2"/>
              <a:buChar char="§"/>
              <a:tabLst/>
              <a:defRPr/>
            </a:pPr>
            <a:r>
              <a:rPr lang="ja-JP" altLang="en-US" sz="3000" baseline="0" dirty="0" smtClean="0">
                <a:latin typeface="メイリオ" pitchFamily="50" charset="-128"/>
                <a:ea typeface="メイリオ" pitchFamily="50" charset="-128"/>
                <a:cs typeface="メイリオ" pitchFamily="50" charset="-128"/>
              </a:rPr>
              <a:t>サンプルから </a:t>
            </a:r>
            <a:r>
              <a:rPr lang="en-US" altLang="ja-JP" sz="3000" baseline="0" dirty="0" smtClean="0">
                <a:latin typeface="メイリオ" pitchFamily="50" charset="-128"/>
                <a:ea typeface="メイリオ" pitchFamily="50" charset="-128"/>
                <a:cs typeface="メイリオ" pitchFamily="50" charset="-128"/>
              </a:rPr>
              <a:t>QSO </a:t>
            </a:r>
            <a:r>
              <a:rPr lang="en-US" altLang="ja-JP" sz="3000" dirty="0" smtClean="0">
                <a:latin typeface="メイリオ" pitchFamily="50" charset="-128"/>
                <a:ea typeface="メイリオ" pitchFamily="50" charset="-128"/>
                <a:cs typeface="メイリオ" pitchFamily="50" charset="-128"/>
              </a:rPr>
              <a:t>[JVO] </a:t>
            </a:r>
            <a:r>
              <a:rPr lang="ja-JP" altLang="en-US" sz="3000" dirty="0" smtClean="0">
                <a:latin typeface="メイリオ" pitchFamily="50" charset="-128"/>
                <a:ea typeface="メイリオ" pitchFamily="50" charset="-128"/>
                <a:cs typeface="メイリオ" pitchFamily="50" charset="-128"/>
              </a:rPr>
              <a:t>を選択します。</a:t>
            </a:r>
            <a:endParaRPr lang="en-US" altLang="ja-JP" sz="3000" dirty="0" smtClean="0">
              <a:latin typeface="メイリオ" pitchFamily="50" charset="-128"/>
              <a:ea typeface="メイリオ" pitchFamily="50" charset="-128"/>
              <a:cs typeface="メイリオ" pitchFamily="50" charset="-128"/>
            </a:endParaRPr>
          </a:p>
          <a:p>
            <a:pPr marL="360000" marR="0" lvl="0" indent="-360000" algn="l" defTabSz="914400" rtl="0" eaLnBrk="1" fontAlgn="auto" latinLnBrk="0" hangingPunct="1">
              <a:lnSpc>
                <a:spcPts val="3360"/>
              </a:lnSpc>
              <a:spcBef>
                <a:spcPts val="1800"/>
              </a:spcBef>
              <a:spcAft>
                <a:spcPts val="0"/>
              </a:spcAft>
              <a:buClr>
                <a:srgbClr val="FFC000"/>
              </a:buClr>
              <a:buSzPct val="80000"/>
              <a:buFont typeface="Wingdings" pitchFamily="2" charset="2"/>
              <a:buChar char="§"/>
              <a:tabLst/>
              <a:defRPr/>
            </a:pPr>
            <a:r>
              <a:rPr lang="ja-JP" altLang="en-US" sz="3000" baseline="0" dirty="0" smtClean="0">
                <a:latin typeface="メイリオ" pitchFamily="50" charset="-128"/>
                <a:ea typeface="メイリオ" pitchFamily="50" charset="-128"/>
                <a:cs typeface="メイリオ" pitchFamily="50" charset="-128"/>
              </a:rPr>
              <a:t>検索を実行します。</a:t>
            </a:r>
            <a:endParaRPr lang="en-US" altLang="ja-JP" sz="3000" baseline="0" dirty="0" smtClean="0">
              <a:latin typeface="メイリオ" pitchFamily="50" charset="-128"/>
              <a:ea typeface="メイリオ" pitchFamily="50" charset="-128"/>
              <a:cs typeface="メイリオ" pitchFamily="50" charset="-128"/>
            </a:endParaRPr>
          </a:p>
        </p:txBody>
      </p:sp>
      <p:sp>
        <p:nvSpPr>
          <p:cNvPr id="7" name="円/楕円 6"/>
          <p:cNvSpPr/>
          <p:nvPr/>
        </p:nvSpPr>
        <p:spPr>
          <a:xfrm>
            <a:off x="928662" y="6500834"/>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4" name="グループ化 3"/>
          <p:cNvGrpSpPr/>
          <p:nvPr/>
        </p:nvGrpSpPr>
        <p:grpSpPr>
          <a:xfrm>
            <a:off x="3920864" y="2204864"/>
            <a:ext cx="5619688" cy="4591248"/>
            <a:chOff x="3558253" y="1785620"/>
            <a:chExt cx="5619688" cy="4591248"/>
          </a:xfrm>
        </p:grpSpPr>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58253" y="1785620"/>
              <a:ext cx="5619688" cy="45912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円/楕円 7"/>
            <p:cNvSpPr/>
            <p:nvPr/>
          </p:nvSpPr>
          <p:spPr>
            <a:xfrm>
              <a:off x="5224567" y="5231419"/>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4253283" y="5691074"/>
              <a:ext cx="857256"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テキスト ボックス 9"/>
            <p:cNvSpPr txBox="1"/>
            <p:nvPr/>
          </p:nvSpPr>
          <p:spPr>
            <a:xfrm>
              <a:off x="4286248" y="3357562"/>
              <a:ext cx="3786214" cy="1200329"/>
            </a:xfrm>
            <a:prstGeom prst="rect">
              <a:avLst/>
            </a:prstGeom>
            <a:solidFill>
              <a:schemeClr val="accent6"/>
            </a:solidFill>
          </p:spPr>
          <p:txBody>
            <a:bodyPr wrap="square" rtlCol="0">
              <a:spAutoFit/>
            </a:bodyPr>
            <a:lstStyle/>
            <a:p>
              <a:r>
                <a:rPr kumimoji="1" lang="en-US" altLang="ja-JP" dirty="0" smtClean="0"/>
                <a:t>Redshift 1.0~1.001 </a:t>
              </a:r>
              <a:r>
                <a:rPr kumimoji="1" lang="ja-JP" altLang="en-US" dirty="0" smtClean="0"/>
                <a:t>の範囲の </a:t>
              </a:r>
              <a:r>
                <a:rPr kumimoji="1" lang="en-US" altLang="ja-JP" dirty="0" err="1" smtClean="0"/>
                <a:t>Veron</a:t>
              </a:r>
              <a:r>
                <a:rPr kumimoji="1" lang="en-US" altLang="ja-JP" dirty="0" smtClean="0"/>
                <a:t> </a:t>
              </a:r>
              <a:r>
                <a:rPr kumimoji="1" lang="ja-JP" altLang="en-US" dirty="0" smtClean="0"/>
                <a:t>カタログの </a:t>
              </a:r>
              <a:r>
                <a:rPr kumimoji="1" lang="en-US" altLang="ja-JP" dirty="0" smtClean="0"/>
                <a:t>QSO </a:t>
              </a:r>
              <a:r>
                <a:rPr kumimoji="1" lang="ja-JP" altLang="en-US" dirty="0" smtClean="0"/>
                <a:t>について、</a:t>
              </a:r>
              <a:r>
                <a:rPr kumimoji="1" lang="en-US" altLang="ja-JP" dirty="0" smtClean="0"/>
                <a:t>0.14</a:t>
              </a:r>
              <a:r>
                <a:rPr kumimoji="1" lang="ja-JP" altLang="en-US" dirty="0" smtClean="0"/>
                <a:t>度四方の </a:t>
              </a:r>
              <a:r>
                <a:rPr kumimoji="1" lang="en-US" altLang="ja-JP" dirty="0" err="1" smtClean="0"/>
                <a:t>Suprime</a:t>
              </a:r>
              <a:r>
                <a:rPr kumimoji="1" lang="en-US" altLang="ja-JP" dirty="0" smtClean="0"/>
                <a:t>-Cam </a:t>
              </a:r>
              <a:r>
                <a:rPr kumimoji="1" lang="ja-JP" altLang="en-US" dirty="0" smtClean="0"/>
                <a:t>画像の検索を行うクエリー</a:t>
              </a:r>
              <a:endParaRPr kumimoji="1" lang="en-US" altLang="ja-JP" dirty="0" smtClean="0"/>
            </a:p>
          </p:txBody>
        </p:sp>
      </p:grpSp>
    </p:spTree>
    <p:extLst>
      <p:ext uri="{BB962C8B-B14F-4D97-AF65-F5344CB8AC3E}">
        <p14:creationId xmlns:p14="http://schemas.microsoft.com/office/powerpoint/2010/main" val="1079088408"/>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3" cstate="print"/>
          <a:srcRect/>
          <a:stretch>
            <a:fillRect/>
          </a:stretch>
        </p:blipFill>
        <p:spPr bwMode="auto">
          <a:xfrm>
            <a:off x="0" y="2000240"/>
            <a:ext cx="7333334" cy="3320635"/>
          </a:xfrm>
          <a:prstGeom prst="rect">
            <a:avLst/>
          </a:prstGeom>
          <a:noFill/>
          <a:ln w="9525">
            <a:noFill/>
            <a:miter lim="800000"/>
            <a:headEnd/>
            <a:tailEnd/>
          </a:ln>
        </p:spPr>
      </p:pic>
      <p:sp>
        <p:nvSpPr>
          <p:cNvPr id="2" name="タイトル 1"/>
          <p:cNvSpPr>
            <a:spLocks noGrp="1"/>
          </p:cNvSpPr>
          <p:nvPr>
            <p:ph type="title"/>
          </p:nvPr>
        </p:nvSpPr>
        <p:spPr>
          <a:xfrm>
            <a:off x="0" y="-24"/>
            <a:ext cx="9144000" cy="642942"/>
          </a:xfrm>
        </p:spPr>
        <p:txBody>
          <a:bodyPr>
            <a:normAutofit fontScale="90000"/>
          </a:bodyPr>
          <a:lstStyle/>
          <a:p>
            <a:r>
              <a:rPr lang="en-US" altLang="ja-JP" sz="3600" b="0" dirty="0" smtClean="0">
                <a:effectLst/>
                <a:latin typeface="メイリオ" pitchFamily="50" charset="-128"/>
                <a:ea typeface="メイリオ" pitchFamily="50" charset="-128"/>
                <a:cs typeface="メイリオ" pitchFamily="50" charset="-128"/>
              </a:rPr>
              <a:t>QSO </a:t>
            </a:r>
            <a:r>
              <a:rPr lang="ja-JP" altLang="en-US" sz="3600" b="0" dirty="0" smtClean="0">
                <a:effectLst/>
                <a:latin typeface="メイリオ" pitchFamily="50" charset="-128"/>
                <a:ea typeface="メイリオ" pitchFamily="50" charset="-128"/>
                <a:cs typeface="メイリオ" pitchFamily="50" charset="-128"/>
              </a:rPr>
              <a:t>の </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 </a:t>
            </a:r>
            <a:r>
              <a:rPr lang="ja-JP" altLang="en-US" sz="3600" b="0" dirty="0" smtClean="0">
                <a:effectLst/>
                <a:latin typeface="メイリオ" pitchFamily="50" charset="-128"/>
                <a:ea typeface="メイリオ" pitchFamily="50" charset="-128"/>
                <a:cs typeface="メイリオ" pitchFamily="50" charset="-128"/>
              </a:rPr>
              <a:t>画像を取得する </a:t>
            </a:r>
            <a:r>
              <a:rPr lang="en-US" altLang="ja-JP" sz="3600" b="0" dirty="0" smtClean="0">
                <a:effectLst/>
                <a:latin typeface="メイリオ" pitchFamily="50" charset="-128"/>
                <a:ea typeface="メイリオ" pitchFamily="50" charset="-128"/>
                <a:cs typeface="メイリオ" pitchFamily="50" charset="-128"/>
              </a:rPr>
              <a:t>(2/5)</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414366" y="714356"/>
            <a:ext cx="8229600" cy="1357322"/>
          </a:xfrm>
        </p:spPr>
        <p:txBody>
          <a:bodyPr>
            <a:normAutofit fontScale="92500" lnSpcReduction="100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検索結果を表示し、</a:t>
            </a:r>
            <a:r>
              <a:rPr lang="en-US" altLang="ja-JP" dirty="0" smtClean="0">
                <a:latin typeface="メイリオ" pitchFamily="50" charset="-128"/>
                <a:ea typeface="メイリオ" pitchFamily="50" charset="-128"/>
                <a:cs typeface="メイリオ" pitchFamily="50" charset="-128"/>
              </a:rPr>
              <a:t>Save/Download </a:t>
            </a:r>
            <a:r>
              <a:rPr lang="ja-JP" altLang="en-US" dirty="0" smtClean="0">
                <a:latin typeface="メイリオ" pitchFamily="50" charset="-128"/>
                <a:ea typeface="メイリオ" pitchFamily="50" charset="-128"/>
                <a:cs typeface="メイリオ" pitchFamily="50" charset="-128"/>
              </a:rPr>
              <a:t>タブで </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csv</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を選択して、</a:t>
            </a:r>
            <a:r>
              <a:rPr lang="en-US" altLang="ja-JP" dirty="0" smtClean="0">
                <a:latin typeface="メイリオ" pitchFamily="50" charset="-128"/>
                <a:ea typeface="メイリオ" pitchFamily="50" charset="-128"/>
                <a:cs typeface="メイリオ" pitchFamily="50" charset="-128"/>
              </a:rPr>
              <a:t>”Download” </a:t>
            </a:r>
            <a:r>
              <a:rPr lang="ja-JP" altLang="en-US" dirty="0" smtClean="0">
                <a:latin typeface="メイリオ" pitchFamily="50" charset="-128"/>
                <a:ea typeface="メイリオ" pitchFamily="50" charset="-128"/>
                <a:cs typeface="メイリオ" pitchFamily="50" charset="-128"/>
              </a:rPr>
              <a:t>ボタンをクリックします。</a:t>
            </a:r>
            <a:endParaRPr lang="en-US" altLang="ja-JP" dirty="0" smtClean="0">
              <a:latin typeface="メイリオ" pitchFamily="50" charset="-128"/>
              <a:ea typeface="メイリオ" pitchFamily="50" charset="-128"/>
              <a:cs typeface="メイリオ" pitchFamily="50" charset="-128"/>
            </a:endParaRPr>
          </a:p>
        </p:txBody>
      </p:sp>
      <p:pic>
        <p:nvPicPr>
          <p:cNvPr id="8195" name="Picture 3"/>
          <p:cNvPicPr>
            <a:picLocks noChangeAspect="1" noChangeArrowheads="1"/>
          </p:cNvPicPr>
          <p:nvPr/>
        </p:nvPicPr>
        <p:blipFill>
          <a:blip r:embed="rId4" cstate="print"/>
          <a:srcRect/>
          <a:stretch>
            <a:fillRect/>
          </a:stretch>
        </p:blipFill>
        <p:spPr bwMode="auto">
          <a:xfrm>
            <a:off x="2786050" y="3929066"/>
            <a:ext cx="7333334" cy="4057143"/>
          </a:xfrm>
          <a:prstGeom prst="rect">
            <a:avLst/>
          </a:prstGeom>
          <a:noFill/>
          <a:ln w="9525">
            <a:noFill/>
            <a:miter lim="800000"/>
            <a:headEnd/>
            <a:tailEnd/>
          </a:ln>
        </p:spPr>
      </p:pic>
      <p:sp>
        <p:nvSpPr>
          <p:cNvPr id="6" name="円/楕円 5"/>
          <p:cNvSpPr/>
          <p:nvPr/>
        </p:nvSpPr>
        <p:spPr>
          <a:xfrm>
            <a:off x="0" y="2000240"/>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468056" y="2204722"/>
            <a:ext cx="500066" cy="133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480370" y="2214554"/>
            <a:ext cx="500066" cy="13335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a:off x="928662" y="2401654"/>
            <a:ext cx="2286016" cy="195604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テキスト ボックス 10"/>
          <p:cNvSpPr txBox="1"/>
          <p:nvPr/>
        </p:nvSpPr>
        <p:spPr>
          <a:xfrm>
            <a:off x="6345504" y="1571612"/>
            <a:ext cx="2714612" cy="1200329"/>
          </a:xfrm>
          <a:prstGeom prst="rect">
            <a:avLst/>
          </a:prstGeom>
          <a:solidFill>
            <a:schemeClr val="accent6">
              <a:alpha val="71000"/>
            </a:schemeClr>
          </a:solidFill>
        </p:spPr>
        <p:txBody>
          <a:bodyPr wrap="square" rtlCol="0">
            <a:spAutoFit/>
          </a:bodyPr>
          <a:lstStyle/>
          <a:p>
            <a:r>
              <a:rPr lang="ja-JP" altLang="en-US" dirty="0" smtClean="0">
                <a:latin typeface="メイリオ" pitchFamily="50" charset="-128"/>
                <a:ea typeface="メイリオ" pitchFamily="50" charset="-128"/>
                <a:cs typeface="メイリオ" pitchFamily="50" charset="-128"/>
              </a:rPr>
              <a:t>注</a:t>
            </a:r>
            <a:r>
              <a:rPr lang="en-US" altLang="ja-JP" dirty="0" smtClean="0">
                <a:latin typeface="メイリオ" pitchFamily="50" charset="-128"/>
                <a:ea typeface="メイリオ" pitchFamily="50" charset="-128"/>
                <a:cs typeface="メイリオ" pitchFamily="50" charset="-128"/>
              </a:rPr>
              <a:t>) </a:t>
            </a:r>
            <a:r>
              <a:rPr kumimoji="1" lang="ja-JP" altLang="en-US" dirty="0" smtClean="0">
                <a:latin typeface="メイリオ" pitchFamily="50" charset="-128"/>
                <a:ea typeface="メイリオ" pitchFamily="50" charset="-128"/>
                <a:cs typeface="メイリオ" pitchFamily="50" charset="-128"/>
              </a:rPr>
              <a:t>この例では、表示するデータを </a:t>
            </a:r>
            <a:r>
              <a:rPr lang="en-US" altLang="ja-JP" dirty="0" smtClean="0">
                <a:latin typeface="メイリオ" pitchFamily="50" charset="-128"/>
                <a:ea typeface="メイリオ" pitchFamily="50" charset="-128"/>
                <a:cs typeface="メイリオ" pitchFamily="50" charset="-128"/>
              </a:rPr>
              <a:t>Metadata </a:t>
            </a:r>
            <a:r>
              <a:rPr lang="ja-JP" altLang="en-US" dirty="0" smtClean="0">
                <a:latin typeface="メイリオ" pitchFamily="50" charset="-128"/>
                <a:ea typeface="メイリオ" pitchFamily="50" charset="-128"/>
                <a:cs typeface="メイリオ" pitchFamily="50" charset="-128"/>
              </a:rPr>
              <a:t>タブで一部のものに限っています。</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194976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en-US" altLang="ja-JP" sz="4000" b="0" dirty="0" smtClean="0">
                <a:effectLst/>
                <a:latin typeface="メイリオ" pitchFamily="50" charset="-128"/>
                <a:ea typeface="メイリオ" pitchFamily="50" charset="-128"/>
                <a:cs typeface="メイリオ" pitchFamily="50" charset="-128"/>
              </a:rPr>
              <a:t>JVO </a:t>
            </a:r>
            <a:r>
              <a:rPr kumimoji="1" lang="ja-JP" altLang="en-US" sz="4000" b="0" dirty="0" smtClean="0">
                <a:effectLst/>
                <a:latin typeface="メイリオ" pitchFamily="50" charset="-128"/>
                <a:ea typeface="メイリオ" pitchFamily="50" charset="-128"/>
                <a:cs typeface="メイリオ" pitchFamily="50" charset="-128"/>
              </a:rPr>
              <a:t>ポータルアクセス方法</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2308590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71414"/>
            <a:ext cx="9144000" cy="661176"/>
          </a:xfrm>
        </p:spPr>
        <p:txBody>
          <a:bodyPr>
            <a:normAutofit fontScale="90000"/>
          </a:bodyPr>
          <a:lstStyle/>
          <a:p>
            <a:r>
              <a:rPr lang="en-US" altLang="ja-JP" sz="3600" b="0" dirty="0" smtClean="0">
                <a:effectLst/>
                <a:latin typeface="メイリオ" pitchFamily="50" charset="-128"/>
                <a:ea typeface="メイリオ" pitchFamily="50" charset="-128"/>
                <a:cs typeface="メイリオ" pitchFamily="50" charset="-128"/>
              </a:rPr>
              <a:t>QSO </a:t>
            </a:r>
            <a:r>
              <a:rPr lang="ja-JP" altLang="en-US" sz="3600" b="0" dirty="0" smtClean="0">
                <a:effectLst/>
                <a:latin typeface="メイリオ" pitchFamily="50" charset="-128"/>
                <a:ea typeface="メイリオ" pitchFamily="50" charset="-128"/>
                <a:cs typeface="メイリオ" pitchFamily="50" charset="-128"/>
              </a:rPr>
              <a:t>の </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 </a:t>
            </a:r>
            <a:r>
              <a:rPr lang="ja-JP" altLang="en-US" sz="3600" b="0" dirty="0" smtClean="0">
                <a:effectLst/>
                <a:latin typeface="メイリオ" pitchFamily="50" charset="-128"/>
                <a:ea typeface="メイリオ" pitchFamily="50" charset="-128"/>
                <a:cs typeface="メイリオ" pitchFamily="50" charset="-128"/>
              </a:rPr>
              <a:t>画像を取得する </a:t>
            </a:r>
            <a:r>
              <a:rPr lang="en-US" altLang="ja-JP" sz="3600" b="0" dirty="0" smtClean="0">
                <a:effectLst/>
                <a:latin typeface="メイリオ" pitchFamily="50" charset="-128"/>
                <a:ea typeface="メイリオ" pitchFamily="50" charset="-128"/>
                <a:cs typeface="メイリオ" pitchFamily="50" charset="-128"/>
              </a:rPr>
              <a:t>(3/5)</a:t>
            </a:r>
            <a:endParaRPr kumimoji="1" lang="ja-JP" altLang="en-US" sz="3600" b="0" dirty="0">
              <a:effectLst/>
              <a:latin typeface="メイリオ" pitchFamily="50" charset="-128"/>
              <a:ea typeface="メイリオ" pitchFamily="50" charset="-128"/>
              <a:cs typeface="メイリオ" pitchFamily="50" charset="-128"/>
            </a:endParaRPr>
          </a:p>
        </p:txBody>
      </p:sp>
      <p:pic>
        <p:nvPicPr>
          <p:cNvPr id="9218" name="Picture 2"/>
          <p:cNvPicPr>
            <a:picLocks noChangeAspect="1" noChangeArrowheads="1"/>
          </p:cNvPicPr>
          <p:nvPr/>
        </p:nvPicPr>
        <p:blipFill>
          <a:blip r:embed="rId3" cstate="print"/>
          <a:srcRect/>
          <a:stretch>
            <a:fillRect/>
          </a:stretch>
        </p:blipFill>
        <p:spPr bwMode="auto">
          <a:xfrm>
            <a:off x="0" y="1776978"/>
            <a:ext cx="5993651" cy="5225397"/>
          </a:xfrm>
          <a:prstGeom prst="rect">
            <a:avLst/>
          </a:prstGeom>
          <a:noFill/>
          <a:ln w="9525">
            <a:noFill/>
            <a:miter lim="800000"/>
            <a:headEnd/>
            <a:tailEnd/>
          </a:ln>
        </p:spPr>
      </p:pic>
      <p:sp>
        <p:nvSpPr>
          <p:cNvPr id="5" name="正方形/長方形 4"/>
          <p:cNvSpPr/>
          <p:nvPr/>
        </p:nvSpPr>
        <p:spPr>
          <a:xfrm>
            <a:off x="3500430" y="1857364"/>
            <a:ext cx="5429256" cy="646331"/>
          </a:xfrm>
          <a:prstGeom prst="rect">
            <a:avLst/>
          </a:prstGeom>
          <a:solidFill>
            <a:schemeClr val="bg2"/>
          </a:solidFill>
        </p:spPr>
        <p:txBody>
          <a:bodyPr wrap="square">
            <a:spAutoFit/>
          </a:bodyPr>
          <a:lstStyle/>
          <a:p>
            <a:r>
              <a:rPr lang="en-US" altLang="ja-JP" dirty="0" smtClean="0"/>
              <a:t>Linux &amp; Mac OS X </a:t>
            </a:r>
            <a:r>
              <a:rPr lang="ja-JP" altLang="en-US" dirty="0" smtClean="0"/>
              <a:t>版</a:t>
            </a:r>
            <a:endParaRPr lang="en-US" altLang="ja-JP" dirty="0" smtClean="0"/>
          </a:p>
          <a:p>
            <a:r>
              <a:rPr lang="en-US" altLang="ja-JP" dirty="0" smtClean="0">
                <a:hlinkClick r:id="rId4"/>
              </a:rPr>
              <a:t>http://www.gnu.org/software/wget/wget.html</a:t>
            </a:r>
            <a:endParaRPr lang="ja-JP" altLang="en-US" dirty="0"/>
          </a:p>
        </p:txBody>
      </p:sp>
      <p:sp>
        <p:nvSpPr>
          <p:cNvPr id="6" name="正方形/長方形 5"/>
          <p:cNvSpPr/>
          <p:nvPr/>
        </p:nvSpPr>
        <p:spPr>
          <a:xfrm>
            <a:off x="3500430" y="2571744"/>
            <a:ext cx="5429288" cy="642942"/>
          </a:xfrm>
          <a:prstGeom prst="rect">
            <a:avLst/>
          </a:prstGeom>
          <a:solidFill>
            <a:schemeClr val="bg2"/>
          </a:solidFill>
        </p:spPr>
        <p:txBody>
          <a:bodyPr wrap="square">
            <a:spAutoFit/>
          </a:bodyPr>
          <a:lstStyle/>
          <a:p>
            <a:r>
              <a:rPr lang="en-US" altLang="ja-JP" dirty="0" smtClean="0"/>
              <a:t>Windows </a:t>
            </a:r>
            <a:r>
              <a:rPr lang="ja-JP" altLang="en-US" dirty="0" smtClean="0"/>
              <a:t>版</a:t>
            </a:r>
            <a:endParaRPr lang="en-US" altLang="ja-JP" dirty="0" smtClean="0"/>
          </a:p>
          <a:p>
            <a:r>
              <a:rPr lang="en-US" altLang="ja-JP" dirty="0" smtClean="0">
                <a:hlinkClick r:id="rId5"/>
              </a:rPr>
              <a:t>http://users.ugent.be/~bpuype/wget/</a:t>
            </a:r>
            <a:endParaRPr lang="ja-JP" altLang="en-US" dirty="0"/>
          </a:p>
        </p:txBody>
      </p:sp>
      <p:sp>
        <p:nvSpPr>
          <p:cNvPr id="7" name="コンテンツ プレースホルダ 2"/>
          <p:cNvSpPr>
            <a:spLocks noGrp="1"/>
          </p:cNvSpPr>
          <p:nvPr>
            <p:ph idx="1"/>
          </p:nvPr>
        </p:nvSpPr>
        <p:spPr>
          <a:xfrm>
            <a:off x="414366" y="714356"/>
            <a:ext cx="8229600" cy="1071570"/>
          </a:xfrm>
        </p:spPr>
        <p:txBody>
          <a:bodyPr>
            <a:normAutofit/>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画像データを一度にダウンロードするには、</a:t>
            </a:r>
            <a:r>
              <a:rPr lang="en-US" altLang="ja-JP" dirty="0" err="1" smtClean="0">
                <a:latin typeface="メイリオ" pitchFamily="50" charset="-128"/>
                <a:ea typeface="メイリオ" pitchFamily="50" charset="-128"/>
                <a:cs typeface="メイリオ" pitchFamily="50" charset="-128"/>
              </a:rPr>
              <a:t>wget</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を利用すると便利です。</a:t>
            </a:r>
            <a:endParaRPr lang="en-US" altLang="ja-JP" dirty="0" smtClean="0">
              <a:latin typeface="メイリオ" pitchFamily="50" charset="-128"/>
              <a:ea typeface="メイリオ" pitchFamily="50" charset="-128"/>
              <a:cs typeface="メイリオ" pitchFamily="50" charset="-128"/>
            </a:endParaRPr>
          </a:p>
        </p:txBody>
      </p:sp>
      <p:sp>
        <p:nvSpPr>
          <p:cNvPr id="8" name="コンテンツ プレースホルダ 2"/>
          <p:cNvSpPr txBox="1">
            <a:spLocks/>
          </p:cNvSpPr>
          <p:nvPr/>
        </p:nvSpPr>
        <p:spPr>
          <a:xfrm>
            <a:off x="6215074" y="3429000"/>
            <a:ext cx="3657600" cy="1714512"/>
          </a:xfrm>
          <a:prstGeom prst="rect">
            <a:avLst/>
          </a:prstGeom>
        </p:spPr>
        <p:txBody>
          <a:bodyPr vert="horz" anchor="t">
            <a:normAutofit/>
          </a:bodyPr>
          <a:lstStyle/>
          <a:p>
            <a:pPr marL="448056" marR="0" lvl="0" indent="-384048" algn="l" defTabSz="914400" rtl="0" eaLnBrk="1" fontAlgn="auto" latinLnBrk="0" hangingPunct="1">
              <a:lnSpc>
                <a:spcPct val="100000"/>
              </a:lnSpc>
              <a:spcBef>
                <a:spcPct val="20000"/>
              </a:spcBef>
              <a:spcAft>
                <a:spcPts val="0"/>
              </a:spcAft>
              <a:buClr>
                <a:srgbClr val="FFC000"/>
              </a:buClr>
              <a:buSzPct val="80000"/>
              <a:buFont typeface="Wingdings" pitchFamily="2" charset="2"/>
              <a:buChar char="ü"/>
              <a:tabLst/>
              <a:defRPr/>
            </a:pPr>
            <a:endParaRPr kumimoji="1" lang="en-US" altLang="ja-JP" sz="30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983690315"/>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0"/>
            <a:ext cx="9144000" cy="875490"/>
          </a:xfrm>
        </p:spPr>
        <p:txBody>
          <a:bodyPr>
            <a:normAutofit fontScale="90000"/>
          </a:bodyPr>
          <a:lstStyle/>
          <a:p>
            <a:r>
              <a:rPr lang="en-US" altLang="ja-JP" sz="3600" b="0" dirty="0" smtClean="0">
                <a:effectLst/>
                <a:latin typeface="メイリオ" pitchFamily="50" charset="-128"/>
                <a:ea typeface="メイリオ" pitchFamily="50" charset="-128"/>
                <a:cs typeface="メイリオ" pitchFamily="50" charset="-128"/>
              </a:rPr>
              <a:t>QSO </a:t>
            </a:r>
            <a:r>
              <a:rPr lang="ja-JP" altLang="en-US" sz="3600" b="0" dirty="0" smtClean="0">
                <a:effectLst/>
                <a:latin typeface="メイリオ" pitchFamily="50" charset="-128"/>
                <a:ea typeface="メイリオ" pitchFamily="50" charset="-128"/>
                <a:cs typeface="メイリオ" pitchFamily="50" charset="-128"/>
              </a:rPr>
              <a:t>の </a:t>
            </a:r>
            <a:r>
              <a:rPr lang="en-US" altLang="ja-JP" sz="3600" b="0" dirty="0" err="1" smtClean="0">
                <a:effectLst/>
                <a:latin typeface="メイリオ" pitchFamily="50" charset="-128"/>
                <a:ea typeface="メイリオ" pitchFamily="50" charset="-128"/>
                <a:cs typeface="メイリオ" pitchFamily="50" charset="-128"/>
              </a:rPr>
              <a:t>Suprime</a:t>
            </a:r>
            <a:r>
              <a:rPr lang="en-US" altLang="ja-JP" sz="3600" b="0" dirty="0" smtClean="0">
                <a:effectLst/>
                <a:latin typeface="メイリオ" pitchFamily="50" charset="-128"/>
                <a:ea typeface="メイリオ" pitchFamily="50" charset="-128"/>
                <a:cs typeface="メイリオ" pitchFamily="50" charset="-128"/>
              </a:rPr>
              <a:t>-Cam </a:t>
            </a:r>
            <a:r>
              <a:rPr lang="ja-JP" altLang="en-US" sz="3600" b="0" dirty="0" smtClean="0">
                <a:effectLst/>
                <a:latin typeface="メイリオ" pitchFamily="50" charset="-128"/>
                <a:ea typeface="メイリオ" pitchFamily="50" charset="-128"/>
                <a:cs typeface="メイリオ" pitchFamily="50" charset="-128"/>
              </a:rPr>
              <a:t>画像を取得する </a:t>
            </a:r>
            <a:r>
              <a:rPr lang="en-US" altLang="ja-JP" sz="3600" b="0" dirty="0" smtClean="0">
                <a:effectLst/>
                <a:latin typeface="メイリオ" pitchFamily="50" charset="-128"/>
                <a:ea typeface="メイリオ" pitchFamily="50" charset="-128"/>
                <a:cs typeface="メイリオ" pitchFamily="50" charset="-128"/>
              </a:rPr>
              <a:t>(4/5)</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85720" y="836712"/>
            <a:ext cx="8534752" cy="4464496"/>
          </a:xfrm>
        </p:spPr>
        <p:txBody>
          <a:bodyPr>
            <a:normAutofit/>
          </a:bodyPr>
          <a:lstStyle/>
          <a:p>
            <a:pPr lvl="0">
              <a:lnSpc>
                <a:spcPts val="3000"/>
              </a:lnSpc>
              <a:spcBef>
                <a:spcPts val="1800"/>
              </a:spcBef>
              <a:buFont typeface="Wingdings" pitchFamily="2" charset="2"/>
              <a:buChar char="§"/>
              <a:defRPr/>
            </a:pPr>
            <a:r>
              <a:rPr lang="ja-JP" altLang="en-US" dirty="0" smtClean="0">
                <a:latin typeface="メイリオ" pitchFamily="50" charset="-128"/>
                <a:ea typeface="メイリオ" pitchFamily="50" charset="-128"/>
                <a:cs typeface="メイリオ" pitchFamily="50" charset="-128"/>
              </a:rPr>
              <a:t>ダウンロードした検索結果ファイルから、画像の </a:t>
            </a: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のみを抜き出します。</a:t>
            </a:r>
            <a:endParaRPr lang="en-US" altLang="ja-JP" dirty="0" smtClean="0">
              <a:latin typeface="メイリオ" pitchFamily="50" charset="-128"/>
              <a:ea typeface="メイリオ" pitchFamily="50" charset="-128"/>
              <a:cs typeface="メイリオ" pitchFamily="50" charset="-128"/>
            </a:endParaRPr>
          </a:p>
          <a:p>
            <a:pPr lvl="0">
              <a:lnSpc>
                <a:spcPts val="3000"/>
              </a:lnSpc>
              <a:spcBef>
                <a:spcPts val="1800"/>
              </a:spcBef>
              <a:buFont typeface="Wingdings" pitchFamily="2" charset="2"/>
              <a:buChar char="§"/>
              <a:defRPr/>
            </a:pPr>
            <a:r>
              <a:rPr lang="en-US" altLang="ja-JP" dirty="0" smtClean="0">
                <a:latin typeface="メイリオ" pitchFamily="50" charset="-128"/>
                <a:ea typeface="メイリオ" pitchFamily="50" charset="-128"/>
                <a:cs typeface="メイリオ" pitchFamily="50" charset="-128"/>
              </a:rPr>
              <a:t>Linux or Mac OS X </a:t>
            </a:r>
            <a:r>
              <a:rPr lang="ja-JP" altLang="en-US" dirty="0" smtClean="0">
                <a:latin typeface="メイリオ" pitchFamily="50" charset="-128"/>
                <a:ea typeface="メイリオ" pitchFamily="50" charset="-128"/>
                <a:cs typeface="メイリオ" pitchFamily="50" charset="-128"/>
              </a:rPr>
              <a:t>なら、</a:t>
            </a:r>
            <a:r>
              <a:rPr lang="en-US" altLang="ja-JP" dirty="0" err="1" smtClean="0">
                <a:latin typeface="メイリオ" pitchFamily="50" charset="-128"/>
                <a:ea typeface="メイリオ" pitchFamily="50" charset="-128"/>
                <a:cs typeface="メイリオ" pitchFamily="50" charset="-128"/>
              </a:rPr>
              <a:t>awk</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等の文書整形プログラムを使うとよいでしょう。</a:t>
            </a:r>
            <a:endParaRPr lang="en-US" altLang="ja-JP" dirty="0" smtClean="0">
              <a:latin typeface="メイリオ" pitchFamily="50" charset="-128"/>
              <a:ea typeface="メイリオ" pitchFamily="50" charset="-128"/>
              <a:cs typeface="メイリオ" pitchFamily="50" charset="-128"/>
            </a:endParaRPr>
          </a:p>
          <a:p>
            <a:pPr lvl="0">
              <a:lnSpc>
                <a:spcPts val="3000"/>
              </a:lnSpc>
              <a:spcBef>
                <a:spcPts val="1800"/>
              </a:spcBef>
              <a:buFont typeface="Wingdings" pitchFamily="2" charset="2"/>
              <a:buChar char="§"/>
              <a:defRPr/>
            </a:pPr>
            <a:r>
              <a:rPr lang="en-US" altLang="ja-JP" dirty="0" smtClean="0">
                <a:latin typeface="メイリオ" pitchFamily="50" charset="-128"/>
                <a:ea typeface="メイリオ" pitchFamily="50" charset="-128"/>
                <a:cs typeface="メイリオ" pitchFamily="50" charset="-128"/>
              </a:rPr>
              <a:t>Windows </a:t>
            </a:r>
            <a:r>
              <a:rPr lang="ja-JP" altLang="en-US" dirty="0" smtClean="0">
                <a:latin typeface="メイリオ" pitchFamily="50" charset="-128"/>
                <a:ea typeface="メイリオ" pitchFamily="50" charset="-128"/>
                <a:cs typeface="メイリオ" pitchFamily="50" charset="-128"/>
              </a:rPr>
              <a:t>の場合は、</a:t>
            </a:r>
            <a:r>
              <a:rPr lang="en-US" altLang="ja-JP" dirty="0" smtClean="0">
                <a:latin typeface="メイリオ" pitchFamily="50" charset="-128"/>
                <a:ea typeface="メイリオ" pitchFamily="50" charset="-128"/>
                <a:cs typeface="メイリオ" pitchFamily="50" charset="-128"/>
              </a:rPr>
              <a:t>Excel </a:t>
            </a:r>
            <a:r>
              <a:rPr lang="ja-JP" altLang="en-US" dirty="0" smtClean="0">
                <a:latin typeface="メイリオ" pitchFamily="50" charset="-128"/>
                <a:ea typeface="メイリオ" pitchFamily="50" charset="-128"/>
                <a:cs typeface="メイリオ" pitchFamily="50" charset="-128"/>
              </a:rPr>
              <a:t>でファイルを開いて、</a:t>
            </a: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の書かれた列のみをファイルに保存するとよいでしょう。</a:t>
            </a:r>
            <a:endParaRPr lang="en-US" altLang="ja-JP" dirty="0" smtClean="0">
              <a:latin typeface="メイリオ" pitchFamily="50" charset="-128"/>
              <a:ea typeface="メイリオ" pitchFamily="50" charset="-128"/>
              <a:cs typeface="メイリオ" pitchFamily="50" charset="-128"/>
            </a:endParaRPr>
          </a:p>
          <a:p>
            <a:pPr lvl="0">
              <a:lnSpc>
                <a:spcPts val="3000"/>
              </a:lnSpc>
              <a:spcBef>
                <a:spcPts val="1800"/>
              </a:spcBef>
              <a:buFont typeface="Wingdings" pitchFamily="2" charset="2"/>
              <a:buChar char="§"/>
              <a:defRPr/>
            </a:pP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のみが書かれたファイルを </a:t>
            </a:r>
            <a:r>
              <a:rPr lang="en-US" altLang="ja-JP" dirty="0" err="1" smtClean="0">
                <a:latin typeface="メイリオ" pitchFamily="50" charset="-128"/>
                <a:ea typeface="メイリオ" pitchFamily="50" charset="-128"/>
                <a:cs typeface="メイリオ" pitchFamily="50" charset="-128"/>
              </a:rPr>
              <a:t>wget</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の </a:t>
            </a:r>
            <a:r>
              <a:rPr lang="en-US" altLang="ja-JP" dirty="0" smtClean="0">
                <a:latin typeface="メイリオ" pitchFamily="50" charset="-128"/>
                <a:ea typeface="メイリオ" pitchFamily="50" charset="-128"/>
                <a:cs typeface="メイリオ" pitchFamily="50" charset="-128"/>
              </a:rPr>
              <a:t>–</a:t>
            </a:r>
            <a:r>
              <a:rPr lang="en-US" altLang="ja-JP" dirty="0" err="1" smtClean="0">
                <a:latin typeface="メイリオ" pitchFamily="50" charset="-128"/>
                <a:ea typeface="メイリオ" pitchFamily="50" charset="-128"/>
                <a:cs typeface="メイリオ" pitchFamily="50" charset="-128"/>
              </a:rPr>
              <a:t>i</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オプションに指定して、実行しましょう。</a:t>
            </a:r>
            <a:endParaRPr lang="en-US" altLang="ja-JP" dirty="0" smtClean="0">
              <a:latin typeface="メイリオ" pitchFamily="50" charset="-128"/>
              <a:ea typeface="メイリオ" pitchFamily="50" charset="-128"/>
              <a:cs typeface="メイリオ" pitchFamily="50" charset="-128"/>
            </a:endParaRPr>
          </a:p>
        </p:txBody>
      </p:sp>
      <p:sp>
        <p:nvSpPr>
          <p:cNvPr id="4" name="角丸四角形 3"/>
          <p:cNvSpPr/>
          <p:nvPr/>
        </p:nvSpPr>
        <p:spPr>
          <a:xfrm>
            <a:off x="285720" y="5643578"/>
            <a:ext cx="8643998" cy="1000132"/>
          </a:xfrm>
          <a:prstGeom prst="roundRect">
            <a:avLst>
              <a:gd name="adj" fmla="val 13474"/>
            </a:avLst>
          </a:prstGeom>
          <a:solidFill>
            <a:schemeClr val="tx2">
              <a:lumMod val="9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r>
              <a:rPr kumimoji="1" lang="en-US" altLang="ja-JP" dirty="0" smtClean="0">
                <a:solidFill>
                  <a:schemeClr val="bg1"/>
                </a:solidFill>
                <a:latin typeface="Courier New" pitchFamily="49" charset="0"/>
                <a:ea typeface="SimSun-PUA" pitchFamily="2" charset="-122"/>
                <a:cs typeface="Courier New" pitchFamily="49" charset="0"/>
              </a:rPr>
              <a:t>$ cat result.xml |</a:t>
            </a:r>
            <a:r>
              <a:rPr lang="ja-JP" altLang="en-US" dirty="0" smtClean="0">
                <a:solidFill>
                  <a:schemeClr val="bg1"/>
                </a:solidFill>
                <a:latin typeface="Courier New" pitchFamily="49" charset="0"/>
                <a:ea typeface="SimSun-PUA" pitchFamily="2" charset="-122"/>
                <a:cs typeface="Courier New" pitchFamily="49" charset="0"/>
              </a:rPr>
              <a:t> </a:t>
            </a:r>
            <a:r>
              <a:rPr lang="en-US" altLang="ja-JP" dirty="0" err="1" smtClean="0">
                <a:solidFill>
                  <a:schemeClr val="bg1"/>
                </a:solidFill>
                <a:latin typeface="Courier New" pitchFamily="49" charset="0"/>
                <a:ea typeface="SimSun-PUA" pitchFamily="2" charset="-122"/>
                <a:cs typeface="Courier New" pitchFamily="49" charset="0"/>
              </a:rPr>
              <a:t>awk</a:t>
            </a:r>
            <a:r>
              <a:rPr lang="en-US" altLang="ja-JP" dirty="0" smtClean="0">
                <a:solidFill>
                  <a:schemeClr val="bg1"/>
                </a:solidFill>
                <a:latin typeface="Courier New" pitchFamily="49" charset="0"/>
                <a:ea typeface="SimSun-PUA" pitchFamily="2" charset="-122"/>
                <a:cs typeface="Courier New" pitchFamily="49" charset="0"/>
              </a:rPr>
              <a:t> –F\| ‘{print $10}’ &gt; url.dat</a:t>
            </a:r>
            <a:r>
              <a:rPr kumimoji="1" lang="en-US" altLang="ja-JP" dirty="0" smtClean="0">
                <a:solidFill>
                  <a:schemeClr val="bg1"/>
                </a:solidFill>
                <a:latin typeface="Courier New" pitchFamily="49" charset="0"/>
                <a:ea typeface="SimSun-PUA" pitchFamily="2" charset="-122"/>
                <a:cs typeface="Courier New" pitchFamily="49" charset="0"/>
              </a:rPr>
              <a:t> </a:t>
            </a:r>
          </a:p>
          <a:p>
            <a:r>
              <a:rPr lang="en-US" altLang="ja-JP" dirty="0" smtClean="0">
                <a:solidFill>
                  <a:schemeClr val="bg1"/>
                </a:solidFill>
                <a:latin typeface="Courier New" pitchFamily="49" charset="0"/>
                <a:ea typeface="SimSun-PUA" pitchFamily="2" charset="-122"/>
                <a:cs typeface="Courier New" pitchFamily="49" charset="0"/>
              </a:rPr>
              <a:t>$ </a:t>
            </a:r>
            <a:r>
              <a:rPr lang="en-US" altLang="ja-JP" dirty="0" err="1" smtClean="0">
                <a:solidFill>
                  <a:schemeClr val="bg1"/>
                </a:solidFill>
                <a:latin typeface="Courier New" pitchFamily="49" charset="0"/>
                <a:ea typeface="SimSun-PUA" pitchFamily="2" charset="-122"/>
                <a:cs typeface="Courier New" pitchFamily="49" charset="0"/>
              </a:rPr>
              <a:t>wget</a:t>
            </a:r>
            <a:r>
              <a:rPr lang="en-US" altLang="ja-JP" dirty="0" smtClean="0">
                <a:solidFill>
                  <a:schemeClr val="bg1"/>
                </a:solidFill>
                <a:latin typeface="Courier New" pitchFamily="49" charset="0"/>
                <a:ea typeface="SimSun-PUA" pitchFamily="2" charset="-122"/>
                <a:cs typeface="Courier New" pitchFamily="49" charset="0"/>
              </a:rPr>
              <a:t> –</a:t>
            </a:r>
            <a:r>
              <a:rPr lang="en-US" altLang="ja-JP" dirty="0" err="1" smtClean="0">
                <a:solidFill>
                  <a:schemeClr val="bg1"/>
                </a:solidFill>
                <a:latin typeface="Courier New" pitchFamily="49" charset="0"/>
                <a:ea typeface="SimSun-PUA" pitchFamily="2" charset="-122"/>
                <a:cs typeface="Courier New" pitchFamily="49" charset="0"/>
              </a:rPr>
              <a:t>i</a:t>
            </a:r>
            <a:r>
              <a:rPr lang="en-US" altLang="ja-JP" dirty="0" smtClean="0">
                <a:solidFill>
                  <a:schemeClr val="bg1"/>
                </a:solidFill>
                <a:latin typeface="Courier New" pitchFamily="49" charset="0"/>
                <a:ea typeface="SimSun-PUA" pitchFamily="2" charset="-122"/>
                <a:cs typeface="Courier New" pitchFamily="49" charset="0"/>
              </a:rPr>
              <a:t> url.dat</a:t>
            </a:r>
          </a:p>
          <a:p>
            <a:r>
              <a:rPr kumimoji="1" lang="en-US" altLang="ja-JP" dirty="0" smtClean="0">
                <a:solidFill>
                  <a:schemeClr val="bg1"/>
                </a:solidFill>
                <a:latin typeface="Courier New" pitchFamily="49" charset="0"/>
                <a:ea typeface="SimSun-PUA" pitchFamily="2" charset="-122"/>
                <a:cs typeface="Courier New" pitchFamily="49" charset="0"/>
              </a:rPr>
              <a:t>…</a:t>
            </a:r>
            <a:endParaRPr kumimoji="1" lang="ja-JP" altLang="en-US" dirty="0">
              <a:solidFill>
                <a:schemeClr val="bg1"/>
              </a:solidFill>
              <a:latin typeface="Courier New" pitchFamily="49" charset="0"/>
              <a:cs typeface="Courier New" pitchFamily="49" charset="0"/>
            </a:endParaRPr>
          </a:p>
        </p:txBody>
      </p:sp>
      <p:sp>
        <p:nvSpPr>
          <p:cNvPr id="6" name="テキスト ボックス 5"/>
          <p:cNvSpPr txBox="1"/>
          <p:nvPr/>
        </p:nvSpPr>
        <p:spPr>
          <a:xfrm>
            <a:off x="4071934" y="5042426"/>
            <a:ext cx="3857652" cy="369332"/>
          </a:xfrm>
          <a:prstGeom prst="rect">
            <a:avLst/>
          </a:prstGeom>
          <a:noFill/>
        </p:spPr>
        <p:txBody>
          <a:bodyPr wrap="square" rtlCol="0">
            <a:spAutoFit/>
          </a:bodyPr>
          <a:lstStyle/>
          <a:p>
            <a:r>
              <a:rPr kumimoji="1" lang="en-US" altLang="ja-JP" dirty="0" smtClean="0"/>
              <a:t>URL </a:t>
            </a:r>
            <a:r>
              <a:rPr kumimoji="1" lang="ja-JP" altLang="en-US" dirty="0" smtClean="0"/>
              <a:t>の書かれている行番号を指定</a:t>
            </a:r>
            <a:endParaRPr kumimoji="1" lang="ja-JP" altLang="en-US" dirty="0"/>
          </a:p>
        </p:txBody>
      </p:sp>
      <p:cxnSp>
        <p:nvCxnSpPr>
          <p:cNvPr id="7" name="直線矢印コネクタ 6"/>
          <p:cNvCxnSpPr/>
          <p:nvPr/>
        </p:nvCxnSpPr>
        <p:spPr>
          <a:xfrm>
            <a:off x="5464975" y="5429263"/>
            <a:ext cx="35719" cy="285753"/>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400602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02958"/>
            <a:ext cx="9144000" cy="589738"/>
          </a:xfrm>
        </p:spPr>
        <p:txBody>
          <a:bodyPr>
            <a:normAutofit/>
          </a:bodyPr>
          <a:lstStyle/>
          <a:p>
            <a:r>
              <a:rPr lang="en-US" altLang="ja-JP" sz="3200" b="0" dirty="0" smtClean="0">
                <a:effectLst/>
                <a:latin typeface="メイリオ" pitchFamily="50" charset="-128"/>
                <a:ea typeface="メイリオ" pitchFamily="50" charset="-128"/>
                <a:cs typeface="メイリオ" pitchFamily="50" charset="-128"/>
              </a:rPr>
              <a:t>QSO </a:t>
            </a:r>
            <a:r>
              <a:rPr lang="ja-JP" altLang="en-US" sz="3200" b="0" dirty="0" smtClean="0">
                <a:effectLst/>
                <a:latin typeface="メイリオ" pitchFamily="50" charset="-128"/>
                <a:ea typeface="メイリオ" pitchFamily="50" charset="-128"/>
                <a:cs typeface="メイリオ" pitchFamily="50" charset="-128"/>
              </a:rPr>
              <a:t>の </a:t>
            </a:r>
            <a:r>
              <a:rPr lang="en-US" altLang="ja-JP" sz="3200" b="0" dirty="0" err="1" smtClean="0">
                <a:effectLst/>
                <a:latin typeface="メイリオ" pitchFamily="50" charset="-128"/>
                <a:ea typeface="メイリオ" pitchFamily="50" charset="-128"/>
                <a:cs typeface="メイリオ" pitchFamily="50" charset="-128"/>
              </a:rPr>
              <a:t>Suprime</a:t>
            </a:r>
            <a:r>
              <a:rPr lang="en-US" altLang="ja-JP" sz="3200" b="0" dirty="0" smtClean="0">
                <a:effectLst/>
                <a:latin typeface="メイリオ" pitchFamily="50" charset="-128"/>
                <a:ea typeface="メイリオ" pitchFamily="50" charset="-128"/>
                <a:cs typeface="メイリオ" pitchFamily="50" charset="-128"/>
              </a:rPr>
              <a:t>-Cam </a:t>
            </a:r>
            <a:r>
              <a:rPr lang="ja-JP" altLang="en-US" sz="3200" b="0" dirty="0" smtClean="0">
                <a:effectLst/>
                <a:latin typeface="メイリオ" pitchFamily="50" charset="-128"/>
                <a:ea typeface="メイリオ" pitchFamily="50" charset="-128"/>
                <a:cs typeface="メイリオ" pitchFamily="50" charset="-128"/>
              </a:rPr>
              <a:t>画像を取得する </a:t>
            </a:r>
            <a:r>
              <a:rPr lang="en-US" altLang="ja-JP" sz="3200" b="0" dirty="0" smtClean="0">
                <a:effectLst/>
                <a:latin typeface="メイリオ" pitchFamily="50" charset="-128"/>
                <a:ea typeface="メイリオ" pitchFamily="50" charset="-128"/>
                <a:cs typeface="メイリオ" pitchFamily="50" charset="-128"/>
              </a:rPr>
              <a:t>(5/5)</a:t>
            </a:r>
            <a:endParaRPr kumimoji="1" lang="ja-JP" altLang="en-US" sz="32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677933"/>
            <a:ext cx="9144000" cy="1094883"/>
          </a:xfrm>
        </p:spPr>
        <p:txBody>
          <a:bodyPr/>
          <a:lstStyle/>
          <a:p>
            <a:pPr>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Windows </a:t>
            </a:r>
            <a:r>
              <a:rPr lang="ja-JP" altLang="en-US" dirty="0" smtClean="0">
                <a:latin typeface="メイリオ" pitchFamily="50" charset="-128"/>
                <a:ea typeface="メイリオ" pitchFamily="50" charset="-128"/>
                <a:cs typeface="メイリオ" pitchFamily="50" charset="-128"/>
              </a:rPr>
              <a:t>で </a:t>
            </a:r>
            <a:r>
              <a:rPr lang="en-US" altLang="ja-JP" dirty="0" smtClean="0">
                <a:latin typeface="メイリオ" pitchFamily="50" charset="-128"/>
                <a:ea typeface="メイリオ" pitchFamily="50" charset="-128"/>
                <a:cs typeface="メイリオ" pitchFamily="50" charset="-128"/>
              </a:rPr>
              <a:t>Excel </a:t>
            </a:r>
            <a:r>
              <a:rPr lang="ja-JP" altLang="en-US" dirty="0" smtClean="0">
                <a:latin typeface="メイリオ" pitchFamily="50" charset="-128"/>
                <a:ea typeface="メイリオ" pitchFamily="50" charset="-128"/>
                <a:cs typeface="メイリオ" pitchFamily="50" charset="-128"/>
              </a:rPr>
              <a:t>を使って </a:t>
            </a:r>
            <a:r>
              <a:rPr lang="en-US" altLang="ja-JP" dirty="0" smtClean="0">
                <a:latin typeface="メイリオ" pitchFamily="50" charset="-128"/>
                <a:ea typeface="メイリオ" pitchFamily="50" charset="-128"/>
                <a:cs typeface="メイリオ" pitchFamily="50" charset="-128"/>
              </a:rPr>
              <a:t>URL </a:t>
            </a:r>
            <a:r>
              <a:rPr lang="ja-JP" altLang="en-US" dirty="0" smtClean="0">
                <a:latin typeface="メイリオ" pitchFamily="50" charset="-128"/>
                <a:ea typeface="メイリオ" pitchFamily="50" charset="-128"/>
                <a:cs typeface="メイリオ" pitchFamily="50" charset="-128"/>
              </a:rPr>
              <a:t>を抜き出す例を説明します。</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285752" y="1613554"/>
            <a:ext cx="4240530" cy="2593658"/>
          </a:xfrm>
          <a:prstGeom prst="rect">
            <a:avLst/>
          </a:prstGeom>
          <a:noFill/>
          <a:ln w="9525">
            <a:noFill/>
            <a:miter lim="800000"/>
            <a:headEnd/>
            <a:tailEnd/>
          </a:ln>
        </p:spPr>
      </p:pic>
      <p:pic>
        <p:nvPicPr>
          <p:cNvPr id="2050" name="Picture 2"/>
          <p:cNvPicPr>
            <a:picLocks noChangeAspect="1" noChangeArrowheads="1"/>
          </p:cNvPicPr>
          <p:nvPr/>
        </p:nvPicPr>
        <p:blipFill>
          <a:blip r:embed="rId4" cstate="print"/>
          <a:srcRect/>
          <a:stretch>
            <a:fillRect/>
          </a:stretch>
        </p:blipFill>
        <p:spPr bwMode="auto">
          <a:xfrm>
            <a:off x="4760626" y="1613554"/>
            <a:ext cx="4240530" cy="2593658"/>
          </a:xfrm>
          <a:prstGeom prst="rect">
            <a:avLst/>
          </a:prstGeom>
          <a:noFill/>
          <a:ln w="9525">
            <a:noFill/>
            <a:miter lim="800000"/>
            <a:headEnd/>
            <a:tailEnd/>
          </a:ln>
        </p:spPr>
      </p:pic>
      <p:sp>
        <p:nvSpPr>
          <p:cNvPr id="7" name="円/楕円 6"/>
          <p:cNvSpPr/>
          <p:nvPr/>
        </p:nvSpPr>
        <p:spPr>
          <a:xfrm>
            <a:off x="285752" y="2256496"/>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8" name="円/楕円 7"/>
          <p:cNvSpPr/>
          <p:nvPr/>
        </p:nvSpPr>
        <p:spPr>
          <a:xfrm>
            <a:off x="987654" y="2653014"/>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9" name="円/楕円 8"/>
          <p:cNvSpPr/>
          <p:nvPr/>
        </p:nvSpPr>
        <p:spPr>
          <a:xfrm>
            <a:off x="4832064" y="2542248"/>
            <a:ext cx="100013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0" name="円/楕円 9"/>
          <p:cNvSpPr/>
          <p:nvPr/>
        </p:nvSpPr>
        <p:spPr>
          <a:xfrm>
            <a:off x="3328679" y="3976650"/>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sp>
        <p:nvSpPr>
          <p:cNvPr id="11" name="円/楕円 10"/>
          <p:cNvSpPr/>
          <p:nvPr/>
        </p:nvSpPr>
        <p:spPr>
          <a:xfrm>
            <a:off x="8332526" y="3951758"/>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メイリオ" pitchFamily="50" charset="-128"/>
              <a:ea typeface="メイリオ" pitchFamily="50" charset="-128"/>
              <a:cs typeface="メイリオ" pitchFamily="50" charset="-128"/>
            </a:endParaRPr>
          </a:p>
        </p:txBody>
      </p:sp>
      <p:pic>
        <p:nvPicPr>
          <p:cNvPr id="2052" name="Picture 4"/>
          <p:cNvPicPr>
            <a:picLocks noChangeAspect="1" noChangeArrowheads="1"/>
          </p:cNvPicPr>
          <p:nvPr/>
        </p:nvPicPr>
        <p:blipFill>
          <a:blip r:embed="rId5" cstate="print"/>
          <a:srcRect/>
          <a:stretch>
            <a:fillRect/>
          </a:stretch>
        </p:blipFill>
        <p:spPr bwMode="auto">
          <a:xfrm>
            <a:off x="285720" y="4357694"/>
            <a:ext cx="5809524" cy="3123810"/>
          </a:xfrm>
          <a:prstGeom prst="rect">
            <a:avLst/>
          </a:prstGeom>
          <a:noFill/>
          <a:ln w="9525">
            <a:noFill/>
            <a:miter lim="800000"/>
            <a:headEnd/>
            <a:tailEnd/>
          </a:ln>
        </p:spPr>
      </p:pic>
      <p:sp>
        <p:nvSpPr>
          <p:cNvPr id="14" name="テキスト ボックス 13"/>
          <p:cNvSpPr txBox="1"/>
          <p:nvPr/>
        </p:nvSpPr>
        <p:spPr>
          <a:xfrm>
            <a:off x="1785918" y="1643050"/>
            <a:ext cx="3000396" cy="1815882"/>
          </a:xfrm>
          <a:prstGeom prst="rect">
            <a:avLst/>
          </a:prstGeom>
          <a:solidFill>
            <a:schemeClr val="accent6">
              <a:alpha val="80000"/>
            </a:schemeClr>
          </a:solidFill>
        </p:spPr>
        <p:txBody>
          <a:bodyPr wrap="square" rtlCol="0">
            <a:spAutoFit/>
          </a:bodyPr>
          <a:lstStyle/>
          <a:p>
            <a:pPr marL="72000" indent="180000">
              <a:buFont typeface="Arial" pitchFamily="34" charset="0"/>
              <a:buChar char="•"/>
            </a:pPr>
            <a:r>
              <a:rPr kumimoji="1" lang="en-US" altLang="ja-JP" sz="1400" dirty="0" smtClean="0">
                <a:latin typeface="メイリオ" pitchFamily="50" charset="-128"/>
                <a:ea typeface="メイリオ" pitchFamily="50" charset="-128"/>
                <a:cs typeface="メイリオ" pitchFamily="50" charset="-128"/>
              </a:rPr>
              <a:t>Excel </a:t>
            </a:r>
            <a:r>
              <a:rPr kumimoji="1" lang="ja-JP" altLang="en-US" sz="1400" dirty="0" smtClean="0">
                <a:latin typeface="メイリオ" pitchFamily="50" charset="-128"/>
                <a:ea typeface="メイリオ" pitchFamily="50" charset="-128"/>
                <a:cs typeface="メイリオ" pitchFamily="50" charset="-128"/>
              </a:rPr>
              <a:t>を</a:t>
            </a:r>
            <a:r>
              <a:rPr lang="ja-JP" altLang="en-US" sz="1400" dirty="0" smtClean="0">
                <a:latin typeface="メイリオ" pitchFamily="50" charset="-128"/>
                <a:ea typeface="メイリオ" pitchFamily="50" charset="-128"/>
                <a:cs typeface="メイリオ" pitchFamily="50" charset="-128"/>
              </a:rPr>
              <a:t>起動</a:t>
            </a:r>
            <a:r>
              <a:rPr kumimoji="1" lang="ja-JP" altLang="en-US" sz="1400" dirty="0" smtClean="0">
                <a:latin typeface="メイリオ" pitchFamily="50" charset="-128"/>
                <a:ea typeface="メイリオ" pitchFamily="50" charset="-128"/>
                <a:cs typeface="メイリオ" pitchFamily="50" charset="-128"/>
              </a:rPr>
              <a:t>し、保存した結果ファイルを開く。</a:t>
            </a:r>
            <a:endParaRPr kumimoji="1"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テキストファイルウィザードが起動する。</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データファイル形式は、「</a:t>
            </a:r>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区切り文字によって</a:t>
            </a:r>
            <a:r>
              <a:rPr lang="en-US" altLang="ja-JP" sz="1400" dirty="0" smtClean="0">
                <a:latin typeface="メイリオ" pitchFamily="50" charset="-128"/>
                <a:ea typeface="メイリオ" pitchFamily="50" charset="-128"/>
                <a:cs typeface="メイリオ" pitchFamily="50" charset="-128"/>
              </a:rPr>
              <a:t>…</a:t>
            </a:r>
            <a:r>
              <a:rPr lang="ja-JP" altLang="en-US" sz="1400" dirty="0" smtClean="0">
                <a:latin typeface="メイリオ" pitchFamily="50" charset="-128"/>
                <a:ea typeface="メイリオ" pitchFamily="50" charset="-128"/>
                <a:cs typeface="メイリオ" pitchFamily="50" charset="-128"/>
              </a:rPr>
              <a:t>」を選択。</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kumimoji="1" lang="ja-JP" altLang="en-US" sz="1400" dirty="0" smtClean="0">
                <a:latin typeface="メイリオ" pitchFamily="50" charset="-128"/>
                <a:ea typeface="メイリオ" pitchFamily="50" charset="-128"/>
                <a:cs typeface="メイリオ" pitchFamily="50" charset="-128"/>
              </a:rPr>
              <a:t>とりこみ開始行は </a:t>
            </a:r>
            <a:r>
              <a:rPr kumimoji="1" lang="en-US" altLang="ja-JP" sz="1400" dirty="0" smtClean="0">
                <a:latin typeface="メイリオ" pitchFamily="50" charset="-128"/>
                <a:ea typeface="メイリオ" pitchFamily="50" charset="-128"/>
                <a:cs typeface="メイリオ" pitchFamily="50" charset="-128"/>
              </a:rPr>
              <a:t>“#” </a:t>
            </a:r>
            <a:r>
              <a:rPr kumimoji="1" lang="ja-JP" altLang="en-US" sz="1400" dirty="0" smtClean="0">
                <a:latin typeface="メイリオ" pitchFamily="50" charset="-128"/>
                <a:ea typeface="メイリオ" pitchFamily="50" charset="-128"/>
                <a:cs typeface="メイリオ" pitchFamily="50" charset="-128"/>
              </a:rPr>
              <a:t>で始まっていない行を指定</a:t>
            </a:r>
            <a:endParaRPr kumimoji="1" lang="ja-JP" altLang="en-US" sz="1400" dirty="0">
              <a:latin typeface="メイリオ" pitchFamily="50" charset="-128"/>
              <a:ea typeface="メイリオ" pitchFamily="50" charset="-128"/>
              <a:cs typeface="メイリオ" pitchFamily="50" charset="-128"/>
            </a:endParaRPr>
          </a:p>
        </p:txBody>
      </p:sp>
      <p:sp>
        <p:nvSpPr>
          <p:cNvPr id="15" name="テキスト ボックス 14"/>
          <p:cNvSpPr txBox="1"/>
          <p:nvPr/>
        </p:nvSpPr>
        <p:spPr>
          <a:xfrm>
            <a:off x="6000760" y="1643050"/>
            <a:ext cx="3000396" cy="738664"/>
          </a:xfrm>
          <a:prstGeom prst="rect">
            <a:avLst/>
          </a:prstGeom>
          <a:solidFill>
            <a:schemeClr val="accent6">
              <a:alpha val="80000"/>
            </a:schemeClr>
          </a:solidFill>
        </p:spPr>
        <p:txBody>
          <a:bodyPr wrap="square" rtlCol="0">
            <a:spAutoFit/>
          </a:bodyPr>
          <a:lstStyle/>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区切り文字はダウンロード時に指定した文字を指定。</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kumimoji="1" lang="ja-JP" altLang="en-US" sz="1400" dirty="0" smtClean="0">
                <a:latin typeface="メイリオ" pitchFamily="50" charset="-128"/>
                <a:ea typeface="メイリオ" pitchFamily="50" charset="-128"/>
                <a:cs typeface="メイリオ" pitchFamily="50" charset="-128"/>
              </a:rPr>
              <a:t>完了ボタンをクリック</a:t>
            </a:r>
            <a:endParaRPr kumimoji="1" lang="ja-JP" altLang="en-US" sz="1400" dirty="0">
              <a:latin typeface="メイリオ" pitchFamily="50" charset="-128"/>
              <a:ea typeface="メイリオ" pitchFamily="50" charset="-128"/>
              <a:cs typeface="メイリオ" pitchFamily="50" charset="-128"/>
            </a:endParaRPr>
          </a:p>
        </p:txBody>
      </p:sp>
      <p:sp>
        <p:nvSpPr>
          <p:cNvPr id="16" name="テキスト ボックス 15"/>
          <p:cNvSpPr txBox="1"/>
          <p:nvPr/>
        </p:nvSpPr>
        <p:spPr>
          <a:xfrm>
            <a:off x="6143604" y="4500570"/>
            <a:ext cx="3000396" cy="1169551"/>
          </a:xfrm>
          <a:prstGeom prst="rect">
            <a:avLst/>
          </a:prstGeom>
          <a:solidFill>
            <a:schemeClr val="accent6">
              <a:alpha val="80000"/>
            </a:schemeClr>
          </a:solidFill>
        </p:spPr>
        <p:txBody>
          <a:bodyPr wrap="square" rtlCol="0">
            <a:spAutoFit/>
          </a:bodyPr>
          <a:lstStyle/>
          <a:p>
            <a:pPr marL="72000" indent="180000">
              <a:buFont typeface="Arial" pitchFamily="34" charset="0"/>
              <a:buChar char="•"/>
            </a:pPr>
            <a:r>
              <a:rPr kumimoji="1" lang="ja-JP" altLang="en-US" sz="1400" dirty="0" smtClean="0">
                <a:latin typeface="メイリオ" pitchFamily="50" charset="-128"/>
                <a:ea typeface="メイリオ" pitchFamily="50" charset="-128"/>
                <a:cs typeface="メイリオ" pitchFamily="50" charset="-128"/>
              </a:rPr>
              <a:t>画像の </a:t>
            </a:r>
            <a:r>
              <a:rPr kumimoji="1" lang="en-US" altLang="ja-JP" sz="1400" dirty="0" smtClean="0">
                <a:latin typeface="メイリオ" pitchFamily="50" charset="-128"/>
                <a:ea typeface="メイリオ" pitchFamily="50" charset="-128"/>
                <a:cs typeface="メイリオ" pitchFamily="50" charset="-128"/>
              </a:rPr>
              <a:t>URL </a:t>
            </a:r>
            <a:r>
              <a:rPr kumimoji="1" lang="ja-JP" altLang="en-US" sz="1400" dirty="0" smtClean="0">
                <a:latin typeface="メイリオ" pitchFamily="50" charset="-128"/>
                <a:ea typeface="メイリオ" pitchFamily="50" charset="-128"/>
                <a:cs typeface="メイリオ" pitchFamily="50" charset="-128"/>
              </a:rPr>
              <a:t>が書かれたフィールドを選択しコピーする。</a:t>
            </a:r>
            <a:endParaRPr kumimoji="1"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新規に </a:t>
            </a:r>
            <a:r>
              <a:rPr lang="en-US" altLang="ja-JP" sz="1400" dirty="0" smtClean="0">
                <a:latin typeface="メイリオ" pitchFamily="50" charset="-128"/>
                <a:ea typeface="メイリオ" pitchFamily="50" charset="-128"/>
                <a:cs typeface="メイリオ" pitchFamily="50" charset="-128"/>
              </a:rPr>
              <a:t>Excel </a:t>
            </a:r>
            <a:r>
              <a:rPr lang="ja-JP" altLang="en-US" sz="1400" dirty="0" smtClean="0">
                <a:latin typeface="メイリオ" pitchFamily="50" charset="-128"/>
                <a:ea typeface="メイリオ" pitchFamily="50" charset="-128"/>
                <a:cs typeface="メイリオ" pitchFamily="50" charset="-128"/>
              </a:rPr>
              <a:t>ファイルを作成し、そこに張り付ける。</a:t>
            </a:r>
            <a:endParaRPr lang="en-US" altLang="ja-JP" sz="1400" dirty="0" smtClean="0">
              <a:latin typeface="メイリオ" pitchFamily="50" charset="-128"/>
              <a:ea typeface="メイリオ" pitchFamily="50" charset="-128"/>
              <a:cs typeface="メイリオ" pitchFamily="50" charset="-128"/>
            </a:endParaRPr>
          </a:p>
          <a:p>
            <a:pPr marL="72000" indent="180000">
              <a:buFont typeface="Arial" pitchFamily="34" charset="0"/>
              <a:buChar char="•"/>
            </a:pPr>
            <a:r>
              <a:rPr lang="ja-JP" altLang="en-US" sz="1400" dirty="0" smtClean="0">
                <a:latin typeface="メイリオ" pitchFamily="50" charset="-128"/>
                <a:ea typeface="メイリオ" pitchFamily="50" charset="-128"/>
                <a:cs typeface="メイリオ" pitchFamily="50" charset="-128"/>
              </a:rPr>
              <a:t>ファイル名をつけて保存する。</a:t>
            </a:r>
            <a:endParaRPr lang="en-US" altLang="ja-JP" sz="1400" dirty="0" smtClean="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292506814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708920"/>
            <a:ext cx="9144000" cy="589738"/>
          </a:xfrm>
        </p:spPr>
        <p:txBody>
          <a:bodyPr>
            <a:normAutofit fontScale="90000"/>
          </a:bodyPr>
          <a:lstStyle/>
          <a:p>
            <a:r>
              <a:rPr lang="ja-JP" altLang="en-US" dirty="0" smtClean="0"/>
              <a:t>すばる望遠鏡データのリダクション</a:t>
            </a:r>
            <a:endParaRPr kumimoji="1" lang="ja-JP" altLang="en-US" dirty="0"/>
          </a:p>
        </p:txBody>
      </p:sp>
    </p:spTree>
    <p:extLst>
      <p:ext uri="{BB962C8B-B14F-4D97-AF65-F5344CB8AC3E}">
        <p14:creationId xmlns:p14="http://schemas.microsoft.com/office/powerpoint/2010/main" val="159423853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2800"/>
            <a:ext cx="9144000" cy="1217290"/>
          </a:xfrm>
        </p:spPr>
        <p:txBody>
          <a:bodyPr>
            <a:normAutofit fontScale="90000"/>
          </a:bodyPr>
          <a:lstStyle/>
          <a:p>
            <a:r>
              <a:rPr kumimoji="1" lang="en-US" altLang="ja-JP" dirty="0" err="1" smtClean="0"/>
              <a:t>Suprime</a:t>
            </a:r>
            <a:r>
              <a:rPr kumimoji="1" lang="en-US" altLang="ja-JP" dirty="0" smtClean="0"/>
              <a:t>-Cam </a:t>
            </a:r>
            <a:r>
              <a:rPr kumimoji="1" lang="ja-JP" altLang="en-US" dirty="0" smtClean="0"/>
              <a:t>の </a:t>
            </a:r>
            <a:r>
              <a:rPr kumimoji="1" lang="en-US" altLang="ja-JP" dirty="0" smtClean="0"/>
              <a:t/>
            </a:r>
            <a:br>
              <a:rPr kumimoji="1" lang="en-US" altLang="ja-JP" dirty="0" smtClean="0"/>
            </a:br>
            <a:r>
              <a:rPr kumimoji="1" lang="en-US" altLang="ja-JP" dirty="0" smtClean="0"/>
              <a:t>On-demand </a:t>
            </a:r>
            <a:r>
              <a:rPr kumimoji="1" lang="ja-JP" altLang="en-US" dirty="0" smtClean="0"/>
              <a:t>モザイク画像作成 </a:t>
            </a:r>
            <a:r>
              <a:rPr kumimoji="1" lang="en-US" altLang="ja-JP" dirty="0" smtClean="0"/>
              <a:t>(1/3)</a:t>
            </a:r>
            <a:endParaRPr kumimoji="1" lang="ja-JP" alt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875" y="1613527"/>
            <a:ext cx="2329513" cy="12241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4268" y="1844824"/>
            <a:ext cx="7636868" cy="3240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円/楕円 3"/>
          <p:cNvSpPr/>
          <p:nvPr/>
        </p:nvSpPr>
        <p:spPr>
          <a:xfrm>
            <a:off x="4634581" y="1888551"/>
            <a:ext cx="1080120" cy="36004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テキスト ボックス 4"/>
          <p:cNvSpPr txBox="1"/>
          <p:nvPr/>
        </p:nvSpPr>
        <p:spPr>
          <a:xfrm>
            <a:off x="18854" y="1180143"/>
            <a:ext cx="4985194" cy="461665"/>
          </a:xfrm>
          <a:prstGeom prst="rect">
            <a:avLst/>
          </a:prstGeom>
          <a:noFill/>
        </p:spPr>
        <p:txBody>
          <a:bodyPr wrap="square" rtlCol="0">
            <a:spAutoFit/>
          </a:bodyPr>
          <a:lstStyle/>
          <a:p>
            <a:r>
              <a:rPr lang="ja-JP" altLang="en-US" sz="2400" dirty="0" smtClean="0">
                <a:latin typeface="メイリオ" pitchFamily="50" charset="-128"/>
                <a:ea typeface="メイリオ" pitchFamily="50" charset="-128"/>
                <a:cs typeface="メイリオ" pitchFamily="50" charset="-128"/>
              </a:rPr>
              <a:t>① </a:t>
            </a:r>
            <a:r>
              <a:rPr lang="en-US" altLang="ja-JP" sz="2400" dirty="0" err="1" smtClean="0">
                <a:latin typeface="メイリオ" pitchFamily="50" charset="-128"/>
                <a:ea typeface="メイリオ" pitchFamily="50" charset="-128"/>
                <a:cs typeface="メイリオ" pitchFamily="50" charset="-128"/>
              </a:rPr>
              <a:t>Suprime</a:t>
            </a:r>
            <a:r>
              <a:rPr lang="en-US" altLang="ja-JP" sz="2400" dirty="0" smtClean="0">
                <a:latin typeface="メイリオ" pitchFamily="50" charset="-128"/>
                <a:ea typeface="メイリオ" pitchFamily="50" charset="-128"/>
                <a:cs typeface="メイリオ" pitchFamily="50" charset="-128"/>
              </a:rPr>
              <a:t>-Cam </a:t>
            </a:r>
            <a:r>
              <a:rPr lang="ja-JP" altLang="en-US" sz="2400" dirty="0" smtClean="0">
                <a:latin typeface="メイリオ" pitchFamily="50" charset="-128"/>
                <a:ea typeface="メイリオ" pitchFamily="50" charset="-128"/>
                <a:cs typeface="メイリオ" pitchFamily="50" charset="-128"/>
              </a:rPr>
              <a:t>ページへ移動</a:t>
            </a:r>
            <a:endParaRPr lang="en-US" altLang="ja-JP" sz="2400" dirty="0" smtClean="0">
              <a:latin typeface="メイリオ" pitchFamily="50" charset="-128"/>
              <a:ea typeface="メイリオ" pitchFamily="50" charset="-128"/>
              <a:cs typeface="メイリオ" pitchFamily="50" charset="-128"/>
            </a:endParaRPr>
          </a:p>
        </p:txBody>
      </p:sp>
      <p:sp>
        <p:nvSpPr>
          <p:cNvPr id="8" name="円/楕円 7"/>
          <p:cNvSpPr/>
          <p:nvPr/>
        </p:nvSpPr>
        <p:spPr>
          <a:xfrm>
            <a:off x="289242" y="2089576"/>
            <a:ext cx="970390" cy="22841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7" name="カギ線コネクタ 6"/>
          <p:cNvCxnSpPr/>
          <p:nvPr/>
        </p:nvCxnSpPr>
        <p:spPr>
          <a:xfrm>
            <a:off x="774437" y="2317988"/>
            <a:ext cx="645247" cy="388321"/>
          </a:xfrm>
          <a:prstGeom prst="bentConnector3">
            <a:avLst>
              <a:gd name="adj1" fmla="val 327"/>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4969748" y="1398531"/>
            <a:ext cx="3825851" cy="461665"/>
          </a:xfrm>
          <a:prstGeom prst="rect">
            <a:avLst/>
          </a:prstGeom>
          <a:noFill/>
        </p:spPr>
        <p:txBody>
          <a:bodyPr wrap="square" rtlCol="0">
            <a:spAutoFit/>
          </a:bodyPr>
          <a:lstStyle/>
          <a:p>
            <a:r>
              <a:rPr lang="ja-JP" altLang="en-US" sz="2400" dirty="0" smtClean="0">
                <a:latin typeface="メイリオ" pitchFamily="50" charset="-128"/>
                <a:ea typeface="メイリオ" pitchFamily="50" charset="-128"/>
                <a:cs typeface="メイリオ" pitchFamily="50" charset="-128"/>
              </a:rPr>
              <a:t>② </a:t>
            </a:r>
            <a:r>
              <a:rPr lang="en-US" altLang="ja-JP" sz="2400" dirty="0" smtClean="0">
                <a:latin typeface="メイリオ" pitchFamily="50" charset="-128"/>
                <a:ea typeface="メイリオ" pitchFamily="50" charset="-128"/>
                <a:cs typeface="メイリオ" pitchFamily="50" charset="-128"/>
              </a:rPr>
              <a:t>Reduction</a:t>
            </a:r>
            <a:r>
              <a:rPr lang="ja-JP" altLang="en-US" sz="2400" dirty="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タブを開く</a:t>
            </a:r>
            <a:endParaRPr lang="en-US" altLang="ja-JP" sz="2400" dirty="0" smtClean="0">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312684" y="5229200"/>
            <a:ext cx="6779596" cy="830997"/>
          </a:xfrm>
          <a:prstGeom prst="rect">
            <a:avLst/>
          </a:prstGeom>
          <a:noFill/>
        </p:spPr>
        <p:txBody>
          <a:bodyPr wrap="square" rtlCol="0">
            <a:spAutoFit/>
          </a:bodyPr>
          <a:lstStyle/>
          <a:p>
            <a:pPr marL="457200" indent="-457200"/>
            <a:r>
              <a:rPr lang="ja-JP" altLang="en-US" sz="2400" dirty="0">
                <a:latin typeface="メイリオ" pitchFamily="50" charset="-128"/>
                <a:ea typeface="メイリオ" pitchFamily="50" charset="-128"/>
                <a:cs typeface="メイリオ" pitchFamily="50" charset="-128"/>
              </a:rPr>
              <a:t>③</a:t>
            </a:r>
            <a:r>
              <a:rPr lang="ja-JP" altLang="en-US" sz="2400" dirty="0" smtClean="0">
                <a:latin typeface="メイリオ" pitchFamily="50" charset="-128"/>
                <a:ea typeface="メイリオ" pitchFamily="50" charset="-128"/>
                <a:cs typeface="メイリオ" pitchFamily="50" charset="-128"/>
              </a:rPr>
              <a:t> 中心座標 </a:t>
            </a:r>
            <a:r>
              <a:rPr lang="en-US" altLang="ja-JP" sz="2400" dirty="0" smtClean="0">
                <a:latin typeface="メイリオ" pitchFamily="50" charset="-128"/>
                <a:ea typeface="メイリオ" pitchFamily="50" charset="-128"/>
                <a:cs typeface="メイリオ" pitchFamily="50" charset="-128"/>
              </a:rPr>
              <a:t>(</a:t>
            </a:r>
            <a:r>
              <a:rPr lang="ja-JP" altLang="en-US" sz="2400" dirty="0" smtClean="0">
                <a:latin typeface="メイリオ" pitchFamily="50" charset="-128"/>
                <a:ea typeface="メイリオ" pitchFamily="50" charset="-128"/>
                <a:cs typeface="メイリオ" pitchFamily="50" charset="-128"/>
              </a:rPr>
              <a:t>赤経・赤緯</a:t>
            </a:r>
            <a:r>
              <a:rPr lang="en-US" altLang="ja-JP" sz="2400" dirty="0" smtClean="0">
                <a:latin typeface="メイリオ" pitchFamily="50" charset="-128"/>
                <a:ea typeface="メイリオ" pitchFamily="50" charset="-128"/>
                <a:cs typeface="メイリオ" pitchFamily="50" charset="-128"/>
              </a:rPr>
              <a:t>) </a:t>
            </a:r>
            <a:r>
              <a:rPr lang="ja-JP" altLang="en-US" sz="2400" dirty="0" smtClean="0">
                <a:latin typeface="メイリオ" pitchFamily="50" charset="-128"/>
                <a:ea typeface="メイリオ" pitchFamily="50" charset="-128"/>
                <a:cs typeface="メイリオ" pitchFamily="50" charset="-128"/>
              </a:rPr>
              <a:t>と領域半径を入力し、フィルターを選択</a:t>
            </a:r>
            <a:endParaRPr lang="en-US" altLang="ja-JP" sz="2400" dirty="0" smtClean="0">
              <a:latin typeface="メイリオ" pitchFamily="50" charset="-128"/>
              <a:ea typeface="メイリオ" pitchFamily="50" charset="-128"/>
              <a:cs typeface="メイリオ" pitchFamily="50" charset="-128"/>
            </a:endParaRPr>
          </a:p>
        </p:txBody>
      </p:sp>
      <p:cxnSp>
        <p:nvCxnSpPr>
          <p:cNvPr id="16" name="直線矢印コネクタ 15"/>
          <p:cNvCxnSpPr/>
          <p:nvPr/>
        </p:nvCxnSpPr>
        <p:spPr>
          <a:xfrm flipV="1">
            <a:off x="774437" y="2771675"/>
            <a:ext cx="1192440" cy="2457525"/>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22" name="テキスト ボックス 21"/>
          <p:cNvSpPr txBox="1"/>
          <p:nvPr/>
        </p:nvSpPr>
        <p:spPr>
          <a:xfrm>
            <a:off x="2883817" y="6237312"/>
            <a:ext cx="4557770" cy="461665"/>
          </a:xfrm>
          <a:prstGeom prst="rect">
            <a:avLst/>
          </a:prstGeom>
          <a:noFill/>
        </p:spPr>
        <p:txBody>
          <a:bodyPr wrap="square" rtlCol="0">
            <a:spAutoFit/>
          </a:bodyPr>
          <a:lstStyle/>
          <a:p>
            <a:pPr marL="457200" indent="-457200"/>
            <a:r>
              <a:rPr lang="ja-JP" altLang="en-US" sz="2400" dirty="0" smtClean="0">
                <a:latin typeface="メイリオ" pitchFamily="50" charset="-128"/>
                <a:ea typeface="メイリオ" pitchFamily="50" charset="-128"/>
                <a:cs typeface="メイリオ" pitchFamily="50" charset="-128"/>
              </a:rPr>
              <a:t>④ </a:t>
            </a:r>
            <a:r>
              <a:rPr lang="en-US" altLang="ja-JP" sz="2400" dirty="0" smtClean="0">
                <a:latin typeface="メイリオ" pitchFamily="50" charset="-128"/>
                <a:ea typeface="メイリオ" pitchFamily="50" charset="-128"/>
                <a:cs typeface="メイリオ" pitchFamily="50" charset="-128"/>
              </a:rPr>
              <a:t>Register </a:t>
            </a:r>
            <a:r>
              <a:rPr lang="ja-JP" altLang="en-US" sz="2400" dirty="0" smtClean="0">
                <a:latin typeface="メイリオ" pitchFamily="50" charset="-128"/>
                <a:ea typeface="メイリオ" pitchFamily="50" charset="-128"/>
                <a:cs typeface="メイリオ" pitchFamily="50" charset="-128"/>
              </a:rPr>
              <a:t>ボタンをクリック</a:t>
            </a:r>
            <a:endParaRPr lang="en-US" altLang="ja-JP" sz="2400" dirty="0" smtClean="0">
              <a:latin typeface="メイリオ" pitchFamily="50" charset="-128"/>
              <a:ea typeface="メイリオ" pitchFamily="50" charset="-128"/>
              <a:cs typeface="メイリオ" pitchFamily="50" charset="-128"/>
            </a:endParaRPr>
          </a:p>
        </p:txBody>
      </p:sp>
      <p:cxnSp>
        <p:nvCxnSpPr>
          <p:cNvPr id="23" name="直線矢印コネクタ 22"/>
          <p:cNvCxnSpPr/>
          <p:nvPr/>
        </p:nvCxnSpPr>
        <p:spPr>
          <a:xfrm flipH="1" flipV="1">
            <a:off x="2195736" y="4725144"/>
            <a:ext cx="1728192" cy="1512169"/>
          </a:xfrm>
          <a:prstGeom prst="straightConnector1">
            <a:avLst/>
          </a:prstGeom>
          <a:ln w="25400">
            <a:solidFill>
              <a:srgbClr val="C0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9610629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44624"/>
            <a:ext cx="9144000" cy="1217290"/>
          </a:xfrm>
        </p:spPr>
        <p:txBody>
          <a:bodyPr>
            <a:normAutofit fontScale="90000"/>
          </a:bodyPr>
          <a:lstStyle/>
          <a:p>
            <a:r>
              <a:rPr lang="en-US" altLang="ja-JP" dirty="0" err="1"/>
              <a:t>Suprime</a:t>
            </a:r>
            <a:r>
              <a:rPr lang="en-US" altLang="ja-JP" dirty="0"/>
              <a:t>-Cam </a:t>
            </a:r>
            <a:r>
              <a:rPr lang="ja-JP" altLang="en-US" dirty="0"/>
              <a:t>の </a:t>
            </a:r>
            <a:r>
              <a:rPr lang="en-US" altLang="ja-JP" dirty="0"/>
              <a:t/>
            </a:r>
            <a:br>
              <a:rPr lang="en-US" altLang="ja-JP" dirty="0"/>
            </a:br>
            <a:r>
              <a:rPr lang="en-US" altLang="ja-JP" dirty="0"/>
              <a:t>On-demand </a:t>
            </a:r>
            <a:r>
              <a:rPr lang="ja-JP" altLang="en-US" dirty="0"/>
              <a:t>モザイク画像作成 </a:t>
            </a:r>
            <a:r>
              <a:rPr lang="en-US" altLang="ja-JP" dirty="0" smtClean="0"/>
              <a:t>(2/3)</a:t>
            </a:r>
            <a:endParaRPr kumimoji="1" lang="ja-JP" altLang="en-US" dirty="0"/>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04" y="1340768"/>
            <a:ext cx="7658100" cy="2505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5708" y="4293096"/>
            <a:ext cx="7429500" cy="209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テキスト ボックス 6"/>
          <p:cNvSpPr txBox="1"/>
          <p:nvPr/>
        </p:nvSpPr>
        <p:spPr>
          <a:xfrm>
            <a:off x="194958" y="3926192"/>
            <a:ext cx="4557770" cy="461665"/>
          </a:xfrm>
          <a:prstGeom prst="rect">
            <a:avLst/>
          </a:prstGeom>
          <a:noFill/>
        </p:spPr>
        <p:txBody>
          <a:bodyPr wrap="square" rtlCol="0">
            <a:spAutoFit/>
          </a:bodyPr>
          <a:lstStyle/>
          <a:p>
            <a:pPr marL="457200" indent="-457200"/>
            <a:r>
              <a:rPr lang="ja-JP" altLang="en-US" sz="2400" dirty="0">
                <a:latin typeface="メイリオ" pitchFamily="50" charset="-128"/>
                <a:ea typeface="メイリオ" pitchFamily="50" charset="-128"/>
                <a:cs typeface="メイリオ" pitchFamily="50" charset="-128"/>
              </a:rPr>
              <a:t>⑤</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OK </a:t>
            </a:r>
            <a:r>
              <a:rPr lang="ja-JP" altLang="en-US" sz="2400" dirty="0" smtClean="0">
                <a:latin typeface="メイリオ" pitchFamily="50" charset="-128"/>
                <a:ea typeface="メイリオ" pitchFamily="50" charset="-128"/>
                <a:cs typeface="メイリオ" pitchFamily="50" charset="-128"/>
              </a:rPr>
              <a:t>ボタンをクリック</a:t>
            </a:r>
            <a:endParaRPr lang="en-US" altLang="ja-JP" sz="2400" dirty="0" smtClean="0">
              <a:latin typeface="メイリオ" pitchFamily="50" charset="-128"/>
              <a:ea typeface="メイリオ" pitchFamily="50" charset="-128"/>
              <a:cs typeface="メイリオ" pitchFamily="50" charset="-128"/>
            </a:endParaRPr>
          </a:p>
        </p:txBody>
      </p:sp>
      <p:sp>
        <p:nvSpPr>
          <p:cNvPr id="8" name="円/楕円 7"/>
          <p:cNvSpPr/>
          <p:nvPr/>
        </p:nvSpPr>
        <p:spPr>
          <a:xfrm>
            <a:off x="136424" y="3510435"/>
            <a:ext cx="719441"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216272" y="6388596"/>
            <a:ext cx="8927728" cy="461665"/>
          </a:xfrm>
          <a:prstGeom prst="rect">
            <a:avLst/>
          </a:prstGeom>
          <a:noFill/>
        </p:spPr>
        <p:txBody>
          <a:bodyPr wrap="square" rtlCol="0">
            <a:spAutoFit/>
          </a:bodyPr>
          <a:lstStyle/>
          <a:p>
            <a:pPr marL="457200" indent="-457200"/>
            <a:r>
              <a:rPr lang="ja-JP" altLang="en-US" sz="2400" dirty="0">
                <a:latin typeface="メイリオ" pitchFamily="50" charset="-128"/>
                <a:ea typeface="メイリオ" pitchFamily="50" charset="-128"/>
                <a:cs typeface="メイリオ" pitchFamily="50" charset="-128"/>
              </a:rPr>
              <a:t>⑥</a:t>
            </a:r>
            <a:r>
              <a:rPr lang="ja-JP" altLang="en-US" sz="2400" dirty="0" smtClean="0">
                <a:latin typeface="メイリオ" pitchFamily="50" charset="-128"/>
                <a:ea typeface="メイリオ" pitchFamily="50" charset="-128"/>
                <a:cs typeface="メイリオ" pitchFamily="50" charset="-128"/>
              </a:rPr>
              <a:t> </a:t>
            </a:r>
            <a:r>
              <a:rPr lang="en-US" altLang="ja-JP" sz="2400" dirty="0" smtClean="0">
                <a:latin typeface="メイリオ" pitchFamily="50" charset="-128"/>
                <a:ea typeface="メイリオ" pitchFamily="50" charset="-128"/>
                <a:cs typeface="メイリオ" pitchFamily="50" charset="-128"/>
              </a:rPr>
              <a:t>Execute </a:t>
            </a:r>
            <a:r>
              <a:rPr lang="ja-JP" altLang="en-US" sz="2400" dirty="0" smtClean="0">
                <a:latin typeface="メイリオ" pitchFamily="50" charset="-128"/>
                <a:ea typeface="メイリオ" pitchFamily="50" charset="-128"/>
                <a:cs typeface="メイリオ" pitchFamily="50" charset="-128"/>
              </a:rPr>
              <a:t>ボタンをクリック  この時点でジョブ実行開始</a:t>
            </a:r>
            <a:endParaRPr lang="en-US" altLang="ja-JP" sz="2400" dirty="0" smtClean="0">
              <a:latin typeface="メイリオ" pitchFamily="50" charset="-128"/>
              <a:ea typeface="メイリオ" pitchFamily="50" charset="-128"/>
              <a:cs typeface="メイリオ" pitchFamily="50" charset="-128"/>
            </a:endParaRPr>
          </a:p>
        </p:txBody>
      </p:sp>
      <p:sp>
        <p:nvSpPr>
          <p:cNvPr id="10" name="円/楕円 9"/>
          <p:cNvSpPr/>
          <p:nvPr/>
        </p:nvSpPr>
        <p:spPr>
          <a:xfrm>
            <a:off x="1575708" y="6074442"/>
            <a:ext cx="836052"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84720879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2392"/>
            <a:ext cx="9144000" cy="1073274"/>
          </a:xfrm>
        </p:spPr>
        <p:txBody>
          <a:bodyPr>
            <a:normAutofit fontScale="90000"/>
          </a:bodyPr>
          <a:lstStyle/>
          <a:p>
            <a:r>
              <a:rPr lang="en-US" altLang="ja-JP" dirty="0" err="1"/>
              <a:t>Suprime</a:t>
            </a:r>
            <a:r>
              <a:rPr lang="en-US" altLang="ja-JP" dirty="0"/>
              <a:t>-Cam </a:t>
            </a:r>
            <a:r>
              <a:rPr lang="ja-JP" altLang="en-US" dirty="0"/>
              <a:t>の </a:t>
            </a:r>
            <a:r>
              <a:rPr lang="en-US" altLang="ja-JP" dirty="0"/>
              <a:t/>
            </a:r>
            <a:br>
              <a:rPr lang="en-US" altLang="ja-JP" dirty="0"/>
            </a:br>
            <a:r>
              <a:rPr lang="en-US" altLang="ja-JP" dirty="0"/>
              <a:t>On-demand </a:t>
            </a:r>
            <a:r>
              <a:rPr lang="ja-JP" altLang="en-US" dirty="0"/>
              <a:t>モザイク画像作成 </a:t>
            </a:r>
            <a:r>
              <a:rPr lang="en-US" altLang="ja-JP" dirty="0" smtClean="0"/>
              <a:t>(3/3)</a:t>
            </a:r>
            <a:endParaRPr kumimoji="1" lang="ja-JP" altLang="en-US"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5803" y="1196753"/>
            <a:ext cx="8406638" cy="2176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6867" y="3437124"/>
            <a:ext cx="7674599" cy="7358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504" y="4210635"/>
            <a:ext cx="4320480" cy="23867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16016" y="5184944"/>
            <a:ext cx="4283000" cy="14958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U ターン矢印 5"/>
          <p:cNvSpPr/>
          <p:nvPr/>
        </p:nvSpPr>
        <p:spPr>
          <a:xfrm>
            <a:off x="4511560" y="4293096"/>
            <a:ext cx="1326364" cy="1444013"/>
          </a:xfrm>
          <a:prstGeom prst="uturnArrow">
            <a:avLst>
              <a:gd name="adj1" fmla="val 6191"/>
              <a:gd name="adj2" fmla="val 11256"/>
              <a:gd name="adj3" fmla="val 13426"/>
              <a:gd name="adj4" fmla="val 23012"/>
              <a:gd name="adj5" fmla="val 62596"/>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U ターン矢印 11"/>
          <p:cNvSpPr/>
          <p:nvPr/>
        </p:nvSpPr>
        <p:spPr>
          <a:xfrm flipH="1" flipV="1">
            <a:off x="1945243" y="5477730"/>
            <a:ext cx="2652728" cy="1263637"/>
          </a:xfrm>
          <a:prstGeom prst="uturnArrow">
            <a:avLst>
              <a:gd name="adj1" fmla="val 6937"/>
              <a:gd name="adj2" fmla="val 7526"/>
              <a:gd name="adj3" fmla="val 0"/>
              <a:gd name="adj4" fmla="val 23012"/>
              <a:gd name="adj5" fmla="val 10665"/>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3" name="円/楕円 12"/>
          <p:cNvSpPr/>
          <p:nvPr/>
        </p:nvSpPr>
        <p:spPr>
          <a:xfrm>
            <a:off x="4788024" y="1268760"/>
            <a:ext cx="1049900"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円/楕円 13"/>
          <p:cNvSpPr/>
          <p:nvPr/>
        </p:nvSpPr>
        <p:spPr>
          <a:xfrm>
            <a:off x="1403648" y="1651811"/>
            <a:ext cx="977892" cy="343829"/>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円/楕円 14"/>
          <p:cNvSpPr/>
          <p:nvPr/>
        </p:nvSpPr>
        <p:spPr>
          <a:xfrm>
            <a:off x="7164288" y="3745314"/>
            <a:ext cx="720080" cy="288032"/>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円/楕円 15"/>
          <p:cNvSpPr/>
          <p:nvPr/>
        </p:nvSpPr>
        <p:spPr>
          <a:xfrm>
            <a:off x="5089563" y="5593465"/>
            <a:ext cx="1182348" cy="144016"/>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4597971" y="1990855"/>
            <a:ext cx="4557770" cy="461665"/>
          </a:xfrm>
          <a:prstGeom prst="rect">
            <a:avLst/>
          </a:prstGeom>
          <a:noFill/>
        </p:spPr>
        <p:txBody>
          <a:bodyPr wrap="square" rtlCol="0">
            <a:spAutoFit/>
          </a:bodyPr>
          <a:lstStyle/>
          <a:p>
            <a:pPr marL="457200" indent="-457200"/>
            <a:r>
              <a:rPr lang="ja-JP" altLang="en-US" sz="2400" dirty="0" smtClean="0">
                <a:solidFill>
                  <a:schemeClr val="bg1"/>
                </a:solidFill>
                <a:latin typeface="メイリオ" pitchFamily="50" charset="-128"/>
                <a:ea typeface="メイリオ" pitchFamily="50" charset="-128"/>
                <a:cs typeface="メイリオ" pitchFamily="50" charset="-128"/>
              </a:rPr>
              <a:t>⑥ </a:t>
            </a:r>
            <a:r>
              <a:rPr lang="en-US" altLang="ja-JP" sz="2400" dirty="0" smtClean="0">
                <a:solidFill>
                  <a:schemeClr val="bg1"/>
                </a:solidFill>
                <a:latin typeface="メイリオ" pitchFamily="50" charset="-128"/>
                <a:ea typeface="メイリオ" pitchFamily="50" charset="-128"/>
                <a:cs typeface="メイリオ" pitchFamily="50" charset="-128"/>
              </a:rPr>
              <a:t>Job Status </a:t>
            </a:r>
            <a:r>
              <a:rPr lang="ja-JP" altLang="en-US" sz="2400" dirty="0" smtClean="0">
                <a:solidFill>
                  <a:schemeClr val="bg1"/>
                </a:solidFill>
                <a:latin typeface="メイリオ" pitchFamily="50" charset="-128"/>
                <a:ea typeface="メイリオ" pitchFamily="50" charset="-128"/>
                <a:cs typeface="メイリオ" pitchFamily="50" charset="-128"/>
              </a:rPr>
              <a:t>タブを開く</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
        <p:nvSpPr>
          <p:cNvPr id="18" name="テキスト ボックス 17"/>
          <p:cNvSpPr txBox="1"/>
          <p:nvPr/>
        </p:nvSpPr>
        <p:spPr>
          <a:xfrm>
            <a:off x="519752" y="2974307"/>
            <a:ext cx="6716544" cy="461665"/>
          </a:xfrm>
          <a:prstGeom prst="rect">
            <a:avLst/>
          </a:prstGeom>
          <a:solidFill>
            <a:schemeClr val="tx1">
              <a:alpha val="75000"/>
            </a:schemeClr>
          </a:solidFill>
        </p:spPr>
        <p:txBody>
          <a:bodyPr wrap="square" rtlCol="0">
            <a:spAutoFit/>
          </a:bodyPr>
          <a:lstStyle/>
          <a:p>
            <a:pPr marL="457200" indent="-457200"/>
            <a:r>
              <a:rPr lang="ja-JP" altLang="en-US" sz="2400" dirty="0" smtClean="0">
                <a:solidFill>
                  <a:schemeClr val="bg1"/>
                </a:solidFill>
                <a:latin typeface="メイリオ" pitchFamily="50" charset="-128"/>
                <a:ea typeface="メイリオ" pitchFamily="50" charset="-128"/>
                <a:cs typeface="メイリオ" pitchFamily="50" charset="-128"/>
              </a:rPr>
              <a:t>⑦ </a:t>
            </a:r>
            <a:r>
              <a:rPr lang="en-US" altLang="ja-JP" sz="2400" dirty="0" smtClean="0">
                <a:solidFill>
                  <a:schemeClr val="bg1"/>
                </a:solidFill>
                <a:latin typeface="メイリオ" pitchFamily="50" charset="-128"/>
                <a:ea typeface="メイリオ" pitchFamily="50" charset="-128"/>
                <a:cs typeface="メイリオ" pitchFamily="50" charset="-128"/>
              </a:rPr>
              <a:t>update </a:t>
            </a:r>
            <a:r>
              <a:rPr lang="ja-JP" altLang="en-US" sz="2400" dirty="0" smtClean="0">
                <a:solidFill>
                  <a:schemeClr val="bg1"/>
                </a:solidFill>
                <a:latin typeface="メイリオ" pitchFamily="50" charset="-128"/>
                <a:ea typeface="メイリオ" pitchFamily="50" charset="-128"/>
                <a:cs typeface="メイリオ" pitchFamily="50" charset="-128"/>
              </a:rPr>
              <a:t>ボタンで現在の実行状況を確認</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
        <p:nvSpPr>
          <p:cNvPr id="19" name="テキスト ボックス 18"/>
          <p:cNvSpPr txBox="1"/>
          <p:nvPr/>
        </p:nvSpPr>
        <p:spPr>
          <a:xfrm>
            <a:off x="5935160" y="4071846"/>
            <a:ext cx="3312368" cy="830997"/>
          </a:xfrm>
          <a:prstGeom prst="rect">
            <a:avLst/>
          </a:prstGeom>
          <a:solidFill>
            <a:schemeClr val="tx1">
              <a:alpha val="75000"/>
            </a:schemeClr>
          </a:solidFill>
        </p:spPr>
        <p:txBody>
          <a:bodyPr wrap="square" rtlCol="0">
            <a:spAutoFit/>
          </a:bodyPr>
          <a:lstStyle/>
          <a:p>
            <a:pPr marL="457200" indent="-457200"/>
            <a:r>
              <a:rPr lang="ja-JP" altLang="en-US" sz="2400" dirty="0">
                <a:solidFill>
                  <a:schemeClr val="bg1"/>
                </a:solidFill>
                <a:latin typeface="メイリオ" pitchFamily="50" charset="-128"/>
                <a:ea typeface="メイリオ" pitchFamily="50" charset="-128"/>
                <a:cs typeface="メイリオ" pitchFamily="50" charset="-128"/>
              </a:rPr>
              <a:t>⑧</a:t>
            </a:r>
            <a:r>
              <a:rPr lang="ja-JP" altLang="en-US" sz="2400" dirty="0" smtClean="0">
                <a:solidFill>
                  <a:schemeClr val="bg1"/>
                </a:solidFill>
                <a:latin typeface="メイリオ" pitchFamily="50" charset="-128"/>
                <a:ea typeface="メイリオ" pitchFamily="50" charset="-128"/>
                <a:cs typeface="メイリオ" pitchFamily="50" charset="-128"/>
              </a:rPr>
              <a:t> 終了したら </a:t>
            </a:r>
            <a:r>
              <a:rPr lang="en-US" altLang="ja-JP" sz="2400" dirty="0" smtClean="0">
                <a:solidFill>
                  <a:schemeClr val="bg1"/>
                </a:solidFill>
                <a:latin typeface="メイリオ" pitchFamily="50" charset="-128"/>
                <a:ea typeface="メイリオ" pitchFamily="50" charset="-128"/>
                <a:cs typeface="メイリオ" pitchFamily="50" charset="-128"/>
              </a:rPr>
              <a:t>Result </a:t>
            </a:r>
            <a:r>
              <a:rPr lang="ja-JP" altLang="en-US" sz="2400" dirty="0" smtClean="0">
                <a:solidFill>
                  <a:schemeClr val="bg1"/>
                </a:solidFill>
                <a:latin typeface="メイリオ" pitchFamily="50" charset="-128"/>
                <a:ea typeface="メイリオ" pitchFamily="50" charset="-128"/>
                <a:cs typeface="メイリオ" pitchFamily="50" charset="-128"/>
              </a:rPr>
              <a:t>ボタンをクリック</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
        <p:nvSpPr>
          <p:cNvPr id="20" name="テキスト ボックス 19"/>
          <p:cNvSpPr txBox="1"/>
          <p:nvPr/>
        </p:nvSpPr>
        <p:spPr>
          <a:xfrm>
            <a:off x="4609480" y="5949280"/>
            <a:ext cx="4571032" cy="461665"/>
          </a:xfrm>
          <a:prstGeom prst="rect">
            <a:avLst/>
          </a:prstGeom>
          <a:solidFill>
            <a:schemeClr val="tx1">
              <a:alpha val="75000"/>
            </a:schemeClr>
          </a:solidFill>
        </p:spPr>
        <p:txBody>
          <a:bodyPr wrap="square" rtlCol="0">
            <a:spAutoFit/>
          </a:bodyPr>
          <a:lstStyle/>
          <a:p>
            <a:pPr marL="457200" indent="-457200"/>
            <a:r>
              <a:rPr lang="ja-JP" altLang="en-US" sz="2400" dirty="0" smtClean="0">
                <a:solidFill>
                  <a:schemeClr val="bg1"/>
                </a:solidFill>
                <a:latin typeface="メイリオ" pitchFamily="50" charset="-128"/>
                <a:ea typeface="メイリオ" pitchFamily="50" charset="-128"/>
                <a:cs typeface="メイリオ" pitchFamily="50" charset="-128"/>
              </a:rPr>
              <a:t>⑨ モザイク画像をダウンロード</a:t>
            </a:r>
            <a:endParaRPr lang="en-US" altLang="ja-JP" sz="2400" dirty="0" smtClean="0">
              <a:solidFill>
                <a:schemeClr val="bg1"/>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98586068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043608" y="2804100"/>
            <a:ext cx="7366119" cy="707886"/>
          </a:xfrm>
          <a:prstGeom prst="rect">
            <a:avLst/>
          </a:prstGeom>
        </p:spPr>
        <p:txBody>
          <a:bodyPr wrap="none">
            <a:spAutoFit/>
          </a:bodyPr>
          <a:lstStyle/>
          <a:p>
            <a:pPr>
              <a:spcBef>
                <a:spcPts val="2400"/>
              </a:spcBef>
            </a:pPr>
            <a:r>
              <a:rPr lang="ja-JP" altLang="en-US" sz="4000" dirty="0" smtClean="0">
                <a:solidFill>
                  <a:srgbClr val="FFC000"/>
                </a:solidFill>
                <a:latin typeface="メイリオ" pitchFamily="50" charset="-128"/>
                <a:ea typeface="メイリオ" pitchFamily="50" charset="-128"/>
                <a:cs typeface="メイリオ" pitchFamily="50" charset="-128"/>
              </a:rPr>
              <a:t>可視化機能付きサーベイデータ</a:t>
            </a:r>
            <a:endParaRPr lang="en-US" altLang="ja-JP" sz="4000" dirty="0" smtClean="0">
              <a:solidFill>
                <a:srgbClr val="FFC000"/>
              </a:solidFill>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38707955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46040"/>
            <a:ext cx="9144000" cy="661176"/>
          </a:xfrm>
        </p:spPr>
        <p:txBody>
          <a:bodyPr>
            <a:normAutofit/>
          </a:bodyPr>
          <a:lstStyle/>
          <a:p>
            <a:r>
              <a:rPr lang="en-US" altLang="ja-JP" sz="3600" b="0" dirty="0" smtClean="0">
                <a:effectLst/>
                <a:latin typeface="メイリオ" pitchFamily="50" charset="-128"/>
                <a:ea typeface="メイリオ" pitchFamily="50" charset="-128"/>
                <a:cs typeface="メイリオ" pitchFamily="50" charset="-128"/>
              </a:rPr>
              <a:t>IRSF LMC </a:t>
            </a:r>
            <a:r>
              <a:rPr lang="ja-JP" altLang="en-US" sz="3600" b="0" dirty="0" smtClean="0">
                <a:effectLst/>
                <a:latin typeface="メイリオ" pitchFamily="50" charset="-128"/>
                <a:ea typeface="メイリオ" pitchFamily="50" charset="-128"/>
                <a:cs typeface="メイリオ" pitchFamily="50" charset="-128"/>
              </a:rPr>
              <a:t>サーベイデータを見る</a:t>
            </a:r>
            <a:endParaRPr kumimoji="1" lang="ja-JP" altLang="en-US" sz="36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785794"/>
            <a:ext cx="9001156" cy="1428760"/>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南アフリカ望遠鏡 </a:t>
            </a:r>
            <a:r>
              <a:rPr lang="en-US" altLang="ja-JP" dirty="0" smtClean="0">
                <a:latin typeface="メイリオ" pitchFamily="50" charset="-128"/>
                <a:ea typeface="メイリオ" pitchFamily="50" charset="-128"/>
                <a:cs typeface="メイリオ" pitchFamily="50" charset="-128"/>
              </a:rPr>
              <a:t>(IRSF) </a:t>
            </a:r>
            <a:r>
              <a:rPr lang="ja-JP" altLang="en-US" dirty="0" smtClean="0">
                <a:latin typeface="メイリオ" pitchFamily="50" charset="-128"/>
                <a:ea typeface="メイリオ" pitchFamily="50" charset="-128"/>
                <a:cs typeface="メイリオ" pitchFamily="50" charset="-128"/>
              </a:rPr>
              <a:t>の </a:t>
            </a:r>
            <a:r>
              <a:rPr lang="en-US" altLang="ja-JP" dirty="0" smtClean="0">
                <a:latin typeface="メイリオ" pitchFamily="50" charset="-128"/>
                <a:ea typeface="メイリオ" pitchFamily="50" charset="-128"/>
                <a:cs typeface="メイリオ" pitchFamily="50" charset="-128"/>
              </a:rPr>
              <a:t>LMC </a:t>
            </a:r>
            <a:r>
              <a:rPr lang="ja-JP" altLang="en-US" dirty="0" smtClean="0">
                <a:latin typeface="メイリオ" pitchFamily="50" charset="-128"/>
                <a:ea typeface="メイリオ" pitchFamily="50" charset="-128"/>
                <a:cs typeface="メイリオ" pitchFamily="50" charset="-128"/>
              </a:rPr>
              <a:t>サーベイデータのクイックルックサービスを利用してみます。</a:t>
            </a:r>
            <a:endParaRPr kumimoji="1" lang="ja-JP" altLang="en-US" dirty="0">
              <a:latin typeface="メイリオ" pitchFamily="50" charset="-128"/>
              <a:ea typeface="メイリオ" pitchFamily="50" charset="-128"/>
              <a:cs typeface="メイリオ" pitchFamily="50" charset="-128"/>
            </a:endParaRPr>
          </a:p>
        </p:txBody>
      </p:sp>
      <p:pic>
        <p:nvPicPr>
          <p:cNvPr id="13314" name="Picture 2"/>
          <p:cNvPicPr>
            <a:picLocks noChangeAspect="1" noChangeArrowheads="1"/>
          </p:cNvPicPr>
          <p:nvPr/>
        </p:nvPicPr>
        <p:blipFill>
          <a:blip r:embed="rId3" cstate="print"/>
          <a:srcRect/>
          <a:stretch>
            <a:fillRect/>
          </a:stretch>
        </p:blipFill>
        <p:spPr bwMode="auto">
          <a:xfrm>
            <a:off x="214282" y="5857892"/>
            <a:ext cx="1657143" cy="749207"/>
          </a:xfrm>
          <a:prstGeom prst="rect">
            <a:avLst/>
          </a:prstGeom>
          <a:noFill/>
          <a:ln w="9525">
            <a:noFill/>
            <a:miter lim="800000"/>
            <a:headEnd/>
            <a:tailEnd/>
          </a:ln>
        </p:spPr>
      </p:pic>
      <p:pic>
        <p:nvPicPr>
          <p:cNvPr id="13315" name="Picture 3"/>
          <p:cNvPicPr>
            <a:picLocks noChangeAspect="1" noChangeArrowheads="1"/>
          </p:cNvPicPr>
          <p:nvPr/>
        </p:nvPicPr>
        <p:blipFill>
          <a:blip r:embed="rId4" cstate="print"/>
          <a:srcRect/>
          <a:stretch>
            <a:fillRect/>
          </a:stretch>
        </p:blipFill>
        <p:spPr bwMode="auto">
          <a:xfrm>
            <a:off x="2045587" y="1873872"/>
            <a:ext cx="7098413" cy="4984128"/>
          </a:xfrm>
          <a:prstGeom prst="rect">
            <a:avLst/>
          </a:prstGeom>
          <a:noFill/>
          <a:ln w="9525">
            <a:noFill/>
            <a:miter lim="800000"/>
            <a:headEnd/>
            <a:tailEnd/>
          </a:ln>
        </p:spPr>
      </p:pic>
      <p:sp>
        <p:nvSpPr>
          <p:cNvPr id="6" name="コンテンツ プレースホルダ 2"/>
          <p:cNvSpPr txBox="1">
            <a:spLocks/>
          </p:cNvSpPr>
          <p:nvPr/>
        </p:nvSpPr>
        <p:spPr>
          <a:xfrm>
            <a:off x="142844" y="4071942"/>
            <a:ext cx="1785918" cy="1714512"/>
          </a:xfrm>
          <a:prstGeom prst="rect">
            <a:avLst/>
          </a:prstGeom>
        </p:spPr>
        <p:txBody>
          <a:bodyPr vert="horz" anchor="t">
            <a:normAutofit/>
          </a:bodyPr>
          <a:lstStyle/>
          <a:p>
            <a:pPr marR="0" lvl="0" algn="l" defTabSz="914400" rtl="0" eaLnBrk="1" fontAlgn="auto" latinLnBrk="0" hangingPunct="1">
              <a:lnSpc>
                <a:spcPct val="100000"/>
              </a:lnSpc>
              <a:spcBef>
                <a:spcPct val="20000"/>
              </a:spcBef>
              <a:spcAft>
                <a:spcPts val="0"/>
              </a:spcAft>
              <a:buClr>
                <a:srgbClr val="FFC000"/>
              </a:buClr>
              <a:buSzPct val="80000"/>
              <a:tabLst/>
              <a:defRPr/>
            </a:pPr>
            <a:r>
              <a:rPr lang="ja-JP" altLang="en-US" sz="2000" dirty="0" smtClean="0">
                <a:latin typeface="メイリオ" pitchFamily="50" charset="-128"/>
                <a:ea typeface="メイリオ" pitchFamily="50" charset="-128"/>
                <a:cs typeface="メイリオ" pitchFamily="50" charset="-128"/>
              </a:rPr>
              <a:t>① </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トップページの </a:t>
            </a:r>
            <a:r>
              <a:rPr kumimoji="1" lang="en-US" altLang="ja-JP"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IRSF Survey </a:t>
            </a:r>
            <a:r>
              <a:rPr kumimoji="1" lang="ja-JP" altLang="en-US" sz="20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rPr>
              <a:t>リンクをクリックします。</a:t>
            </a:r>
            <a:endParaRPr kumimoji="1" lang="ja-JP" altLang="en-US" sz="20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7" name="コンテンツ プレースホルダ 2"/>
          <p:cNvSpPr txBox="1">
            <a:spLocks/>
          </p:cNvSpPr>
          <p:nvPr/>
        </p:nvSpPr>
        <p:spPr>
          <a:xfrm>
            <a:off x="142844" y="2214554"/>
            <a:ext cx="1785918" cy="1714512"/>
          </a:xfrm>
          <a:prstGeom prst="rect">
            <a:avLst/>
          </a:prstGeom>
        </p:spPr>
        <p:txBody>
          <a:bodyPr vert="horz" anchor="t">
            <a:normAutofit/>
          </a:bodyPr>
          <a:lstStyle/>
          <a:p>
            <a:pPr marR="0" lvl="0" algn="l" defTabSz="914400" rtl="0" eaLnBrk="1" fontAlgn="auto" latinLnBrk="0" hangingPunct="1">
              <a:lnSpc>
                <a:spcPct val="100000"/>
              </a:lnSpc>
              <a:spcBef>
                <a:spcPct val="20000"/>
              </a:spcBef>
              <a:spcAft>
                <a:spcPts val="0"/>
              </a:spcAft>
              <a:buClr>
                <a:srgbClr val="FFC000"/>
              </a:buClr>
              <a:buSzPct val="80000"/>
              <a:tabLst/>
              <a:defRPr/>
            </a:pPr>
            <a:r>
              <a:rPr lang="ja-JP" altLang="en-US" sz="2000" noProof="0" dirty="0" smtClean="0">
                <a:latin typeface="メイリオ" pitchFamily="50" charset="-128"/>
                <a:ea typeface="メイリオ" pitchFamily="50" charset="-128"/>
                <a:cs typeface="メイリオ" pitchFamily="50" charset="-128"/>
              </a:rPr>
              <a:t>② </a:t>
            </a:r>
            <a:r>
              <a:rPr lang="en-US" altLang="ja-JP" sz="2000" noProof="0" dirty="0" smtClean="0">
                <a:latin typeface="メイリオ" pitchFamily="50" charset="-128"/>
                <a:ea typeface="メイリオ" pitchFamily="50" charset="-128"/>
                <a:cs typeface="メイリオ" pitchFamily="50" charset="-128"/>
              </a:rPr>
              <a:t>Search </a:t>
            </a:r>
            <a:r>
              <a:rPr lang="ja-JP" altLang="en-US" sz="2000" noProof="0" dirty="0" smtClean="0">
                <a:latin typeface="メイリオ" pitchFamily="50" charset="-128"/>
                <a:ea typeface="メイリオ" pitchFamily="50" charset="-128"/>
                <a:cs typeface="メイリオ" pitchFamily="50" charset="-128"/>
              </a:rPr>
              <a:t>ボタンをクリックすると画像が</a:t>
            </a:r>
            <a:r>
              <a:rPr lang="ja-JP" altLang="en-US" sz="2000" dirty="0" smtClean="0">
                <a:latin typeface="メイリオ" pitchFamily="50" charset="-128"/>
                <a:ea typeface="メイリオ" pitchFamily="50" charset="-128"/>
                <a:cs typeface="メイリオ" pitchFamily="50" charset="-128"/>
              </a:rPr>
              <a:t>ひとつ表示されます。</a:t>
            </a:r>
            <a:endParaRPr kumimoji="1" lang="ja-JP" altLang="en-US" sz="2000" b="0" i="0" u="none" strike="noStrike" kern="1200" cap="none" spc="0" normalizeH="0" baseline="0" noProof="0" dirty="0">
              <a:ln>
                <a:noFill/>
              </a:ln>
              <a:solidFill>
                <a:schemeClr val="tx1"/>
              </a:solidFill>
              <a:effectLst/>
              <a:uLnTx/>
              <a:uFillTx/>
              <a:latin typeface="メイリオ" pitchFamily="50" charset="-128"/>
              <a:ea typeface="メイリオ" pitchFamily="50" charset="-128"/>
              <a:cs typeface="メイリオ" pitchFamily="50" charset="-128"/>
            </a:endParaRPr>
          </a:p>
        </p:txBody>
      </p:sp>
      <p:sp>
        <p:nvSpPr>
          <p:cNvPr id="8" name="円/楕円 7"/>
          <p:cNvSpPr/>
          <p:nvPr/>
        </p:nvSpPr>
        <p:spPr>
          <a:xfrm>
            <a:off x="347533" y="6305770"/>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9" name="直線矢印コネクタ 8"/>
          <p:cNvCxnSpPr/>
          <p:nvPr/>
        </p:nvCxnSpPr>
        <p:spPr>
          <a:xfrm flipV="1">
            <a:off x="990475" y="5929330"/>
            <a:ext cx="1224071" cy="48081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円/楕円 10"/>
          <p:cNvSpPr/>
          <p:nvPr/>
        </p:nvSpPr>
        <p:spPr>
          <a:xfrm>
            <a:off x="2214546" y="4286256"/>
            <a:ext cx="64291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円/楕円 12"/>
          <p:cNvSpPr/>
          <p:nvPr/>
        </p:nvSpPr>
        <p:spPr>
          <a:xfrm>
            <a:off x="4786314" y="5715016"/>
            <a:ext cx="285752"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3614431" y="5915444"/>
            <a:ext cx="3286148" cy="923330"/>
          </a:xfrm>
          <a:prstGeom prst="rect">
            <a:avLst/>
          </a:prstGeom>
          <a:noFill/>
        </p:spPr>
        <p:txBody>
          <a:bodyPr wrap="square" rtlCol="0">
            <a:spAutoFit/>
          </a:bodyPr>
          <a:lstStyle/>
          <a:p>
            <a:r>
              <a:rPr kumimoji="1" lang="en-US" altLang="ja-JP" dirty="0" smtClean="0">
                <a:solidFill>
                  <a:schemeClr val="bg1"/>
                </a:solidFill>
              </a:rPr>
              <a:t>“Display </a:t>
            </a:r>
            <a:r>
              <a:rPr lang="en-US" altLang="ja-JP" dirty="0" smtClean="0">
                <a:solidFill>
                  <a:schemeClr val="bg1"/>
                </a:solidFill>
              </a:rPr>
              <a:t>Image” </a:t>
            </a:r>
            <a:r>
              <a:rPr lang="ja-JP" altLang="en-US" dirty="0" smtClean="0">
                <a:solidFill>
                  <a:schemeClr val="bg1"/>
                </a:solidFill>
              </a:rPr>
              <a:t>ボタンをクリックしてチェックされた画像を表示することができます。</a:t>
            </a:r>
            <a:endParaRPr kumimoji="1" lang="ja-JP" altLang="en-US" dirty="0">
              <a:solidFill>
                <a:schemeClr val="bg1"/>
              </a:solidFill>
            </a:endParaRPr>
          </a:p>
        </p:txBody>
      </p:sp>
      <p:sp>
        <p:nvSpPr>
          <p:cNvPr id="15" name="テキスト ボックス 14"/>
          <p:cNvSpPr txBox="1"/>
          <p:nvPr/>
        </p:nvSpPr>
        <p:spPr>
          <a:xfrm>
            <a:off x="4929190" y="2428868"/>
            <a:ext cx="3286148" cy="923330"/>
          </a:xfrm>
          <a:prstGeom prst="rect">
            <a:avLst/>
          </a:prstGeom>
          <a:solidFill>
            <a:schemeClr val="accent6">
              <a:alpha val="80000"/>
            </a:schemeClr>
          </a:solidFill>
        </p:spPr>
        <p:txBody>
          <a:bodyPr wrap="square" rtlCol="0">
            <a:spAutoFit/>
          </a:bodyPr>
          <a:lstStyle/>
          <a:p>
            <a:r>
              <a:rPr kumimoji="1" lang="ja-JP" altLang="en-US" dirty="0" smtClean="0">
                <a:latin typeface="メイリオ" pitchFamily="50" charset="-128"/>
                <a:ea typeface="メイリオ" pitchFamily="50" charset="-128"/>
                <a:cs typeface="メイリオ" pitchFamily="50" charset="-128"/>
              </a:rPr>
              <a:t>画像上の天体をクリックすると、その天体の </a:t>
            </a:r>
            <a:r>
              <a:rPr kumimoji="1" lang="en-US" altLang="ja-JP" dirty="0" smtClean="0">
                <a:latin typeface="メイリオ" pitchFamily="50" charset="-128"/>
                <a:ea typeface="メイリオ" pitchFamily="50" charset="-128"/>
                <a:cs typeface="メイリオ" pitchFamily="50" charset="-128"/>
              </a:rPr>
              <a:t>SED </a:t>
            </a:r>
            <a:r>
              <a:rPr kumimoji="1" lang="ja-JP" altLang="en-US" dirty="0" smtClean="0">
                <a:latin typeface="メイリオ" pitchFamily="50" charset="-128"/>
                <a:ea typeface="メイリオ" pitchFamily="50" charset="-128"/>
                <a:cs typeface="メイリオ" pitchFamily="50" charset="-128"/>
              </a:rPr>
              <a:t>が表示されます。</a:t>
            </a:r>
            <a:endParaRPr kumimoji="1" lang="ja-JP" altLang="en-US" dirty="0">
              <a:latin typeface="メイリオ" pitchFamily="50" charset="-128"/>
              <a:ea typeface="メイリオ" pitchFamily="50" charset="-128"/>
              <a:cs typeface="メイリオ" pitchFamily="50" charset="-128"/>
            </a:endParaRPr>
          </a:p>
        </p:txBody>
      </p:sp>
      <p:cxnSp>
        <p:nvCxnSpPr>
          <p:cNvPr id="16" name="直線矢印コネクタ 15"/>
          <p:cNvCxnSpPr/>
          <p:nvPr/>
        </p:nvCxnSpPr>
        <p:spPr>
          <a:xfrm rot="5400000">
            <a:off x="3990871" y="3347937"/>
            <a:ext cx="1233696" cy="1071570"/>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8" name="直線矢印コネクタ 17"/>
          <p:cNvCxnSpPr/>
          <p:nvPr/>
        </p:nvCxnSpPr>
        <p:spPr>
          <a:xfrm>
            <a:off x="4214810" y="4572008"/>
            <a:ext cx="3357586" cy="1588"/>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3571868" y="4643446"/>
            <a:ext cx="1338828" cy="369332"/>
          </a:xfrm>
          <a:prstGeom prst="rect">
            <a:avLst/>
          </a:prstGeom>
          <a:noFill/>
        </p:spPr>
        <p:txBody>
          <a:bodyPr wrap="none" rtlCol="0">
            <a:spAutoFit/>
          </a:bodyPr>
          <a:lstStyle/>
          <a:p>
            <a:r>
              <a:rPr kumimoji="1" lang="ja-JP" altLang="en-US" dirty="0" smtClean="0">
                <a:solidFill>
                  <a:srgbClr val="FF0000"/>
                </a:solidFill>
              </a:rPr>
              <a:t>クリック！</a:t>
            </a:r>
            <a:endParaRPr kumimoji="1" lang="ja-JP" altLang="en-US" dirty="0">
              <a:solidFill>
                <a:srgbClr val="FF0000"/>
              </a:solidFill>
            </a:endParaRPr>
          </a:p>
        </p:txBody>
      </p:sp>
    </p:spTree>
    <p:extLst>
      <p:ext uri="{BB962C8B-B14F-4D97-AF65-F5344CB8AC3E}">
        <p14:creationId xmlns:p14="http://schemas.microsoft.com/office/powerpoint/2010/main" val="1720125904"/>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1547664" y="2780928"/>
            <a:ext cx="5827236"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スペクトルデータの検索</a:t>
            </a:r>
            <a:endParaRPr lang="ja-JP" altLang="en-US" sz="4000" dirty="0">
              <a:solidFill>
                <a:srgbClr val="FFC000"/>
              </a:solidFill>
            </a:endParaRPr>
          </a:p>
        </p:txBody>
      </p:sp>
    </p:spTree>
    <p:extLst>
      <p:ext uri="{BB962C8B-B14F-4D97-AF65-F5344CB8AC3E}">
        <p14:creationId xmlns:p14="http://schemas.microsoft.com/office/powerpoint/2010/main" val="172212503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9696"/>
            <a:ext cx="8229600" cy="1089804"/>
          </a:xfrm>
        </p:spPr>
        <p:txBody>
          <a:bodyPr/>
          <a:lstStyle/>
          <a:p>
            <a:r>
              <a:rPr kumimoji="1" lang="en-US" altLang="ja-JP" b="0" dirty="0" smtClean="0">
                <a:effectLst/>
                <a:latin typeface="メイリオ" pitchFamily="50" charset="-128"/>
                <a:ea typeface="メイリオ" pitchFamily="50" charset="-128"/>
                <a:cs typeface="メイリオ" pitchFamily="50" charset="-128"/>
              </a:rPr>
              <a:t>JVO portal </a:t>
            </a:r>
            <a:r>
              <a:rPr kumimoji="1" lang="ja-JP" altLang="en-US" b="0" dirty="0" smtClean="0">
                <a:effectLst/>
                <a:latin typeface="メイリオ" pitchFamily="50" charset="-128"/>
                <a:ea typeface="メイリオ" pitchFamily="50" charset="-128"/>
                <a:cs typeface="メイリオ" pitchFamily="50" charset="-128"/>
              </a:rPr>
              <a:t>にアクセスする</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357158" y="764704"/>
            <a:ext cx="8501122" cy="2736304"/>
          </a:xfrm>
        </p:spPr>
        <p:txBody>
          <a:bodyPr>
            <a:normAutofit/>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ポータルのアドレス</a:t>
            </a:r>
            <a:r>
              <a:rPr lang="ja-JP" altLang="en-US" dirty="0" smtClean="0">
                <a:latin typeface="メイリオ" pitchFamily="50" charset="-128"/>
                <a:ea typeface="メイリオ" pitchFamily="50" charset="-128"/>
                <a:cs typeface="メイリオ" pitchFamily="50" charset="-128"/>
              </a:rPr>
              <a:t>を直接入力</a:t>
            </a:r>
            <a:endParaRPr kumimoji="1"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kumimoji="1" lang="en-US" altLang="ja-JP" dirty="0" smtClean="0">
                <a:latin typeface="メイリオ" pitchFamily="50" charset="-128"/>
                <a:ea typeface="メイリオ" pitchFamily="50" charset="-128"/>
                <a:cs typeface="メイリオ" pitchFamily="50" charset="-128"/>
                <a:hlinkClick r:id="rId3"/>
              </a:rPr>
              <a:t>http://jvo.nao.ac.jp/portal</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en-US" altLang="ja-JP" dirty="0" smtClean="0">
                <a:latin typeface="メイリオ" pitchFamily="50" charset="-128"/>
                <a:ea typeface="メイリオ" pitchFamily="50" charset="-128"/>
                <a:cs typeface="メイリオ" pitchFamily="50" charset="-128"/>
              </a:rPr>
              <a:t>Google </a:t>
            </a:r>
            <a:r>
              <a:rPr lang="ja-JP" altLang="en-US" dirty="0" smtClean="0">
                <a:latin typeface="メイリオ" pitchFamily="50" charset="-128"/>
                <a:ea typeface="メイリオ" pitchFamily="50" charset="-128"/>
                <a:cs typeface="メイリオ" pitchFamily="50" charset="-128"/>
              </a:rPr>
              <a:t>などの検索サービスで </a:t>
            </a:r>
            <a:r>
              <a:rPr lang="en-US" altLang="ja-JP" dirty="0" err="1" smtClean="0">
                <a:latin typeface="メイリオ" pitchFamily="50" charset="-128"/>
                <a:ea typeface="メイリオ" pitchFamily="50" charset="-128"/>
                <a:cs typeface="メイリオ" pitchFamily="50" charset="-128"/>
              </a:rPr>
              <a:t>jvo</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を検索</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en-US" altLang="ja-JP" dirty="0" smtClean="0">
                <a:latin typeface="メイリオ" pitchFamily="50" charset="-128"/>
                <a:ea typeface="メイリオ" pitchFamily="50" charset="-128"/>
                <a:cs typeface="メイリオ" pitchFamily="50" charset="-128"/>
              </a:rPr>
              <a:t>JVO</a:t>
            </a:r>
            <a:r>
              <a:rPr lang="ja-JP" altLang="en-US" dirty="0" smtClean="0">
                <a:latin typeface="メイリオ" pitchFamily="50" charset="-128"/>
                <a:ea typeface="メイリオ" pitchFamily="50" charset="-128"/>
                <a:cs typeface="メイリオ" pitchFamily="50" charset="-128"/>
              </a:rPr>
              <a:t>のプロジェクトページを表示</a:t>
            </a:r>
            <a:endParaRPr lang="en-US" altLang="ja-JP" dirty="0" smtClean="0">
              <a:latin typeface="メイリオ" pitchFamily="50" charset="-128"/>
              <a:ea typeface="メイリオ" pitchFamily="50" charset="-128"/>
              <a:cs typeface="メイリオ" pitchFamily="50" charset="-128"/>
            </a:endParaRPr>
          </a:p>
          <a:p>
            <a:pPr lvl="1">
              <a:buFont typeface="Century Gothic" pitchFamily="34" charset="0"/>
              <a:buChar char="−"/>
            </a:pPr>
            <a:r>
              <a:rPr lang="ja-JP" altLang="en-US" dirty="0" smtClean="0">
                <a:latin typeface="メイリオ" pitchFamily="50" charset="-128"/>
                <a:ea typeface="メイリオ" pitchFamily="50" charset="-128"/>
                <a:cs typeface="メイリオ" pitchFamily="50" charset="-128"/>
              </a:rPr>
              <a:t>左帯の </a:t>
            </a:r>
            <a:r>
              <a:rPr lang="en-US" altLang="ja-JP" dirty="0" smtClean="0">
                <a:latin typeface="メイリオ" pitchFamily="50" charset="-128"/>
                <a:ea typeface="メイリオ" pitchFamily="50" charset="-128"/>
                <a:cs typeface="メイリオ" pitchFamily="50" charset="-128"/>
              </a:rPr>
              <a:t>“JVO </a:t>
            </a:r>
            <a:r>
              <a:rPr lang="ja-JP" altLang="en-US" dirty="0" smtClean="0">
                <a:latin typeface="メイリオ" pitchFamily="50" charset="-128"/>
                <a:ea typeface="メイリオ" pitchFamily="50" charset="-128"/>
                <a:cs typeface="メイリオ" pitchFamily="50" charset="-128"/>
              </a:rPr>
              <a:t>ポータル</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をクリック</a:t>
            </a:r>
            <a:endParaRPr lang="en-US" altLang="ja-JP" dirty="0" smtClean="0">
              <a:latin typeface="メイリオ" pitchFamily="50" charset="-128"/>
              <a:ea typeface="メイリオ" pitchFamily="50" charset="-128"/>
              <a:cs typeface="メイリオ" pitchFamily="50" charset="-128"/>
            </a:endParaRPr>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2343" y="3501008"/>
            <a:ext cx="2873509" cy="27309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676723" y="3758734"/>
            <a:ext cx="3230685" cy="2586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07408" y="4112857"/>
            <a:ext cx="3170620" cy="27451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角丸四角形 3"/>
          <p:cNvSpPr/>
          <p:nvPr/>
        </p:nvSpPr>
        <p:spPr>
          <a:xfrm>
            <a:off x="0" y="4210330"/>
            <a:ext cx="827584"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角丸四角形 9"/>
          <p:cNvSpPr/>
          <p:nvPr/>
        </p:nvSpPr>
        <p:spPr>
          <a:xfrm>
            <a:off x="0" y="3558960"/>
            <a:ext cx="323528"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6" name="直線矢印コネクタ 5"/>
          <p:cNvCxnSpPr>
            <a:stCxn id="4" idx="3"/>
          </p:cNvCxnSpPr>
          <p:nvPr/>
        </p:nvCxnSpPr>
        <p:spPr>
          <a:xfrm>
            <a:off x="827584" y="4282338"/>
            <a:ext cx="1849139" cy="0"/>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13" name="角丸四角形 12"/>
          <p:cNvSpPr/>
          <p:nvPr/>
        </p:nvSpPr>
        <p:spPr>
          <a:xfrm>
            <a:off x="2665210" y="5970796"/>
            <a:ext cx="517122" cy="144016"/>
          </a:xfrm>
          <a:prstGeom prst="roundRect">
            <a:avLst/>
          </a:prstGeom>
          <a:no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4" name="直線矢印コネクタ 13"/>
          <p:cNvCxnSpPr/>
          <p:nvPr/>
        </p:nvCxnSpPr>
        <p:spPr>
          <a:xfrm>
            <a:off x="3182332" y="6023876"/>
            <a:ext cx="2725076" cy="0"/>
          </a:xfrm>
          <a:prstGeom prst="straightConnector1">
            <a:avLst/>
          </a:prstGeom>
          <a:ln w="19050">
            <a:solidFill>
              <a:srgbClr val="C00000"/>
            </a:solidFill>
            <a:tailEnd type="arrow" w="lg" len="lg"/>
          </a:ln>
        </p:spPr>
        <p:style>
          <a:lnRef idx="1">
            <a:schemeClr val="accent1"/>
          </a:lnRef>
          <a:fillRef idx="0">
            <a:schemeClr val="accent1"/>
          </a:fillRef>
          <a:effectRef idx="0">
            <a:schemeClr val="accent1"/>
          </a:effectRef>
          <a:fontRef idx="minor">
            <a:schemeClr val="tx1"/>
          </a:fontRef>
        </p:style>
      </p:cxnSp>
      <p:sp>
        <p:nvSpPr>
          <p:cNvPr id="8" name="テキスト ボックス 7"/>
          <p:cNvSpPr txBox="1"/>
          <p:nvPr/>
        </p:nvSpPr>
        <p:spPr>
          <a:xfrm>
            <a:off x="6548053" y="5377545"/>
            <a:ext cx="2146621" cy="646331"/>
          </a:xfrm>
          <a:prstGeom prst="rect">
            <a:avLst/>
          </a:prstGeom>
          <a:solidFill>
            <a:schemeClr val="accent6">
              <a:alpha val="79000"/>
            </a:schemeClr>
          </a:solidFill>
        </p:spPr>
        <p:txBody>
          <a:bodyPr wrap="square" rtlCol="0">
            <a:spAutoFit/>
          </a:bodyPr>
          <a:lstStyle/>
          <a:p>
            <a:pPr algn="ctr"/>
            <a:r>
              <a:rPr kumimoji="1" lang="ja-JP" altLang="en-US" dirty="0" smtClean="0">
                <a:latin typeface="メイリオ" pitchFamily="50" charset="-128"/>
                <a:ea typeface="メイリオ" pitchFamily="50" charset="-128"/>
                <a:cs typeface="メイリオ" pitchFamily="50" charset="-128"/>
              </a:rPr>
              <a:t>ゲストアカウントで自動ログイン</a:t>
            </a:r>
            <a:endParaRPr kumimoji="1" lang="ja-JP" altLang="en-US"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267494"/>
            <a:ext cx="9144000" cy="804052"/>
          </a:xfrm>
        </p:spPr>
        <p:txBody>
          <a:bodyPr>
            <a:normAutofit/>
          </a:bodyPr>
          <a:lstStyle/>
          <a:p>
            <a:r>
              <a:rPr lang="en-US" altLang="ja-JP" sz="4000" b="0" dirty="0" smtClean="0">
                <a:effectLst/>
                <a:latin typeface="メイリオ" pitchFamily="50" charset="-128"/>
                <a:ea typeface="メイリオ" pitchFamily="50" charset="-128"/>
                <a:cs typeface="メイリオ" pitchFamily="50" charset="-128"/>
              </a:rPr>
              <a:t>SDSS </a:t>
            </a:r>
            <a:r>
              <a:rPr lang="ja-JP" altLang="en-US" sz="4000" b="0" dirty="0" smtClean="0">
                <a:effectLst/>
                <a:latin typeface="メイリオ" pitchFamily="50" charset="-128"/>
                <a:ea typeface="メイリオ" pitchFamily="50" charset="-128"/>
                <a:cs typeface="メイリオ" pitchFamily="50" charset="-128"/>
              </a:rPr>
              <a:t>スペクトルデータを見る </a:t>
            </a:r>
            <a:r>
              <a:rPr lang="en-US" altLang="ja-JP" sz="4000" b="0" dirty="0" smtClean="0">
                <a:effectLst/>
                <a:latin typeface="メイリオ" pitchFamily="50" charset="-128"/>
                <a:ea typeface="メイリオ" pitchFamily="50" charset="-128"/>
                <a:cs typeface="メイリオ" pitchFamily="50" charset="-128"/>
              </a:rPr>
              <a:t>(1/2)</a:t>
            </a:r>
            <a:endParaRPr kumimoji="1" lang="ja-JP" altLang="en-US" sz="40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19026" y="1196910"/>
            <a:ext cx="9124973" cy="2428892"/>
          </a:xfrm>
        </p:spPr>
        <p:txBody>
          <a:bodyPr>
            <a:normAutofit fontScale="92500" lnSpcReduction="10000"/>
          </a:bodyPr>
          <a:lstStyle/>
          <a:p>
            <a:pPr>
              <a:spcBef>
                <a:spcPts val="12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SDSS </a:t>
            </a:r>
            <a:r>
              <a:rPr kumimoji="1" lang="ja-JP" altLang="en-US" dirty="0" smtClean="0">
                <a:latin typeface="メイリオ" pitchFamily="50" charset="-128"/>
                <a:ea typeface="メイリオ" pitchFamily="50" charset="-128"/>
                <a:cs typeface="メイリオ" pitchFamily="50" charset="-128"/>
              </a:rPr>
              <a:t>のスペクトルデータを取得し表示し</a:t>
            </a:r>
            <a:r>
              <a:rPr lang="ja-JP" altLang="en-US" dirty="0" smtClean="0">
                <a:latin typeface="メイリオ" pitchFamily="50" charset="-128"/>
                <a:ea typeface="メイリオ" pitchFamily="50" charset="-128"/>
                <a:cs typeface="メイリオ" pitchFamily="50" charset="-128"/>
              </a:rPr>
              <a:t>てみましょう。</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Category (Manual) </a:t>
            </a:r>
            <a:r>
              <a:rPr kumimoji="1" lang="ja-JP" altLang="en-US" dirty="0" smtClean="0">
                <a:latin typeface="メイリオ" pitchFamily="50" charset="-128"/>
                <a:ea typeface="メイリオ" pitchFamily="50" charset="-128"/>
                <a:cs typeface="メイリオ" pitchFamily="50" charset="-128"/>
              </a:rPr>
              <a:t>ページから </a:t>
            </a:r>
            <a:r>
              <a:rPr kumimoji="1" lang="en-US" altLang="ja-JP" dirty="0" smtClean="0">
                <a:latin typeface="メイリオ" pitchFamily="50" charset="-128"/>
                <a:ea typeface="メイリオ" pitchFamily="50" charset="-128"/>
                <a:cs typeface="メイリオ" pitchFamily="50" charset="-128"/>
              </a:rPr>
              <a:t>“SDSS DR-2 Spectrum” </a:t>
            </a:r>
            <a:r>
              <a:rPr kumimoji="1" lang="ja-JP" altLang="en-US" dirty="0" smtClean="0">
                <a:latin typeface="メイリオ" pitchFamily="50" charset="-128"/>
                <a:ea typeface="メイリオ" pitchFamily="50" charset="-128"/>
                <a:cs typeface="メイリオ" pitchFamily="50" charset="-128"/>
              </a:rPr>
              <a:t>サービスを探し、検索ページへ進みます。</a:t>
            </a:r>
            <a:endParaRPr kumimoji="1"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テーブル </a:t>
            </a:r>
            <a:r>
              <a:rPr kumimoji="1" lang="en-US" altLang="ja-JP" dirty="0" smtClean="0">
                <a:latin typeface="メイリオ" pitchFamily="50" charset="-128"/>
                <a:ea typeface="メイリオ" pitchFamily="50" charset="-128"/>
                <a:cs typeface="メイリオ" pitchFamily="50" charset="-128"/>
              </a:rPr>
              <a:t>“spectrum” </a:t>
            </a:r>
            <a:r>
              <a:rPr kumimoji="1" lang="ja-JP" altLang="en-US" dirty="0" smtClean="0">
                <a:latin typeface="メイリオ" pitchFamily="50" charset="-128"/>
                <a:ea typeface="メイリオ" pitchFamily="50" charset="-128"/>
                <a:cs typeface="メイリオ" pitchFamily="50" charset="-128"/>
              </a:rPr>
              <a:t>を選択します。</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214282" y="4143380"/>
            <a:ext cx="2361905" cy="640000"/>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214282" y="4929198"/>
            <a:ext cx="4891429" cy="1744762"/>
          </a:xfrm>
          <a:prstGeom prst="rect">
            <a:avLst/>
          </a:prstGeom>
          <a:noFill/>
          <a:ln w="9525">
            <a:noFill/>
            <a:miter lim="800000"/>
            <a:headEnd/>
            <a:tailEnd/>
          </a:ln>
        </p:spPr>
      </p:pic>
      <p:pic>
        <p:nvPicPr>
          <p:cNvPr id="6" name="Picture 4"/>
          <p:cNvPicPr>
            <a:picLocks noChangeAspect="1" noChangeArrowheads="1"/>
          </p:cNvPicPr>
          <p:nvPr/>
        </p:nvPicPr>
        <p:blipFill>
          <a:blip r:embed="rId5" cstate="print"/>
          <a:srcRect/>
          <a:stretch>
            <a:fillRect/>
          </a:stretch>
        </p:blipFill>
        <p:spPr bwMode="auto">
          <a:xfrm>
            <a:off x="2643174" y="3643314"/>
            <a:ext cx="6369524" cy="1249524"/>
          </a:xfrm>
          <a:prstGeom prst="rect">
            <a:avLst/>
          </a:prstGeom>
          <a:noFill/>
          <a:ln w="9525">
            <a:noFill/>
            <a:miter lim="800000"/>
            <a:headEnd/>
            <a:tailEnd/>
          </a:ln>
        </p:spPr>
      </p:pic>
      <p:pic>
        <p:nvPicPr>
          <p:cNvPr id="7" name="Picture 5"/>
          <p:cNvPicPr>
            <a:picLocks noChangeAspect="1" noChangeArrowheads="1"/>
          </p:cNvPicPr>
          <p:nvPr/>
        </p:nvPicPr>
        <p:blipFill>
          <a:blip r:embed="rId6" cstate="print"/>
          <a:srcRect/>
          <a:stretch>
            <a:fillRect/>
          </a:stretch>
        </p:blipFill>
        <p:spPr bwMode="auto">
          <a:xfrm>
            <a:off x="5500694" y="4938000"/>
            <a:ext cx="3436191" cy="1920000"/>
          </a:xfrm>
          <a:prstGeom prst="rect">
            <a:avLst/>
          </a:prstGeom>
          <a:noFill/>
          <a:ln w="9525">
            <a:noFill/>
            <a:miter lim="800000"/>
            <a:headEnd/>
            <a:tailEnd/>
          </a:ln>
        </p:spPr>
      </p:pic>
      <p:sp>
        <p:nvSpPr>
          <p:cNvPr id="8" name="円/楕円 7"/>
          <p:cNvSpPr/>
          <p:nvPr/>
        </p:nvSpPr>
        <p:spPr>
          <a:xfrm>
            <a:off x="214282" y="453907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100677" y="6400521"/>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円/楕円 9"/>
          <p:cNvSpPr/>
          <p:nvPr/>
        </p:nvSpPr>
        <p:spPr>
          <a:xfrm>
            <a:off x="3123990" y="451982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1" name="直線矢印コネクタ 10"/>
          <p:cNvCxnSpPr/>
          <p:nvPr/>
        </p:nvCxnSpPr>
        <p:spPr>
          <a:xfrm>
            <a:off x="928662" y="4786322"/>
            <a:ext cx="1428760" cy="57150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直線矢印コネクタ 12"/>
          <p:cNvCxnSpPr/>
          <p:nvPr/>
        </p:nvCxnSpPr>
        <p:spPr>
          <a:xfrm rot="5400000" flipH="1" flipV="1">
            <a:off x="2786050" y="5500702"/>
            <a:ext cx="1571636" cy="142876"/>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a:off x="3786182" y="4714884"/>
            <a:ext cx="1643074" cy="928694"/>
          </a:xfrm>
          <a:prstGeom prst="straightConnector1">
            <a:avLst/>
          </a:prstGeom>
          <a:ln w="254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sp>
        <p:nvSpPr>
          <p:cNvPr id="18" name="円/楕円 17"/>
          <p:cNvSpPr/>
          <p:nvPr/>
        </p:nvSpPr>
        <p:spPr>
          <a:xfrm>
            <a:off x="5500694" y="6286520"/>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18"/>
          <p:cNvSpPr/>
          <p:nvPr/>
        </p:nvSpPr>
        <p:spPr>
          <a:xfrm>
            <a:off x="5529569" y="5938955"/>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971311742"/>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16632"/>
            <a:ext cx="9144000" cy="804052"/>
          </a:xfrm>
        </p:spPr>
        <p:txBody>
          <a:bodyPr>
            <a:normAutofit/>
          </a:bodyPr>
          <a:lstStyle/>
          <a:p>
            <a:r>
              <a:rPr lang="en-US" altLang="ja-JP" sz="4000" b="0" dirty="0" smtClean="0">
                <a:effectLst/>
                <a:latin typeface="メイリオ" pitchFamily="50" charset="-128"/>
                <a:ea typeface="メイリオ" pitchFamily="50" charset="-128"/>
                <a:cs typeface="メイリオ" pitchFamily="50" charset="-128"/>
              </a:rPr>
              <a:t>SDSS </a:t>
            </a:r>
            <a:r>
              <a:rPr lang="ja-JP" altLang="en-US" sz="4000" b="0" dirty="0" smtClean="0">
                <a:effectLst/>
                <a:latin typeface="メイリオ" pitchFamily="50" charset="-128"/>
                <a:ea typeface="メイリオ" pitchFamily="50" charset="-128"/>
                <a:cs typeface="メイリオ" pitchFamily="50" charset="-128"/>
              </a:rPr>
              <a:t>スペクトルデータを見る </a:t>
            </a:r>
            <a:r>
              <a:rPr lang="en-US" altLang="ja-JP" sz="4000" b="0" dirty="0" smtClean="0">
                <a:effectLst/>
                <a:latin typeface="メイリオ" pitchFamily="50" charset="-128"/>
                <a:ea typeface="メイリオ" pitchFamily="50" charset="-128"/>
                <a:cs typeface="メイリオ" pitchFamily="50" charset="-128"/>
              </a:rPr>
              <a:t>(2/2)</a:t>
            </a:r>
            <a:endParaRPr kumimoji="1" lang="ja-JP" altLang="en-US" sz="4000"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945252"/>
            <a:ext cx="8929718" cy="1912244"/>
          </a:xfrm>
        </p:spPr>
        <p:txBody>
          <a:bodyPr>
            <a:normAutofit lnSpcReduction="10000"/>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条件は指定せずに検索し、結果を表示します。</a:t>
            </a:r>
            <a:endParaRPr lang="en-US" altLang="ja-JP" dirty="0" smtClean="0">
              <a:latin typeface="メイリオ" pitchFamily="50" charset="-128"/>
              <a:ea typeface="メイリオ" pitchFamily="50" charset="-128"/>
              <a:cs typeface="メイリオ" pitchFamily="50" charset="-128"/>
            </a:endParaRPr>
          </a:p>
          <a:p>
            <a:pPr>
              <a:spcBef>
                <a:spcPts val="1200"/>
              </a:spcBef>
              <a:buFont typeface="Wingdings" pitchFamily="2" charset="2"/>
              <a:buChar char="§"/>
            </a:pPr>
            <a:r>
              <a:rPr kumimoji="1" lang="en-US" altLang="ja-JP" dirty="0" smtClean="0">
                <a:latin typeface="メイリオ" pitchFamily="50" charset="-128"/>
                <a:ea typeface="メイリオ" pitchFamily="50" charset="-128"/>
                <a:cs typeface="メイリオ" pitchFamily="50" charset="-128"/>
              </a:rPr>
              <a:t>Graphic </a:t>
            </a:r>
            <a:r>
              <a:rPr kumimoji="1" lang="ja-JP" altLang="en-US" dirty="0" smtClean="0">
                <a:latin typeface="メイリオ" pitchFamily="50" charset="-128"/>
                <a:ea typeface="メイリオ" pitchFamily="50" charset="-128"/>
                <a:cs typeface="メイリオ" pitchFamily="50" charset="-128"/>
              </a:rPr>
              <a:t>タブで </a:t>
            </a:r>
            <a:r>
              <a:rPr lang="en-US" altLang="ja-JP" dirty="0" smtClean="0">
                <a:latin typeface="メイリオ" pitchFamily="50" charset="-128"/>
                <a:ea typeface="メイリオ" pitchFamily="50" charset="-128"/>
                <a:cs typeface="メイリオ" pitchFamily="50" charset="-128"/>
              </a:rPr>
              <a:t>“Spectrum” </a:t>
            </a:r>
            <a:r>
              <a:rPr lang="ja-JP" altLang="en-US" dirty="0" smtClean="0">
                <a:latin typeface="メイリオ" pitchFamily="50" charset="-128"/>
                <a:ea typeface="メイリオ" pitchFamily="50" charset="-128"/>
                <a:cs typeface="メイリオ" pitchFamily="50" charset="-128"/>
              </a:rPr>
              <a:t>ボタンをクリックします。</a:t>
            </a:r>
            <a:r>
              <a:rPr lang="en-US" altLang="ja-JP" dirty="0" smtClean="0">
                <a:latin typeface="メイリオ" pitchFamily="50" charset="-128"/>
                <a:ea typeface="メイリオ" pitchFamily="50" charset="-128"/>
                <a:cs typeface="メイリオ" pitchFamily="50" charset="-128"/>
              </a:rPr>
              <a:t>Spectrum Viewer </a:t>
            </a:r>
            <a:r>
              <a:rPr lang="ja-JP" altLang="en-US" dirty="0" smtClean="0">
                <a:latin typeface="メイリオ" pitchFamily="50" charset="-128"/>
                <a:ea typeface="メイリオ" pitchFamily="50" charset="-128"/>
                <a:cs typeface="メイリオ" pitchFamily="50" charset="-128"/>
              </a:rPr>
              <a:t>ページが表示されます。</a:t>
            </a: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0" y="2979904"/>
            <a:ext cx="7428572" cy="3878096"/>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2571736" y="2857496"/>
            <a:ext cx="7299048" cy="3123810"/>
          </a:xfrm>
          <a:prstGeom prst="rect">
            <a:avLst/>
          </a:prstGeom>
          <a:noFill/>
          <a:ln w="9525">
            <a:noFill/>
            <a:miter lim="800000"/>
            <a:headEnd/>
            <a:tailEnd/>
          </a:ln>
        </p:spPr>
      </p:pic>
      <p:sp>
        <p:nvSpPr>
          <p:cNvPr id="6" name="円/楕円 5"/>
          <p:cNvSpPr/>
          <p:nvPr/>
        </p:nvSpPr>
        <p:spPr>
          <a:xfrm>
            <a:off x="1549326" y="3010204"/>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1071538" y="3214686"/>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56904877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899592" y="2852936"/>
            <a:ext cx="7880684" cy="707886"/>
          </a:xfrm>
          <a:prstGeom prst="rect">
            <a:avLst/>
          </a:prstGeom>
        </p:spPr>
        <p:txBody>
          <a:bodyPr wrap="none">
            <a:spAutoFit/>
          </a:bodyPr>
          <a:lstStyle/>
          <a:p>
            <a:r>
              <a:rPr lang="ja-JP" altLang="en-US" sz="4000" dirty="0" smtClean="0">
                <a:solidFill>
                  <a:srgbClr val="FFC000"/>
                </a:solidFill>
                <a:latin typeface="メイリオ" pitchFamily="50" charset="-128"/>
                <a:ea typeface="メイリオ" pitchFamily="50" charset="-128"/>
                <a:cs typeface="メイリオ" pitchFamily="50" charset="-128"/>
              </a:rPr>
              <a:t>多波長データを利用した</a:t>
            </a:r>
            <a:r>
              <a:rPr lang="en-US" altLang="ja-JP" sz="4000" dirty="0" smtClean="0">
                <a:solidFill>
                  <a:srgbClr val="FFC000"/>
                </a:solidFill>
                <a:latin typeface="メイリオ" pitchFamily="50" charset="-128"/>
                <a:ea typeface="メイリオ" pitchFamily="50" charset="-128"/>
                <a:cs typeface="メイリオ" pitchFamily="50" charset="-128"/>
              </a:rPr>
              <a:t>SED</a:t>
            </a:r>
            <a:r>
              <a:rPr lang="ja-JP" altLang="en-US" sz="4000" dirty="0" smtClean="0">
                <a:solidFill>
                  <a:srgbClr val="FFC000"/>
                </a:solidFill>
                <a:latin typeface="メイリオ" pitchFamily="50" charset="-128"/>
                <a:ea typeface="メイリオ" pitchFamily="50" charset="-128"/>
                <a:cs typeface="メイリオ" pitchFamily="50" charset="-128"/>
              </a:rPr>
              <a:t>作成</a:t>
            </a:r>
            <a:endParaRPr lang="ja-JP" altLang="en-US" sz="4000" dirty="0">
              <a:solidFill>
                <a:srgbClr val="FFC000"/>
              </a:solidFill>
            </a:endParaRPr>
          </a:p>
        </p:txBody>
      </p:sp>
    </p:spTree>
    <p:extLst>
      <p:ext uri="{BB962C8B-B14F-4D97-AF65-F5344CB8AC3E}">
        <p14:creationId xmlns:p14="http://schemas.microsoft.com/office/powerpoint/2010/main" val="1259070355"/>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71414"/>
            <a:ext cx="8229600" cy="661176"/>
          </a:xfrm>
        </p:spPr>
        <p:txBody>
          <a:bodyPr>
            <a:normAutofit fontScale="90000"/>
          </a:bodyPr>
          <a:lstStyle/>
          <a:p>
            <a:r>
              <a:rPr lang="ja-JP" altLang="en-US" b="0" dirty="0" smtClean="0">
                <a:effectLst/>
                <a:latin typeface="メイリオ" pitchFamily="50" charset="-128"/>
                <a:ea typeface="メイリオ" pitchFamily="50" charset="-128"/>
                <a:cs typeface="メイリオ" pitchFamily="50" charset="-128"/>
              </a:rPr>
              <a:t>多波長 </a:t>
            </a:r>
            <a:r>
              <a:rPr lang="en-US" altLang="ja-JP" b="0" dirty="0" smtClean="0">
                <a:effectLst/>
                <a:latin typeface="メイリオ" pitchFamily="50" charset="-128"/>
                <a:ea typeface="メイリオ" pitchFamily="50" charset="-128"/>
                <a:cs typeface="メイリオ" pitchFamily="50" charset="-128"/>
              </a:rPr>
              <a:t>SED </a:t>
            </a:r>
            <a:r>
              <a:rPr lang="ja-JP" altLang="en-US" b="0" dirty="0" smtClean="0">
                <a:effectLst/>
                <a:latin typeface="メイリオ" pitchFamily="50" charset="-128"/>
                <a:ea typeface="メイリオ" pitchFamily="50" charset="-128"/>
                <a:cs typeface="メイリオ" pitchFamily="50" charset="-128"/>
              </a:rPr>
              <a:t>を描く </a:t>
            </a:r>
            <a:r>
              <a:rPr lang="en-US" altLang="ja-JP" b="0" dirty="0" smtClean="0">
                <a:effectLst/>
                <a:latin typeface="メイリオ" pitchFamily="50" charset="-128"/>
                <a:ea typeface="メイリオ" pitchFamily="50" charset="-128"/>
                <a:cs typeface="メイリオ" pitchFamily="50" charset="-128"/>
              </a:rPr>
              <a:t>(1/3)</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214282" y="928670"/>
            <a:ext cx="8929718" cy="1143008"/>
          </a:xfrm>
        </p:spPr>
        <p:txBody>
          <a:bodyPr/>
          <a:lstStyle/>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デジタルユニバースのデータを使って多波長 </a:t>
            </a:r>
            <a:r>
              <a:rPr lang="en-US" altLang="ja-JP" dirty="0" smtClean="0">
                <a:latin typeface="メイリオ" pitchFamily="50" charset="-128"/>
                <a:ea typeface="メイリオ" pitchFamily="50" charset="-128"/>
                <a:cs typeface="メイリオ" pitchFamily="50" charset="-128"/>
              </a:rPr>
              <a:t>SED </a:t>
            </a:r>
            <a:r>
              <a:rPr lang="ja-JP" altLang="en-US" dirty="0" smtClean="0">
                <a:latin typeface="メイリオ" pitchFamily="50" charset="-128"/>
                <a:ea typeface="メイリオ" pitchFamily="50" charset="-128"/>
                <a:cs typeface="メイリオ" pitchFamily="50" charset="-128"/>
              </a:rPr>
              <a:t>を描いてみます。</a:t>
            </a:r>
            <a:endParaRPr lang="en-US" altLang="ja-JP" dirty="0" smtClean="0">
              <a:latin typeface="メイリオ" pitchFamily="50" charset="-128"/>
              <a:ea typeface="メイリオ" pitchFamily="50" charset="-128"/>
              <a:cs typeface="メイリオ" pitchFamily="50" charset="-128"/>
            </a:endParaRPr>
          </a:p>
          <a:p>
            <a:pPr>
              <a:buNone/>
            </a:pPr>
            <a:endParaRPr kumimoji="1" lang="ja-JP" altLang="en-US" dirty="0"/>
          </a:p>
        </p:txBody>
      </p:sp>
      <p:pic>
        <p:nvPicPr>
          <p:cNvPr id="4" name="Picture 2"/>
          <p:cNvPicPr>
            <a:picLocks noChangeAspect="1" noChangeArrowheads="1"/>
          </p:cNvPicPr>
          <p:nvPr/>
        </p:nvPicPr>
        <p:blipFill>
          <a:blip r:embed="rId3" cstate="print"/>
          <a:srcRect/>
          <a:stretch>
            <a:fillRect/>
          </a:stretch>
        </p:blipFill>
        <p:spPr bwMode="auto">
          <a:xfrm>
            <a:off x="642910" y="4883812"/>
            <a:ext cx="1980953" cy="1569524"/>
          </a:xfrm>
          <a:prstGeom prst="rect">
            <a:avLst/>
          </a:prstGeom>
          <a:noFill/>
          <a:ln w="9525">
            <a:noFill/>
            <a:miter lim="800000"/>
            <a:headEnd/>
            <a:tailEnd/>
          </a:ln>
        </p:spPr>
      </p:pic>
      <p:pic>
        <p:nvPicPr>
          <p:cNvPr id="5" name="Picture 3"/>
          <p:cNvPicPr>
            <a:picLocks noChangeAspect="1" noChangeArrowheads="1"/>
          </p:cNvPicPr>
          <p:nvPr/>
        </p:nvPicPr>
        <p:blipFill>
          <a:blip r:embed="rId4" cstate="print"/>
          <a:srcRect/>
          <a:stretch>
            <a:fillRect/>
          </a:stretch>
        </p:blipFill>
        <p:spPr bwMode="auto">
          <a:xfrm>
            <a:off x="3475428" y="2071678"/>
            <a:ext cx="5668572" cy="4662857"/>
          </a:xfrm>
          <a:prstGeom prst="rect">
            <a:avLst/>
          </a:prstGeom>
          <a:noFill/>
          <a:ln w="9525">
            <a:noFill/>
            <a:miter lim="800000"/>
            <a:headEnd/>
            <a:tailEnd/>
          </a:ln>
        </p:spPr>
      </p:pic>
      <p:sp>
        <p:nvSpPr>
          <p:cNvPr id="6" name="コンテンツ プレースホルダ 2"/>
          <p:cNvSpPr txBox="1">
            <a:spLocks/>
          </p:cNvSpPr>
          <p:nvPr/>
        </p:nvSpPr>
        <p:spPr>
          <a:xfrm>
            <a:off x="191396" y="2000240"/>
            <a:ext cx="3133582" cy="3156952"/>
          </a:xfrm>
          <a:prstGeom prst="rect">
            <a:avLst/>
          </a:prstGeom>
        </p:spPr>
        <p:txBody>
          <a:bodyPr vert="horz" anchor="t">
            <a:normAutofit fontScale="40000" lnSpcReduction="20000"/>
          </a:bodyPr>
          <a:lstStyle/>
          <a:p>
            <a:pPr marL="521208" marR="0" lvl="0" indent="-457200" algn="l" defTabSz="914400" rtl="0" eaLnBrk="1" fontAlgn="auto" latinLnBrk="0" hangingPunct="1">
              <a:lnSpc>
                <a:spcPts val="3200"/>
              </a:lnSpc>
              <a:spcBef>
                <a:spcPts val="1800"/>
              </a:spcBef>
              <a:spcAft>
                <a:spcPts val="0"/>
              </a:spcAft>
              <a:buClr>
                <a:srgbClr val="FFC000"/>
              </a:buClr>
              <a:buSzPct val="80000"/>
              <a:buFont typeface="Wingdings" pitchFamily="2" charset="2"/>
              <a:buChar char="§"/>
              <a:tabLst/>
              <a:defRPr/>
            </a:pPr>
            <a:r>
              <a:rPr lang="en-US" altLang="ja-JP" sz="6300" dirty="0" smtClean="0">
                <a:latin typeface="メイリオ" pitchFamily="50" charset="-128"/>
                <a:ea typeface="メイリオ" pitchFamily="50" charset="-128"/>
                <a:cs typeface="メイリオ" pitchFamily="50" charset="-128"/>
              </a:rPr>
              <a:t>Quick Search</a:t>
            </a:r>
            <a:r>
              <a:rPr lang="ja-JP" altLang="en-US" sz="6300" dirty="0" smtClean="0">
                <a:latin typeface="メイリオ" pitchFamily="50" charset="-128"/>
                <a:ea typeface="メイリオ" pitchFamily="50" charset="-128"/>
                <a:cs typeface="メイリオ" pitchFamily="50" charset="-128"/>
              </a:rPr>
              <a:t>ページを開き、サンプル </a:t>
            </a:r>
            <a:r>
              <a:rPr lang="en-US" altLang="ja-JP" sz="6300" dirty="0" smtClean="0">
                <a:latin typeface="メイリオ" pitchFamily="50" charset="-128"/>
                <a:ea typeface="メイリオ" pitchFamily="50" charset="-128"/>
                <a:cs typeface="メイリオ" pitchFamily="50" charset="-128"/>
              </a:rPr>
              <a:t>“SDSS+2MASS+Rosat” </a:t>
            </a:r>
            <a:r>
              <a:rPr lang="ja-JP" altLang="en-US" sz="6300" dirty="0" smtClean="0">
                <a:latin typeface="メイリオ" pitchFamily="50" charset="-128"/>
                <a:ea typeface="メイリオ" pitchFamily="50" charset="-128"/>
                <a:cs typeface="メイリオ" pitchFamily="50" charset="-128"/>
              </a:rPr>
              <a:t>を選ぶ。</a:t>
            </a:r>
            <a:endParaRPr lang="en-US" altLang="ja-JP" sz="6300" dirty="0" smtClean="0">
              <a:latin typeface="メイリオ" pitchFamily="50" charset="-128"/>
              <a:ea typeface="メイリオ" pitchFamily="50" charset="-128"/>
              <a:cs typeface="メイリオ" pitchFamily="50" charset="-128"/>
            </a:endParaRPr>
          </a:p>
          <a:p>
            <a:pPr marL="521208" marR="0" lvl="0" indent="-457200" algn="l" defTabSz="914400" rtl="0" eaLnBrk="1" fontAlgn="auto" latinLnBrk="0" hangingPunct="1">
              <a:lnSpc>
                <a:spcPts val="3200"/>
              </a:lnSpc>
              <a:spcBef>
                <a:spcPts val="1800"/>
              </a:spcBef>
              <a:spcAft>
                <a:spcPts val="0"/>
              </a:spcAft>
              <a:buClr>
                <a:srgbClr val="FFC000"/>
              </a:buClr>
              <a:buSzPct val="80000"/>
              <a:buFont typeface="Wingdings" pitchFamily="2" charset="2"/>
              <a:buChar char="§"/>
              <a:tabLst/>
              <a:defRPr/>
            </a:pPr>
            <a:r>
              <a:rPr lang="ja-JP" altLang="en-US" sz="6300" dirty="0" smtClean="0">
                <a:latin typeface="メイリオ" pitchFamily="50" charset="-128"/>
                <a:ea typeface="メイリオ" pitchFamily="50" charset="-128"/>
                <a:cs typeface="メイリオ" pitchFamily="50" charset="-128"/>
              </a:rPr>
              <a:t>検索実行。</a:t>
            </a:r>
            <a:endParaRPr kumimoji="1" lang="en-US" altLang="ja-JP" sz="6300" b="0" i="0" u="none" strike="noStrike" kern="1200" cap="none" spc="0" normalizeH="0" baseline="0" noProof="0" dirty="0" smtClean="0">
              <a:ln>
                <a:noFill/>
              </a:ln>
              <a:solidFill>
                <a:schemeClr val="tx1"/>
              </a:solidFill>
              <a:effectLst/>
              <a:uLnTx/>
              <a:uFillTx/>
              <a:latin typeface="メイリオ" pitchFamily="50" charset="-128"/>
              <a:ea typeface="メイリオ" pitchFamily="50" charset="-128"/>
              <a:cs typeface="メイリオ" pitchFamily="50" charset="-128"/>
            </a:endParaRPr>
          </a:p>
          <a:p>
            <a:pPr marL="448056" marR="0" lvl="0" indent="-384048" algn="l" defTabSz="914400" rtl="0" eaLnBrk="1" fontAlgn="auto" latinLnBrk="0" hangingPunct="1">
              <a:lnSpc>
                <a:spcPct val="100000"/>
              </a:lnSpc>
              <a:spcBef>
                <a:spcPct val="20000"/>
              </a:spcBef>
              <a:spcAft>
                <a:spcPts val="0"/>
              </a:spcAft>
              <a:buClr>
                <a:srgbClr val="FFC000"/>
              </a:buClr>
              <a:buSzPct val="80000"/>
              <a:buFont typeface="Wingdings" pitchFamily="2" charset="2"/>
              <a:buNone/>
              <a:tabLst/>
              <a:defRPr/>
            </a:pPr>
            <a:endParaRPr kumimoji="1" lang="ja-JP" altLang="en-US" sz="3000" b="0" i="0" u="none" strike="noStrike" kern="1200" cap="none" spc="0" normalizeH="0" baseline="0" noProof="0" dirty="0">
              <a:ln>
                <a:noFill/>
              </a:ln>
              <a:solidFill>
                <a:schemeClr val="tx1"/>
              </a:solidFill>
              <a:effectLst/>
              <a:uLnTx/>
              <a:uFillTx/>
              <a:latin typeface="+mn-lt"/>
              <a:ea typeface="+mn-ea"/>
              <a:cs typeface="+mn-cs"/>
            </a:endParaRPr>
          </a:p>
        </p:txBody>
      </p:sp>
      <p:sp>
        <p:nvSpPr>
          <p:cNvPr id="7" name="円/楕円 6"/>
          <p:cNvSpPr/>
          <p:nvPr/>
        </p:nvSpPr>
        <p:spPr>
          <a:xfrm>
            <a:off x="857224" y="5286388"/>
            <a:ext cx="71438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715140" y="3286124"/>
            <a:ext cx="1785950"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円/楕円 8"/>
          <p:cNvSpPr/>
          <p:nvPr/>
        </p:nvSpPr>
        <p:spPr>
          <a:xfrm>
            <a:off x="3857620" y="6410146"/>
            <a:ext cx="571504"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105057048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28596" y="0"/>
            <a:ext cx="8229600" cy="1018366"/>
          </a:xfrm>
        </p:spPr>
        <p:txBody>
          <a:bodyPr/>
          <a:lstStyle/>
          <a:p>
            <a:r>
              <a:rPr lang="ja-JP" altLang="en-US" b="0" dirty="0" smtClean="0">
                <a:effectLst/>
                <a:latin typeface="メイリオ" pitchFamily="50" charset="-128"/>
                <a:ea typeface="メイリオ" pitchFamily="50" charset="-128"/>
                <a:cs typeface="メイリオ" pitchFamily="50" charset="-128"/>
              </a:rPr>
              <a:t>多波長 </a:t>
            </a:r>
            <a:r>
              <a:rPr lang="en-US" altLang="ja-JP" b="0" dirty="0" smtClean="0">
                <a:effectLst/>
                <a:latin typeface="メイリオ" pitchFamily="50" charset="-128"/>
                <a:ea typeface="メイリオ" pitchFamily="50" charset="-128"/>
                <a:cs typeface="メイリオ" pitchFamily="50" charset="-128"/>
              </a:rPr>
              <a:t>SED </a:t>
            </a:r>
            <a:r>
              <a:rPr lang="ja-JP" altLang="en-US" b="0" dirty="0" smtClean="0">
                <a:effectLst/>
                <a:latin typeface="メイリオ" pitchFamily="50" charset="-128"/>
                <a:ea typeface="メイリオ" pitchFamily="50" charset="-128"/>
                <a:cs typeface="メイリオ" pitchFamily="50" charset="-128"/>
              </a:rPr>
              <a:t>を描く </a:t>
            </a:r>
            <a:r>
              <a:rPr lang="en-US" altLang="ja-JP" b="0" dirty="0" smtClean="0">
                <a:effectLst/>
                <a:latin typeface="メイリオ" pitchFamily="50" charset="-128"/>
                <a:ea typeface="メイリオ" pitchFamily="50" charset="-128"/>
                <a:cs typeface="メイリオ" pitchFamily="50" charset="-128"/>
              </a:rPr>
              <a:t>(2/3)</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500034" y="1071546"/>
            <a:ext cx="8229600" cy="1857388"/>
          </a:xfrm>
        </p:spPr>
        <p:txBody>
          <a:bodyPr>
            <a:normAutofit/>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検索結果を表示します。</a:t>
            </a:r>
            <a:endParaRPr kumimoji="1"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lang="ja-JP" altLang="en-US" dirty="0" smtClean="0">
                <a:latin typeface="メイリオ" pitchFamily="50" charset="-128"/>
                <a:ea typeface="メイリオ" pitchFamily="50" charset="-128"/>
                <a:cs typeface="メイリオ" pitchFamily="50" charset="-128"/>
              </a:rPr>
              <a:t>各レコードはバンド毎の明るさデータ</a:t>
            </a:r>
            <a:endParaRPr kumimoji="1"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r>
              <a:rPr lang="en-US" altLang="ja-JP" dirty="0" smtClean="0">
                <a:latin typeface="メイリオ" pitchFamily="50" charset="-128"/>
                <a:ea typeface="メイリオ" pitchFamily="50" charset="-128"/>
                <a:cs typeface="メイリオ" pitchFamily="50" charset="-128"/>
              </a:rPr>
              <a:t>Graphic </a:t>
            </a:r>
            <a:r>
              <a:rPr lang="ja-JP" altLang="en-US" dirty="0" smtClean="0">
                <a:latin typeface="メイリオ" pitchFamily="50" charset="-128"/>
                <a:ea typeface="メイリオ" pitchFamily="50" charset="-128"/>
                <a:cs typeface="メイリオ" pitchFamily="50" charset="-128"/>
              </a:rPr>
              <a:t>タブで </a:t>
            </a:r>
            <a:r>
              <a:rPr lang="en-US" altLang="ja-JP" dirty="0" smtClean="0">
                <a:latin typeface="メイリオ" pitchFamily="50" charset="-128"/>
                <a:ea typeface="メイリオ" pitchFamily="50" charset="-128"/>
                <a:cs typeface="メイリオ" pitchFamily="50" charset="-128"/>
              </a:rPr>
              <a:t>“SED Plot” </a:t>
            </a:r>
            <a:r>
              <a:rPr lang="ja-JP" altLang="en-US" dirty="0" smtClean="0">
                <a:latin typeface="メイリオ" pitchFamily="50" charset="-128"/>
                <a:ea typeface="メイリオ" pitchFamily="50" charset="-128"/>
                <a:cs typeface="メイリオ" pitchFamily="50" charset="-128"/>
              </a:rPr>
              <a:t>をクリック</a:t>
            </a:r>
            <a:endParaRPr lang="en-US" altLang="ja-JP" dirty="0" smtClean="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207362" y="3162451"/>
            <a:ext cx="8834921" cy="3603810"/>
          </a:xfrm>
          <a:prstGeom prst="rect">
            <a:avLst/>
          </a:prstGeom>
          <a:noFill/>
          <a:ln w="9525">
            <a:noFill/>
            <a:miter lim="800000"/>
            <a:headEnd/>
            <a:tailEnd/>
          </a:ln>
        </p:spPr>
      </p:pic>
      <p:sp>
        <p:nvSpPr>
          <p:cNvPr id="5" name="円/楕円 4"/>
          <p:cNvSpPr/>
          <p:nvPr/>
        </p:nvSpPr>
        <p:spPr>
          <a:xfrm>
            <a:off x="1614167" y="3214686"/>
            <a:ext cx="571504"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2090920" y="3367187"/>
            <a:ext cx="714380" cy="214314"/>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8197288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67544" y="116632"/>
            <a:ext cx="8229600" cy="857232"/>
          </a:xfrm>
        </p:spPr>
        <p:txBody>
          <a:bodyPr/>
          <a:lstStyle/>
          <a:p>
            <a:r>
              <a:rPr lang="ja-JP" altLang="en-US" b="0" dirty="0" smtClean="0">
                <a:effectLst/>
                <a:latin typeface="メイリオ" pitchFamily="50" charset="-128"/>
                <a:ea typeface="メイリオ" pitchFamily="50" charset="-128"/>
                <a:cs typeface="メイリオ" pitchFamily="50" charset="-128"/>
              </a:rPr>
              <a:t>多波長 </a:t>
            </a:r>
            <a:r>
              <a:rPr lang="en-US" altLang="ja-JP" b="0" dirty="0" smtClean="0">
                <a:effectLst/>
                <a:latin typeface="メイリオ" pitchFamily="50" charset="-128"/>
                <a:ea typeface="メイリオ" pitchFamily="50" charset="-128"/>
                <a:cs typeface="メイリオ" pitchFamily="50" charset="-128"/>
              </a:rPr>
              <a:t>SED </a:t>
            </a:r>
            <a:r>
              <a:rPr lang="ja-JP" altLang="en-US" b="0" dirty="0" smtClean="0">
                <a:effectLst/>
                <a:latin typeface="メイリオ" pitchFamily="50" charset="-128"/>
                <a:ea typeface="メイリオ" pitchFamily="50" charset="-128"/>
                <a:cs typeface="メイリオ" pitchFamily="50" charset="-128"/>
              </a:rPr>
              <a:t>を描く </a:t>
            </a:r>
            <a:r>
              <a:rPr lang="en-US" altLang="ja-JP" b="0" dirty="0" smtClean="0">
                <a:effectLst/>
                <a:latin typeface="メイリオ" pitchFamily="50" charset="-128"/>
                <a:ea typeface="メイリオ" pitchFamily="50" charset="-128"/>
                <a:cs typeface="メイリオ" pitchFamily="50" charset="-128"/>
              </a:rPr>
              <a:t>(3/3)</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 2"/>
          <p:cNvSpPr>
            <a:spLocks noGrp="1"/>
          </p:cNvSpPr>
          <p:nvPr>
            <p:ph idx="1"/>
          </p:nvPr>
        </p:nvSpPr>
        <p:spPr>
          <a:xfrm>
            <a:off x="0" y="1214422"/>
            <a:ext cx="2857488" cy="5500726"/>
          </a:xfrm>
        </p:spPr>
        <p:txBody>
          <a:bodyPr>
            <a:normAutofit fontScale="92500"/>
          </a:bodyPr>
          <a:lstStyle/>
          <a:p>
            <a:pPr>
              <a:lnSpc>
                <a:spcPts val="3200"/>
              </a:lnSpc>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軸の単位を選べます。</a:t>
            </a:r>
            <a:endParaRPr lang="en-US" altLang="ja-JP" dirty="0" smtClean="0">
              <a:latin typeface="メイリオ" pitchFamily="50" charset="-128"/>
              <a:ea typeface="メイリオ" pitchFamily="50" charset="-128"/>
              <a:cs typeface="メイリオ" pitchFamily="50" charset="-128"/>
            </a:endParaRPr>
          </a:p>
          <a:p>
            <a:pPr>
              <a:lnSpc>
                <a:spcPts val="3200"/>
              </a:lnSpc>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参照天体から指定した距離内にあるデータでプロット</a:t>
            </a:r>
            <a:endParaRPr lang="en-US" altLang="ja-JP" dirty="0" smtClean="0">
              <a:latin typeface="メイリオ" pitchFamily="50" charset="-128"/>
              <a:ea typeface="メイリオ" pitchFamily="50" charset="-128"/>
              <a:cs typeface="メイリオ" pitchFamily="50" charset="-128"/>
            </a:endParaRPr>
          </a:p>
          <a:p>
            <a:pPr>
              <a:lnSpc>
                <a:spcPts val="3200"/>
              </a:lnSpc>
              <a:spcBef>
                <a:spcPts val="12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プロットに含めたくないデータはチェックボックスをチェックする。</a:t>
            </a:r>
            <a:endParaRPr lang="en-US" altLang="ja-JP" dirty="0" smtClean="0">
              <a:latin typeface="メイリオ" pitchFamily="50" charset="-128"/>
              <a:ea typeface="メイリオ" pitchFamily="50" charset="-128"/>
              <a:cs typeface="メイリオ" pitchFamily="50" charset="-128"/>
            </a:endParaRPr>
          </a:p>
          <a:p>
            <a:pPr>
              <a:buFont typeface="Wingdings" pitchFamily="2" charset="2"/>
              <a:buChar char="§"/>
            </a:pPr>
            <a:endParaRPr kumimoji="1" lang="ja-JP" altLang="en-US" dirty="0">
              <a:latin typeface="メイリオ" pitchFamily="50" charset="-128"/>
              <a:ea typeface="メイリオ" pitchFamily="50" charset="-128"/>
              <a:cs typeface="メイリオ" pitchFamily="50" charset="-128"/>
            </a:endParaRPr>
          </a:p>
        </p:txBody>
      </p:sp>
      <p:pic>
        <p:nvPicPr>
          <p:cNvPr id="4" name="Picture 2"/>
          <p:cNvPicPr>
            <a:picLocks noChangeAspect="1" noChangeArrowheads="1"/>
          </p:cNvPicPr>
          <p:nvPr/>
        </p:nvPicPr>
        <p:blipFill>
          <a:blip r:embed="rId3" cstate="print"/>
          <a:srcRect/>
          <a:stretch>
            <a:fillRect/>
          </a:stretch>
        </p:blipFill>
        <p:spPr bwMode="auto">
          <a:xfrm>
            <a:off x="2928926" y="1142984"/>
            <a:ext cx="6450794" cy="5517461"/>
          </a:xfrm>
          <a:prstGeom prst="rect">
            <a:avLst/>
          </a:prstGeom>
          <a:noFill/>
          <a:ln w="9525">
            <a:noFill/>
            <a:miter lim="800000"/>
            <a:headEnd/>
            <a:tailEnd/>
          </a:ln>
        </p:spPr>
      </p:pic>
      <p:sp>
        <p:nvSpPr>
          <p:cNvPr id="5" name="円/楕円 4"/>
          <p:cNvSpPr/>
          <p:nvPr/>
        </p:nvSpPr>
        <p:spPr>
          <a:xfrm>
            <a:off x="3357554" y="4000504"/>
            <a:ext cx="571504"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6" name="円/楕円 5"/>
          <p:cNvSpPr/>
          <p:nvPr/>
        </p:nvSpPr>
        <p:spPr>
          <a:xfrm>
            <a:off x="3102624" y="4816664"/>
            <a:ext cx="357190"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円/楕円 6"/>
          <p:cNvSpPr/>
          <p:nvPr/>
        </p:nvSpPr>
        <p:spPr>
          <a:xfrm>
            <a:off x="6643702" y="1428736"/>
            <a:ext cx="571504"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円/楕円 7"/>
          <p:cNvSpPr/>
          <p:nvPr/>
        </p:nvSpPr>
        <p:spPr>
          <a:xfrm>
            <a:off x="6643702" y="1571612"/>
            <a:ext cx="1000132" cy="1428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9" name="テキスト ボックス 8"/>
          <p:cNvSpPr txBox="1"/>
          <p:nvPr/>
        </p:nvSpPr>
        <p:spPr>
          <a:xfrm>
            <a:off x="7358082" y="3643314"/>
            <a:ext cx="1643074" cy="369332"/>
          </a:xfrm>
          <a:prstGeom prst="rect">
            <a:avLst/>
          </a:prstGeom>
          <a:solidFill>
            <a:schemeClr val="accent6">
              <a:alpha val="80000"/>
            </a:schemeClr>
          </a:solidFill>
        </p:spPr>
        <p:txBody>
          <a:bodyPr wrap="square" rtlCol="0">
            <a:spAutoFit/>
          </a:bodyPr>
          <a:lstStyle/>
          <a:p>
            <a:r>
              <a:rPr lang="ja-JP" altLang="en-US" dirty="0" smtClean="0"/>
              <a:t>参照天体情報</a:t>
            </a:r>
            <a:endParaRPr kumimoji="1" lang="ja-JP" altLang="en-US" dirty="0"/>
          </a:p>
        </p:txBody>
      </p:sp>
      <p:sp>
        <p:nvSpPr>
          <p:cNvPr id="10" name="テキスト ボックス 9"/>
          <p:cNvSpPr txBox="1"/>
          <p:nvPr/>
        </p:nvSpPr>
        <p:spPr>
          <a:xfrm>
            <a:off x="6000760" y="5286388"/>
            <a:ext cx="2928958" cy="646331"/>
          </a:xfrm>
          <a:prstGeom prst="rect">
            <a:avLst/>
          </a:prstGeom>
          <a:solidFill>
            <a:schemeClr val="accent6">
              <a:alpha val="80000"/>
            </a:schemeClr>
          </a:solidFill>
        </p:spPr>
        <p:txBody>
          <a:bodyPr wrap="square" rtlCol="0">
            <a:spAutoFit/>
          </a:bodyPr>
          <a:lstStyle/>
          <a:p>
            <a:r>
              <a:rPr lang="ja-JP" altLang="en-US" dirty="0" smtClean="0"/>
              <a:t>参照天体から </a:t>
            </a:r>
            <a:r>
              <a:rPr lang="en-US" altLang="ja-JP" dirty="0" smtClean="0"/>
              <a:t>5 </a:t>
            </a:r>
            <a:r>
              <a:rPr lang="en-US" altLang="ja-JP" dirty="0" err="1" smtClean="0"/>
              <a:t>arcsec</a:t>
            </a:r>
            <a:r>
              <a:rPr lang="en-US" altLang="ja-JP" dirty="0" smtClean="0"/>
              <a:t> </a:t>
            </a:r>
            <a:r>
              <a:rPr lang="ja-JP" altLang="en-US" dirty="0" smtClean="0"/>
              <a:t>の距離内にある天体のデータ</a:t>
            </a:r>
            <a:endParaRPr kumimoji="1" lang="ja-JP" altLang="en-US" dirty="0"/>
          </a:p>
        </p:txBody>
      </p:sp>
    </p:spTree>
    <p:extLst>
      <p:ext uri="{BB962C8B-B14F-4D97-AF65-F5344CB8AC3E}">
        <p14:creationId xmlns:p14="http://schemas.microsoft.com/office/powerpoint/2010/main" val="210119328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8520" y="2636912"/>
            <a:ext cx="9144000" cy="1423060"/>
          </a:xfrm>
        </p:spPr>
        <p:txBody>
          <a:bodyPr>
            <a:normAutofit/>
          </a:bodyPr>
          <a:lstStyle/>
          <a:p>
            <a:r>
              <a:rPr kumimoji="1" lang="ja-JP" altLang="en-US" b="0" dirty="0" smtClean="0">
                <a:effectLst/>
                <a:latin typeface="メイリオ" pitchFamily="50" charset="-128"/>
                <a:ea typeface="メイリオ" pitchFamily="50" charset="-128"/>
                <a:cs typeface="メイリオ" pitchFamily="50" charset="-128"/>
              </a:rPr>
              <a:t>以上で説明を終わります</a:t>
            </a:r>
            <a:endParaRPr kumimoji="1" lang="ja-JP" altLang="en-US" b="0" dirty="0">
              <a:effectLst/>
              <a:latin typeface="メイリオ" pitchFamily="50" charset="-128"/>
              <a:ea typeface="メイリオ" pitchFamily="50" charset="-128"/>
              <a:cs typeface="メイリオ" pitchFamily="50" charset="-128"/>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kumimoji="1" lang="ja-JP" altLang="en-US" b="0" dirty="0" smtClean="0">
                <a:effectLst/>
                <a:latin typeface="メイリオ" pitchFamily="50" charset="-128"/>
                <a:ea typeface="メイリオ" pitchFamily="50" charset="-128"/>
                <a:cs typeface="メイリオ" pitchFamily="50" charset="-128"/>
              </a:rPr>
              <a:t>ユーザー登録</a:t>
            </a:r>
            <a:endParaRPr kumimoji="1" lang="ja-JP" altLang="en-US" b="0" dirty="0">
              <a:effectLst/>
              <a:latin typeface="メイリオ" pitchFamily="50" charset="-128"/>
              <a:ea typeface="メイリオ" pitchFamily="50" charset="-128"/>
              <a:cs typeface="メイリオ" pitchFamily="50" charset="-128"/>
            </a:endParaRPr>
          </a:p>
        </p:txBody>
      </p:sp>
      <p:sp>
        <p:nvSpPr>
          <p:cNvPr id="3" name="コンテンツ プレースホルダー 2"/>
          <p:cNvSpPr>
            <a:spLocks noGrp="1"/>
          </p:cNvSpPr>
          <p:nvPr>
            <p:ph idx="1"/>
          </p:nvPr>
        </p:nvSpPr>
        <p:spPr>
          <a:xfrm>
            <a:off x="251520" y="1124744"/>
            <a:ext cx="8640960" cy="5256584"/>
          </a:xfrm>
        </p:spPr>
        <p:txBody>
          <a:bodyPr>
            <a:normAutofit fontScale="92500" lnSpcReduction="20000"/>
          </a:bodyPr>
          <a:lstStyle/>
          <a:p>
            <a:pPr>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ゲストユーザーでもほとんどの機能が利用できます。</a:t>
            </a:r>
            <a:endParaRPr kumimoji="1" lang="en-US" altLang="ja-JP" dirty="0" smtClean="0">
              <a:latin typeface="メイリオ" pitchFamily="50" charset="-128"/>
              <a:ea typeface="メイリオ" pitchFamily="50" charset="-128"/>
              <a:cs typeface="メイリオ" pitchFamily="50" charset="-128"/>
            </a:endParaRPr>
          </a:p>
          <a:p>
            <a:pPr>
              <a:spcBef>
                <a:spcPts val="1800"/>
              </a:spcBef>
              <a:buFont typeface="Wingdings" pitchFamily="2" charset="2"/>
              <a:buChar char="§"/>
            </a:pPr>
            <a:r>
              <a:rPr lang="ja-JP" altLang="en-US" dirty="0" smtClean="0">
                <a:latin typeface="メイリオ" pitchFamily="50" charset="-128"/>
                <a:ea typeface="メイリオ" pitchFamily="50" charset="-128"/>
                <a:cs typeface="メイリオ" pitchFamily="50" charset="-128"/>
              </a:rPr>
              <a:t>ユーザー登録を行うと次の機能が利用できます</a:t>
            </a:r>
            <a:endParaRPr lang="en-US" altLang="ja-JP" dirty="0" smtClean="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kumimoji="1" lang="ja-JP" altLang="en-US" dirty="0">
                <a:latin typeface="メイリオ" pitchFamily="50" charset="-128"/>
                <a:ea typeface="メイリオ" pitchFamily="50" charset="-128"/>
                <a:cs typeface="メイリオ" pitchFamily="50" charset="-128"/>
              </a:rPr>
              <a:t>検索</a:t>
            </a:r>
            <a:r>
              <a:rPr kumimoji="1" lang="ja-JP" altLang="en-US" dirty="0" smtClean="0">
                <a:latin typeface="メイリオ" pitchFamily="50" charset="-128"/>
                <a:ea typeface="メイリオ" pitchFamily="50" charset="-128"/>
                <a:cs typeface="メイリオ" pitchFamily="50" charset="-128"/>
              </a:rPr>
              <a:t>結果</a:t>
            </a:r>
            <a:r>
              <a:rPr lang="ja-JP" altLang="en-US" dirty="0" smtClean="0">
                <a:latin typeface="メイリオ" pitchFamily="50" charset="-128"/>
                <a:ea typeface="メイリオ" pitchFamily="50" charset="-128"/>
                <a:cs typeface="メイリオ" pitchFamily="50" charset="-128"/>
              </a:rPr>
              <a:t>等を保存しておくためのディスク領域が確保され、次回ログイン時にも参照できます。</a:t>
            </a:r>
            <a:endParaRPr lang="en-US" altLang="ja-JP" dirty="0" smtClean="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lang="ja-JP" altLang="en-US" dirty="0" smtClean="0">
                <a:latin typeface="メイリオ" pitchFamily="50" charset="-128"/>
                <a:ea typeface="メイリオ" pitchFamily="50" charset="-128"/>
                <a:cs typeface="メイリオ" pitchFamily="50" charset="-128"/>
              </a:rPr>
              <a:t>すばる望遠鏡データのリダクション機能や、</a:t>
            </a:r>
            <a:r>
              <a:rPr lang="en-US" altLang="ja-JP" dirty="0" err="1" smtClean="0">
                <a:latin typeface="メイリオ" pitchFamily="50" charset="-128"/>
                <a:ea typeface="メイリオ" pitchFamily="50" charset="-128"/>
                <a:cs typeface="メイリオ" pitchFamily="50" charset="-128"/>
              </a:rPr>
              <a:t>SExtractor</a:t>
            </a:r>
            <a:r>
              <a:rPr lang="en-US" altLang="ja-JP" dirty="0" smtClean="0">
                <a:latin typeface="メイリオ" pitchFamily="50" charset="-128"/>
                <a:ea typeface="メイリオ" pitchFamily="50" charset="-128"/>
                <a:cs typeface="メイリオ" pitchFamily="50" charset="-128"/>
              </a:rPr>
              <a:t> </a:t>
            </a:r>
            <a:r>
              <a:rPr lang="ja-JP" altLang="en-US" dirty="0" smtClean="0">
                <a:latin typeface="メイリオ" pitchFamily="50" charset="-128"/>
                <a:ea typeface="メイリオ" pitchFamily="50" charset="-128"/>
                <a:cs typeface="メイリオ" pitchFamily="50" charset="-128"/>
              </a:rPr>
              <a:t>等のオンライン解析サービスが利用できます。</a:t>
            </a:r>
            <a:endParaRPr lang="en-US" altLang="ja-JP" dirty="0">
              <a:latin typeface="メイリオ" pitchFamily="50" charset="-128"/>
              <a:ea typeface="メイリオ" pitchFamily="50" charset="-128"/>
              <a:cs typeface="メイリオ" pitchFamily="50" charset="-128"/>
            </a:endParaRPr>
          </a:p>
          <a:p>
            <a:pPr marL="900000" lvl="1" indent="-360000">
              <a:spcBef>
                <a:spcPts val="1800"/>
              </a:spcBef>
              <a:buClr>
                <a:srgbClr val="FFC000"/>
              </a:buClr>
              <a:buFont typeface="Wingdings" pitchFamily="2" charset="2"/>
              <a:buChar char="§"/>
            </a:pPr>
            <a:r>
              <a:rPr lang="en-US" altLang="ja-JP" dirty="0" err="1" smtClean="0">
                <a:latin typeface="メイリオ" pitchFamily="50" charset="-128"/>
                <a:ea typeface="メイリオ" pitchFamily="50" charset="-128"/>
                <a:cs typeface="メイリオ" pitchFamily="50" charset="-128"/>
              </a:rPr>
              <a:t>jc</a:t>
            </a:r>
            <a:r>
              <a:rPr lang="en-US" altLang="ja-JP" dirty="0" smtClean="0">
                <a:latin typeface="メイリオ" pitchFamily="50" charset="-128"/>
                <a:ea typeface="メイリオ" pitchFamily="50" charset="-128"/>
                <a:cs typeface="メイリオ" pitchFamily="50" charset="-128"/>
              </a:rPr>
              <a:t> client </a:t>
            </a:r>
            <a:r>
              <a:rPr lang="ja-JP" altLang="en-US" dirty="0" smtClean="0">
                <a:latin typeface="メイリオ" pitchFamily="50" charset="-128"/>
                <a:ea typeface="メイリオ" pitchFamily="50" charset="-128"/>
                <a:cs typeface="メイリオ" pitchFamily="50" charset="-128"/>
              </a:rPr>
              <a:t>を利用したコマンドラインからの利用が可能になります。</a:t>
            </a:r>
            <a:endParaRPr lang="en-US" altLang="ja-JP" dirty="0" smtClean="0">
              <a:latin typeface="メイリオ" pitchFamily="50" charset="-128"/>
              <a:ea typeface="メイリオ" pitchFamily="50" charset="-128"/>
              <a:cs typeface="メイリオ" pitchFamily="50" charset="-128"/>
            </a:endParaRPr>
          </a:p>
          <a:p>
            <a:pPr marL="180000" indent="-360000">
              <a:spcBef>
                <a:spcPts val="1800"/>
              </a:spcBef>
              <a:buFont typeface="Wingdings" pitchFamily="2" charset="2"/>
              <a:buChar char="§"/>
            </a:pPr>
            <a:r>
              <a:rPr kumimoji="1" lang="ja-JP" altLang="en-US" dirty="0" smtClean="0">
                <a:latin typeface="メイリオ" pitchFamily="50" charset="-128"/>
                <a:ea typeface="メイリオ" pitchFamily="50" charset="-128"/>
                <a:cs typeface="メイリオ" pitchFamily="50" charset="-128"/>
              </a:rPr>
              <a:t>実習課題「</a:t>
            </a:r>
            <a:r>
              <a:rPr kumimoji="1" lang="en-US" altLang="ja-JP" dirty="0" smtClean="0">
                <a:latin typeface="メイリオ" pitchFamily="50" charset="-128"/>
                <a:ea typeface="メイリオ" pitchFamily="50" charset="-128"/>
                <a:cs typeface="メイリオ" pitchFamily="50" charset="-128"/>
              </a:rPr>
              <a:t>AGN-</a:t>
            </a:r>
            <a:r>
              <a:rPr kumimoji="1" lang="ja-JP" altLang="en-US" dirty="0" smtClean="0">
                <a:latin typeface="メイリオ" pitchFamily="50" charset="-128"/>
                <a:ea typeface="メイリオ" pitchFamily="50" charset="-128"/>
                <a:cs typeface="メイリオ" pitchFamily="50" charset="-128"/>
              </a:rPr>
              <a:t>銀河のクラスタリング」を行う方はユーザー登録が必要となります。</a:t>
            </a:r>
            <a:endParaRPr kumimoji="1" lang="ja-JP" altLang="en-US" dirty="0">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69563189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86040"/>
            <a:ext cx="8229600" cy="785818"/>
          </a:xfrm>
        </p:spPr>
        <p:txBody>
          <a:bodyPr/>
          <a:lstStyle/>
          <a:p>
            <a:r>
              <a:rPr kumimoji="1" lang="ja-JP" altLang="en-US" b="0" dirty="0" smtClean="0">
                <a:effectLst/>
                <a:latin typeface="メイリオ" pitchFamily="50" charset="-128"/>
                <a:ea typeface="メイリオ" pitchFamily="50" charset="-128"/>
                <a:cs typeface="メイリオ" pitchFamily="50" charset="-128"/>
              </a:rPr>
              <a:t>ユーザー登録・ログイン</a:t>
            </a:r>
            <a:endParaRPr kumimoji="1" lang="ja-JP" altLang="en-US" b="0" dirty="0">
              <a:effectLst/>
              <a:latin typeface="メイリオ" pitchFamily="50" charset="-128"/>
              <a:ea typeface="メイリオ" pitchFamily="50" charset="-128"/>
              <a:cs typeface="メイリオ" pitchFamily="50" charset="-128"/>
            </a:endParaRPr>
          </a:p>
        </p:txBody>
      </p:sp>
      <p:pic>
        <p:nvPicPr>
          <p:cNvPr id="1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03648" y="1010500"/>
            <a:ext cx="6487160" cy="56166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線吹き出し 2 (枠付き) 7"/>
          <p:cNvSpPr/>
          <p:nvPr/>
        </p:nvSpPr>
        <p:spPr>
          <a:xfrm>
            <a:off x="179512" y="4509120"/>
            <a:ext cx="2304256" cy="1010614"/>
          </a:xfrm>
          <a:prstGeom prst="borderCallout2">
            <a:avLst>
              <a:gd name="adj1" fmla="val 98693"/>
              <a:gd name="adj2" fmla="val 30405"/>
              <a:gd name="adj3" fmla="val 127141"/>
              <a:gd name="adj4" fmla="val 30575"/>
              <a:gd name="adj5" fmla="val 152111"/>
              <a:gd name="adj6" fmla="val 63868"/>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a:latin typeface="メイリオ" pitchFamily="50" charset="-128"/>
                <a:ea typeface="メイリオ" pitchFamily="50" charset="-128"/>
                <a:cs typeface="メイリオ" pitchFamily="50" charset="-128"/>
              </a:rPr>
              <a:t>ユーザー登録をしたい場合はここから登録を行います</a:t>
            </a:r>
            <a:r>
              <a:rPr lang="ja-JP" altLang="en-US" dirty="0" smtClean="0">
                <a:latin typeface="メイリオ" pitchFamily="50" charset="-128"/>
                <a:ea typeface="メイリオ" pitchFamily="50" charset="-128"/>
                <a:cs typeface="メイリオ" pitchFamily="50" charset="-128"/>
              </a:rPr>
              <a:t>。</a:t>
            </a:r>
            <a:endParaRPr lang="ja-JP" altLang="en-US" dirty="0">
              <a:latin typeface="メイリオ" pitchFamily="50" charset="-128"/>
              <a:ea typeface="メイリオ" pitchFamily="50" charset="-128"/>
              <a:cs typeface="メイリオ" pitchFamily="50" charset="-128"/>
            </a:endParaRPr>
          </a:p>
        </p:txBody>
      </p:sp>
      <p:sp>
        <p:nvSpPr>
          <p:cNvPr id="18" name="線吹き出し 2 (枠付き) 17"/>
          <p:cNvSpPr/>
          <p:nvPr/>
        </p:nvSpPr>
        <p:spPr>
          <a:xfrm>
            <a:off x="7092280" y="1844824"/>
            <a:ext cx="1872208" cy="1266372"/>
          </a:xfrm>
          <a:prstGeom prst="borderCallout2">
            <a:avLst>
              <a:gd name="adj1" fmla="val -697"/>
              <a:gd name="adj2" fmla="val 70627"/>
              <a:gd name="adj3" fmla="val -30865"/>
              <a:gd name="adj4" fmla="val 71371"/>
              <a:gd name="adj5" fmla="val -47334"/>
              <a:gd name="adj6" fmla="val 39376"/>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dirty="0" smtClean="0">
                <a:latin typeface="メイリオ" pitchFamily="50" charset="-128"/>
                <a:ea typeface="メイリオ" pitchFamily="50" charset="-128"/>
                <a:cs typeface="メイリオ" pitchFamily="50" charset="-128"/>
              </a:rPr>
              <a:t>登録済みの方はこちらからログインできます。</a:t>
            </a:r>
            <a:endParaRPr lang="ja-JP" altLang="en-US" dirty="0">
              <a:latin typeface="メイリオ" pitchFamily="50" charset="-128"/>
              <a:ea typeface="メイリオ" pitchFamily="50" charset="-128"/>
              <a:cs typeface="メイリオ" pitchFamily="50" charset="-128"/>
            </a:endParaRPr>
          </a:p>
        </p:txBody>
      </p:sp>
      <p:pic>
        <p:nvPicPr>
          <p:cNvPr id="2050"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750334" y="3429000"/>
            <a:ext cx="3214154" cy="25624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41258" y="1565614"/>
            <a:ext cx="3373943" cy="2511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図 10" descr="top-page.png"/>
          <p:cNvPicPr>
            <a:picLocks noChangeAspect="1"/>
          </p:cNvPicPr>
          <p:nvPr/>
        </p:nvPicPr>
        <p:blipFill>
          <a:blip r:embed="rId3" cstate="print"/>
          <a:stretch>
            <a:fillRect/>
          </a:stretch>
        </p:blipFill>
        <p:spPr>
          <a:xfrm>
            <a:off x="1403648" y="885817"/>
            <a:ext cx="6763885" cy="5972183"/>
          </a:xfrm>
          <a:prstGeom prst="rect">
            <a:avLst/>
          </a:prstGeom>
        </p:spPr>
      </p:pic>
      <p:sp>
        <p:nvSpPr>
          <p:cNvPr id="2" name="タイトル 1"/>
          <p:cNvSpPr>
            <a:spLocks noGrp="1"/>
          </p:cNvSpPr>
          <p:nvPr>
            <p:ph type="title"/>
          </p:nvPr>
        </p:nvSpPr>
        <p:spPr>
          <a:xfrm>
            <a:off x="414366" y="53180"/>
            <a:ext cx="8229600" cy="875490"/>
          </a:xfrm>
        </p:spPr>
        <p:txBody>
          <a:bodyPr/>
          <a:lstStyle/>
          <a:p>
            <a:r>
              <a:rPr kumimoji="1" lang="ja-JP" altLang="en-US" b="0" dirty="0" smtClean="0">
                <a:effectLst/>
                <a:latin typeface="メイリオ" pitchFamily="50" charset="-128"/>
                <a:ea typeface="メイリオ" pitchFamily="50" charset="-128"/>
                <a:cs typeface="メイリオ" pitchFamily="50" charset="-128"/>
              </a:rPr>
              <a:t>トップページ</a:t>
            </a:r>
            <a:endParaRPr kumimoji="1" lang="ja-JP" altLang="en-US" b="0" dirty="0">
              <a:effectLst/>
              <a:latin typeface="メイリオ" pitchFamily="50" charset="-128"/>
              <a:ea typeface="メイリオ" pitchFamily="50" charset="-128"/>
              <a:cs typeface="メイリオ" pitchFamily="50" charset="-128"/>
            </a:endParaRPr>
          </a:p>
        </p:txBody>
      </p:sp>
      <p:sp>
        <p:nvSpPr>
          <p:cNvPr id="20" name="線吹き出し 2 (枠付き) 19"/>
          <p:cNvSpPr/>
          <p:nvPr/>
        </p:nvSpPr>
        <p:spPr>
          <a:xfrm>
            <a:off x="323528" y="879787"/>
            <a:ext cx="2304256" cy="1010614"/>
          </a:xfrm>
          <a:prstGeom prst="borderCallout2">
            <a:avLst>
              <a:gd name="adj1" fmla="val 98693"/>
              <a:gd name="adj2" fmla="val 30405"/>
              <a:gd name="adj3" fmla="val 127141"/>
              <a:gd name="adj4" fmla="val 30575"/>
              <a:gd name="adj5" fmla="val 179787"/>
              <a:gd name="adj6" fmla="val 123809"/>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2000" dirty="0">
                <a:solidFill>
                  <a:prstClr val="white"/>
                </a:solidFill>
                <a:latin typeface="メイリオ" pitchFamily="50" charset="-128"/>
                <a:ea typeface="メイリオ" pitchFamily="50" charset="-128"/>
                <a:cs typeface="メイリオ" pitchFamily="50" charset="-128"/>
              </a:rPr>
              <a:t>データ検索を行いたい場合はここ</a:t>
            </a:r>
          </a:p>
        </p:txBody>
      </p:sp>
      <p:sp>
        <p:nvSpPr>
          <p:cNvPr id="21" name="線吹き出し 2 (枠付き) 20"/>
          <p:cNvSpPr/>
          <p:nvPr/>
        </p:nvSpPr>
        <p:spPr>
          <a:xfrm>
            <a:off x="179512" y="2780928"/>
            <a:ext cx="2304256" cy="1010614"/>
          </a:xfrm>
          <a:prstGeom prst="borderCallout2">
            <a:avLst>
              <a:gd name="adj1" fmla="val 98693"/>
              <a:gd name="adj2" fmla="val 30405"/>
              <a:gd name="adj3" fmla="val 127141"/>
              <a:gd name="adj4" fmla="val 30575"/>
              <a:gd name="adj5" fmla="val 150939"/>
              <a:gd name="adj6" fmla="val 130135"/>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すばるのデータを取得したい場合はここ</a:t>
            </a:r>
          </a:p>
        </p:txBody>
      </p:sp>
      <p:sp>
        <p:nvSpPr>
          <p:cNvPr id="24" name="線吹き出し 2 (枠付き) 23"/>
          <p:cNvSpPr/>
          <p:nvPr/>
        </p:nvSpPr>
        <p:spPr>
          <a:xfrm>
            <a:off x="179512" y="5157192"/>
            <a:ext cx="2525486" cy="1502458"/>
          </a:xfrm>
          <a:prstGeom prst="borderCallout2">
            <a:avLst>
              <a:gd name="adj1" fmla="val 28020"/>
              <a:gd name="adj2" fmla="val 99758"/>
              <a:gd name="adj3" fmla="val 28823"/>
              <a:gd name="adj4" fmla="val 112211"/>
              <a:gd name="adj5" fmla="val 46567"/>
              <a:gd name="adj6" fmla="val 128618"/>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サーベイデータ </a:t>
            </a:r>
            <a:r>
              <a:rPr lang="en-US" altLang="ja-JP" sz="2000" dirty="0">
                <a:latin typeface="メイリオ" pitchFamily="50" charset="-128"/>
                <a:ea typeface="メイリオ" pitchFamily="50" charset="-128"/>
                <a:cs typeface="メイリオ" pitchFamily="50" charset="-128"/>
              </a:rPr>
              <a:t>(IRSF, Subaru) </a:t>
            </a:r>
            <a:r>
              <a:rPr lang="ja-JP" altLang="en-US" sz="2000" dirty="0">
                <a:latin typeface="メイリオ" pitchFamily="50" charset="-128"/>
                <a:ea typeface="メイリオ" pitchFamily="50" charset="-128"/>
                <a:cs typeface="メイリオ" pitchFamily="50" charset="-128"/>
              </a:rPr>
              <a:t>のデータ取得・クイックルックはここ</a:t>
            </a:r>
          </a:p>
        </p:txBody>
      </p:sp>
      <p:sp>
        <p:nvSpPr>
          <p:cNvPr id="26" name="線吹き出し 2 (枠付き) 25"/>
          <p:cNvSpPr/>
          <p:nvPr/>
        </p:nvSpPr>
        <p:spPr>
          <a:xfrm>
            <a:off x="6372200" y="188640"/>
            <a:ext cx="2304256" cy="1010614"/>
          </a:xfrm>
          <a:prstGeom prst="borderCallout2">
            <a:avLst>
              <a:gd name="adj1" fmla="val 98693"/>
              <a:gd name="adj2" fmla="val 30405"/>
              <a:gd name="adj3" fmla="val 127141"/>
              <a:gd name="adj4" fmla="val 30575"/>
              <a:gd name="adj5" fmla="val 177180"/>
              <a:gd name="adj6" fmla="val 16391"/>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データサービスを探したい場合はここ</a:t>
            </a:r>
          </a:p>
        </p:txBody>
      </p:sp>
      <p:sp>
        <p:nvSpPr>
          <p:cNvPr id="27" name="線吹き出し 2 (枠付き) 26"/>
          <p:cNvSpPr/>
          <p:nvPr/>
        </p:nvSpPr>
        <p:spPr>
          <a:xfrm>
            <a:off x="7121336" y="3789040"/>
            <a:ext cx="2022664" cy="1010614"/>
          </a:xfrm>
          <a:prstGeom prst="borderCallout2">
            <a:avLst>
              <a:gd name="adj1" fmla="val 100822"/>
              <a:gd name="adj2" fmla="val 49552"/>
              <a:gd name="adj3" fmla="val 121009"/>
              <a:gd name="adj4" fmla="val 49722"/>
              <a:gd name="adj5" fmla="val 120027"/>
              <a:gd name="adj6" fmla="val 13981"/>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天文関連オンラインツールはこちら</a:t>
            </a:r>
          </a:p>
        </p:txBody>
      </p:sp>
      <p:sp>
        <p:nvSpPr>
          <p:cNvPr id="28" name="線吹き出し 2 (枠付き) 27"/>
          <p:cNvSpPr/>
          <p:nvPr/>
        </p:nvSpPr>
        <p:spPr>
          <a:xfrm>
            <a:off x="7164288" y="1412776"/>
            <a:ext cx="1908212" cy="1944216"/>
          </a:xfrm>
          <a:prstGeom prst="borderCallout2">
            <a:avLst>
              <a:gd name="adj1" fmla="val 99767"/>
              <a:gd name="adj2" fmla="val 21646"/>
              <a:gd name="adj3" fmla="val 107546"/>
              <a:gd name="adj4" fmla="val 10193"/>
              <a:gd name="adj5" fmla="val 114739"/>
              <a:gd name="adj6" fmla="val -3434"/>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latin typeface="メイリオ" pitchFamily="50" charset="-128"/>
                <a:ea typeface="メイリオ" pitchFamily="50" charset="-128"/>
                <a:cs typeface="メイリオ" pitchFamily="50" charset="-128"/>
              </a:rPr>
              <a:t>過去の観測結果や、</a:t>
            </a:r>
            <a:r>
              <a:rPr lang="en-US" altLang="ja-JP" sz="2000" dirty="0">
                <a:latin typeface="メイリオ" pitchFamily="50" charset="-128"/>
                <a:ea typeface="メイリオ" pitchFamily="50" charset="-128"/>
                <a:cs typeface="メイリオ" pitchFamily="50" charset="-128"/>
              </a:rPr>
              <a:t>portal </a:t>
            </a:r>
            <a:r>
              <a:rPr lang="ja-JP" altLang="en-US" sz="2000" dirty="0">
                <a:latin typeface="メイリオ" pitchFamily="50" charset="-128"/>
                <a:ea typeface="メイリオ" pitchFamily="50" charset="-128"/>
                <a:cs typeface="メイリオ" pitchFamily="50" charset="-128"/>
              </a:rPr>
              <a:t>上に保存したユーザデータを参照する場合はここ。</a:t>
            </a:r>
          </a:p>
        </p:txBody>
      </p:sp>
      <p:sp>
        <p:nvSpPr>
          <p:cNvPr id="29" name="線吹き出し 2 (枠付き) 28"/>
          <p:cNvSpPr/>
          <p:nvPr/>
        </p:nvSpPr>
        <p:spPr>
          <a:xfrm>
            <a:off x="7055076" y="5781126"/>
            <a:ext cx="2022664" cy="1010614"/>
          </a:xfrm>
          <a:prstGeom prst="borderCallout2">
            <a:avLst>
              <a:gd name="adj1" fmla="val 47599"/>
              <a:gd name="adj2" fmla="val -442"/>
              <a:gd name="adj3" fmla="val 47306"/>
              <a:gd name="adj4" fmla="val -14101"/>
              <a:gd name="adj5" fmla="val 20257"/>
              <a:gd name="adj6" fmla="val -26028"/>
            </a:avLst>
          </a:prstGeom>
          <a:solidFill>
            <a:schemeClr val="accent6"/>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smtClean="0">
                <a:latin typeface="メイリオ" pitchFamily="50" charset="-128"/>
                <a:ea typeface="メイリオ" pitchFamily="50" charset="-128"/>
                <a:cs typeface="メイリオ" pitchFamily="50" charset="-128"/>
              </a:rPr>
              <a:t>データサービスのブックマーク機能 </a:t>
            </a:r>
            <a:r>
              <a:rPr lang="en-US" altLang="ja-JP" sz="2000" dirty="0" smtClean="0">
                <a:latin typeface="メイリオ" pitchFamily="50" charset="-128"/>
                <a:ea typeface="メイリオ" pitchFamily="50" charset="-128"/>
                <a:cs typeface="メイリオ" pitchFamily="50" charset="-128"/>
              </a:rPr>
              <a:t>(</a:t>
            </a:r>
            <a:r>
              <a:rPr lang="ja-JP" altLang="en-US" sz="2000" dirty="0" smtClean="0">
                <a:latin typeface="メイリオ" pitchFamily="50" charset="-128"/>
                <a:ea typeface="メイリオ" pitchFamily="50" charset="-128"/>
                <a:cs typeface="メイリオ" pitchFamily="50" charset="-128"/>
              </a:rPr>
              <a:t>準備中</a:t>
            </a:r>
            <a:r>
              <a:rPr lang="en-US" altLang="ja-JP" sz="2000" dirty="0" smtClean="0">
                <a:latin typeface="メイリオ" pitchFamily="50" charset="-128"/>
                <a:ea typeface="メイリオ" pitchFamily="50" charset="-128"/>
                <a:cs typeface="メイリオ" pitchFamily="50" charset="-128"/>
              </a:rPr>
              <a:t>)</a:t>
            </a:r>
            <a:endParaRPr lang="ja-JP" altLang="en-US" sz="2000" dirty="0">
              <a:latin typeface="メイリオ" pitchFamily="50" charset="-128"/>
              <a:ea typeface="メイリオ" pitchFamily="50" charset="-128"/>
              <a:cs typeface="メイリオ" pitchFamily="50" charset="-128"/>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107504" y="2852936"/>
            <a:ext cx="9144000" cy="589738"/>
          </a:xfrm>
        </p:spPr>
        <p:txBody>
          <a:bodyPr>
            <a:noAutofit/>
          </a:bodyPr>
          <a:lstStyle/>
          <a:p>
            <a:r>
              <a:rPr kumimoji="1" lang="en-US" altLang="ja-JP" sz="4000" b="0" dirty="0" smtClean="0">
                <a:effectLst/>
                <a:latin typeface="メイリオ" pitchFamily="50" charset="-128"/>
                <a:ea typeface="メイリオ" pitchFamily="50" charset="-128"/>
                <a:cs typeface="メイリオ" pitchFamily="50" charset="-128"/>
              </a:rPr>
              <a:t>VO </a:t>
            </a:r>
            <a:r>
              <a:rPr kumimoji="1" lang="ja-JP" altLang="en-US" sz="4000" b="0" dirty="0" smtClean="0">
                <a:effectLst/>
                <a:latin typeface="メイリオ" pitchFamily="50" charset="-128"/>
                <a:ea typeface="メイリオ" pitchFamily="50" charset="-128"/>
                <a:cs typeface="メイリオ" pitchFamily="50" charset="-128"/>
              </a:rPr>
              <a:t>サービスを検索する</a:t>
            </a:r>
            <a:endParaRPr kumimoji="1" lang="ja-JP" altLang="en-US" sz="4000" b="0" dirty="0">
              <a:effectLst/>
              <a:latin typeface="メイリオ" pitchFamily="50" charset="-128"/>
              <a:ea typeface="メイリオ" pitchFamily="50" charset="-128"/>
              <a:cs typeface="メイリオ" pitchFamily="50" charset="-128"/>
            </a:endParaRPr>
          </a:p>
        </p:txBody>
      </p:sp>
    </p:spTree>
    <p:extLst>
      <p:ext uri="{BB962C8B-B14F-4D97-AF65-F5344CB8AC3E}">
        <p14:creationId xmlns:p14="http://schemas.microsoft.com/office/powerpoint/2010/main" val="458737743"/>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ネオン">
  <a:themeElements>
    <a:clrScheme name="ユーザー定義 2">
      <a:dk1>
        <a:sysClr val="windowText" lastClr="000000"/>
      </a:dk1>
      <a:lt1>
        <a:sysClr val="window" lastClr="FFFFFF"/>
      </a:lt1>
      <a:dk2>
        <a:srgbClr val="666666"/>
      </a:dk2>
      <a:lt2>
        <a:srgbClr val="D2D2D2"/>
      </a:lt2>
      <a:accent1>
        <a:srgbClr val="FF388C"/>
      </a:accent1>
      <a:accent2>
        <a:srgbClr val="E40059"/>
      </a:accent2>
      <a:accent3>
        <a:srgbClr val="9C007F"/>
      </a:accent3>
      <a:accent4>
        <a:srgbClr val="68007F"/>
      </a:accent4>
      <a:accent5>
        <a:srgbClr val="005BD3"/>
      </a:accent5>
      <a:accent6>
        <a:srgbClr val="00349E"/>
      </a:accent6>
      <a:hlink>
        <a:srgbClr val="FFFFFF"/>
      </a:hlink>
      <a:folHlink>
        <a:srgbClr val="FF79C2"/>
      </a:folHlink>
    </a:clrScheme>
    <a:fontScheme name="ネオン">
      <a:majorFont>
        <a:latin typeface="Century Gothic"/>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ネオン">
      <a:fillStyleLst>
        <a:solidFill>
          <a:schemeClr val="phClr"/>
        </a:solidFill>
        <a:gradFill rotWithShape="1">
          <a:gsLst>
            <a:gs pos="0">
              <a:schemeClr val="phClr">
                <a:tint val="10000"/>
                <a:satMod val="300000"/>
              </a:schemeClr>
            </a:gs>
            <a:gs pos="34000">
              <a:schemeClr val="phClr">
                <a:tint val="13500"/>
                <a:satMod val="250000"/>
              </a:schemeClr>
            </a:gs>
            <a:gs pos="100000">
              <a:schemeClr val="phClr">
                <a:tint val="60000"/>
                <a:satMod val="200000"/>
              </a:schemeClr>
            </a:gs>
          </a:gsLst>
          <a:path path="circle">
            <a:fillToRect l="50000" t="155000" r="50000" b="-55000"/>
          </a:path>
        </a:gradFill>
        <a:gradFill rotWithShape="1">
          <a:gsLst>
            <a:gs pos="0">
              <a:schemeClr val="phClr">
                <a:tint val="60000"/>
                <a:satMod val="160000"/>
              </a:schemeClr>
            </a:gs>
            <a:gs pos="46000">
              <a:schemeClr val="phClr">
                <a:tint val="86000"/>
                <a:satMod val="160000"/>
              </a:schemeClr>
            </a:gs>
            <a:gs pos="100000">
              <a:schemeClr val="phClr">
                <a:shade val="40000"/>
                <a:satMod val="160000"/>
              </a:schemeClr>
            </a:gs>
          </a:gsLst>
          <a:path path="circle">
            <a:fillToRect l="50000" t="155000" r="50000" b="-55000"/>
          </a:path>
        </a:gradFill>
      </a:fillStyleLst>
      <a:lnStyleLst>
        <a:ln w="9525" cap="flat" cmpd="sng" algn="ctr">
          <a:solidFill>
            <a:schemeClr val="phClr">
              <a:satMod val="12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63500" dist="25400" dir="14700000" algn="t" rotWithShape="0">
              <a:srgbClr val="000000">
                <a:alpha val="50000"/>
              </a:srgbClr>
            </a:outerShdw>
          </a:effectLst>
        </a:effectStyle>
        <a:effectStyle>
          <a:effectLst>
            <a:outerShdw blurRad="50800" dist="38100" dir="14700000" algn="t" rotWithShape="0">
              <a:srgbClr val="000000">
                <a:alpha val="60000"/>
              </a:srgbClr>
            </a:outerShdw>
          </a:effectLst>
        </a:effectStyle>
        <a:effectStyle>
          <a:effectLst>
            <a:outerShdw blurRad="50800" dist="38100" dir="14700000" algn="t" rotWithShape="0">
              <a:srgbClr val="000000">
                <a:alpha val="60000"/>
              </a:srgbClr>
            </a:outerShdw>
          </a:effectLst>
          <a:scene3d>
            <a:camera prst="orthographicFront" fov="0">
              <a:rot lat="0" lon="0" rev="0"/>
            </a:camera>
            <a:lightRig rig="contrasting" dir="t">
              <a:rot lat="0" lon="0" rev="3600000"/>
            </a:lightRig>
          </a:scene3d>
          <a:sp3d prstMaterial="plastic">
            <a:bevelT w="127000" h="38200" prst="relaxedInset"/>
            <a:contourClr>
              <a:schemeClr val="phClr"/>
            </a:contourClr>
          </a:sp3d>
        </a:effectStyle>
      </a:effectStyleLst>
      <a:bgFillStyleLst>
        <a:solidFill>
          <a:schemeClr val="phClr"/>
        </a:solidFill>
        <a:gradFill rotWithShape="1">
          <a:gsLst>
            <a:gs pos="0">
              <a:schemeClr val="phClr">
                <a:shade val="48000"/>
                <a:satMod val="230000"/>
              </a:schemeClr>
            </a:gs>
            <a:gs pos="60000">
              <a:schemeClr val="phClr">
                <a:shade val="92000"/>
                <a:satMod val="230000"/>
              </a:schemeClr>
            </a:gs>
            <a:gs pos="100000">
              <a:schemeClr val="phClr">
                <a:tint val="85000"/>
                <a:satMod val="400000"/>
              </a:schemeClr>
            </a:gs>
          </a:gsLst>
          <a:lin ang="5400000" scaled="0"/>
        </a:gradFill>
        <a:blipFill>
          <a:blip xmlns:r="http://schemas.openxmlformats.org/officeDocument/2006/relationships" r:embed="rId1">
            <a:duotone>
              <a:schemeClr val="phClr">
                <a:shade val="1200"/>
                <a:satMod val="150000"/>
              </a:schemeClr>
              <a:schemeClr val="phClr">
                <a:tint val="90000"/>
                <a:satMod val="150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Verve</Template>
  <TotalTime>8258</TotalTime>
  <Words>2275</Words>
  <Application>Microsoft Office PowerPoint</Application>
  <PresentationFormat>画面に合わせる (4:3)</PresentationFormat>
  <Paragraphs>283</Paragraphs>
  <Slides>56</Slides>
  <Notes>53</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56</vt:i4>
      </vt:variant>
    </vt:vector>
  </HeadingPairs>
  <TitlesOfParts>
    <vt:vector size="69" baseType="lpstr">
      <vt:lpstr>Arial</vt:lpstr>
      <vt:lpstr>ＭＳ Ｐゴシック</vt:lpstr>
      <vt:lpstr>SimSun-PUA</vt:lpstr>
      <vt:lpstr>HGｺﾞｼｯｸM</vt:lpstr>
      <vt:lpstr>メイリオ</vt:lpstr>
      <vt:lpstr>ＭＳ ゴシック</vt:lpstr>
      <vt:lpstr>Courier New</vt:lpstr>
      <vt:lpstr>Verdana</vt:lpstr>
      <vt:lpstr>Century Gothic</vt:lpstr>
      <vt:lpstr>Wingdings 2</vt:lpstr>
      <vt:lpstr>Calibri</vt:lpstr>
      <vt:lpstr>Wingdings</vt:lpstr>
      <vt:lpstr>ネオン</vt:lpstr>
      <vt:lpstr>JVO Portal の使い方</vt:lpstr>
      <vt:lpstr>JVO Portal ではどんなことができる？</vt:lpstr>
      <vt:lpstr>本日の講習内容</vt:lpstr>
      <vt:lpstr>JVO ポータルアクセス方法</vt:lpstr>
      <vt:lpstr>JVO portal にアクセスする</vt:lpstr>
      <vt:lpstr>ユーザー登録</vt:lpstr>
      <vt:lpstr>ユーザー登録・ログイン</vt:lpstr>
      <vt:lpstr>トップページ</vt:lpstr>
      <vt:lpstr>VO サービスを検索する</vt:lpstr>
      <vt:lpstr>Chandra データアーカイブを探そう(1/3)</vt:lpstr>
      <vt:lpstr>Chandra データサービスを探そう(2/3)</vt:lpstr>
      <vt:lpstr>Chandra データサービスを探そう(3/3)</vt:lpstr>
      <vt:lpstr>データを検索する</vt:lpstr>
      <vt:lpstr>かに星雲の X 線画像を見てみよう (1/3)</vt:lpstr>
      <vt:lpstr>かに星雲の X 線画像を見てみよう (2/3)</vt:lpstr>
      <vt:lpstr>かに星雲の X 線画像を見てみよう (3/3)</vt:lpstr>
      <vt:lpstr>PowerPoint プレゼンテーション</vt:lpstr>
      <vt:lpstr>複数天体を一度に検索する (1/2)</vt:lpstr>
      <vt:lpstr>複数天体を一度に検索する (2/2)</vt:lpstr>
      <vt:lpstr>PowerPoint プレゼンテーション</vt:lpstr>
      <vt:lpstr>銀河中心のデータを全サービスから取得 (1/2)</vt:lpstr>
      <vt:lpstr>銀河中心のデータを全サービスから取得 (2/2)</vt:lpstr>
      <vt:lpstr>検索結果をプロットしてみる</vt:lpstr>
      <vt:lpstr>星の HR 図を作成する (1/4)</vt:lpstr>
      <vt:lpstr>星の HR 図を作成する (2/4)</vt:lpstr>
      <vt:lpstr>星の HR 図を作成する (3/4)</vt:lpstr>
      <vt:lpstr>星の HR 図を作成する (4/4)</vt:lpstr>
      <vt:lpstr>PowerPoint プレゼンテーション</vt:lpstr>
      <vt:lpstr>検索結果を後で再び参照する (1/2)</vt:lpstr>
      <vt:lpstr>検索結果を後で再び参照する (2/2)</vt:lpstr>
      <vt:lpstr>PowerPoint プレゼンテーション</vt:lpstr>
      <vt:lpstr>すばる望遠鏡のデータを取得 (Suprime-Cam)</vt:lpstr>
      <vt:lpstr>すばる望遠鏡のデータを取得 (Suprime-Cam)</vt:lpstr>
      <vt:lpstr>すばる望遠鏡のデータを取得 (HDS)</vt:lpstr>
      <vt:lpstr>すばる望遠鏡データ 座標検索</vt:lpstr>
      <vt:lpstr>ここから先は時間があまったら</vt:lpstr>
      <vt:lpstr>PowerPoint プレゼンテーション</vt:lpstr>
      <vt:lpstr>QSO の Suprime-Cam 画像を取得する (1/5)</vt:lpstr>
      <vt:lpstr>QSO の Suprime-Cam 画像を取得する (2/5)</vt:lpstr>
      <vt:lpstr>QSO の Suprime-Cam 画像を取得する (3/5)</vt:lpstr>
      <vt:lpstr>QSO の Suprime-Cam 画像を取得する (4/5)</vt:lpstr>
      <vt:lpstr>QSO の Suprime-Cam 画像を取得する (5/5)</vt:lpstr>
      <vt:lpstr>すばる望遠鏡データのリダクション</vt:lpstr>
      <vt:lpstr>Suprime-Cam の  On-demand モザイク画像作成 (1/3)</vt:lpstr>
      <vt:lpstr>Suprime-Cam の  On-demand モザイク画像作成 (2/3)</vt:lpstr>
      <vt:lpstr>Suprime-Cam の  On-demand モザイク画像作成 (3/3)</vt:lpstr>
      <vt:lpstr>PowerPoint プレゼンテーション</vt:lpstr>
      <vt:lpstr>IRSF LMC サーベイデータを見る</vt:lpstr>
      <vt:lpstr>PowerPoint プレゼンテーション</vt:lpstr>
      <vt:lpstr>SDSS スペクトルデータを見る (1/2)</vt:lpstr>
      <vt:lpstr>SDSS スペクトルデータを見る (2/2)</vt:lpstr>
      <vt:lpstr>PowerPoint プレゼンテーション</vt:lpstr>
      <vt:lpstr>多波長 SED を描く (1/3)</vt:lpstr>
      <vt:lpstr>多波長 SED を描く (2/3)</vt:lpstr>
      <vt:lpstr>多波長 SED を描く (3/3)</vt:lpstr>
      <vt:lpstr>以上で説明を終わります</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JVO Portal の使い方</dc:title>
  <dc:creator>yshirasa</dc:creator>
  <cp:lastModifiedBy>Windows ユーザー</cp:lastModifiedBy>
  <cp:revision>215</cp:revision>
  <dcterms:created xsi:type="dcterms:W3CDTF">2010-01-22T01:57:44Z</dcterms:created>
  <dcterms:modified xsi:type="dcterms:W3CDTF">2012-09-26T06:56:50Z</dcterms:modified>
</cp:coreProperties>
</file>